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8" r:id="rId3"/>
    <p:sldId id="259" r:id="rId4"/>
    <p:sldId id="260" r:id="rId5"/>
    <p:sldId id="261" r:id="rId6"/>
    <p:sldId id="262" r:id="rId7"/>
    <p:sldId id="263" r:id="rId8"/>
  </p:sldIdLst>
  <p:sldSz cx="7315200" cy="100584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31" autoAdjust="0"/>
    <p:restoredTop sz="94643" autoAdjust="0"/>
  </p:normalViewPr>
  <p:slideViewPr>
    <p:cSldViewPr snapToGrid="0">
      <p:cViewPr>
        <p:scale>
          <a:sx n="106" d="100"/>
          <a:sy n="106" d="100"/>
        </p:scale>
        <p:origin x="30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D8E02EAC-0D95-4944-AD0C-0101D3E6D2AD}" type="datetimeFigureOut">
              <a:rPr lang="en-US" smtClean="0"/>
              <a:t>9/22/2025</a:t>
            </a:fld>
            <a:endParaRPr lang="en-US"/>
          </a:p>
        </p:txBody>
      </p:sp>
      <p:sp>
        <p:nvSpPr>
          <p:cNvPr id="4" name="Slide Image Placeholder 3"/>
          <p:cNvSpPr>
            <a:spLocks noGrp="1" noRot="1" noChangeAspect="1"/>
          </p:cNvSpPr>
          <p:nvPr>
            <p:ph type="sldImg" idx="2"/>
          </p:nvPr>
        </p:nvSpPr>
        <p:spPr>
          <a:xfrm>
            <a:off x="2479675" y="1200150"/>
            <a:ext cx="23558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855AF8E-BE0F-4C93-91B3-6E3B7623B0B5}" type="slidenum">
              <a:rPr lang="en-US" smtClean="0"/>
              <a:t>‹#›</a:t>
            </a:fld>
            <a:endParaRPr lang="en-US"/>
          </a:p>
        </p:txBody>
      </p:sp>
    </p:spTree>
    <p:extLst>
      <p:ext uri="{BB962C8B-B14F-4D97-AF65-F5344CB8AC3E}">
        <p14:creationId xmlns:p14="http://schemas.microsoft.com/office/powerpoint/2010/main" val="4089434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5AF8E-BE0F-4C93-91B3-6E3B7623B0B5}" type="slidenum">
              <a:rPr lang="en-US" smtClean="0"/>
              <a:t>3</a:t>
            </a:fld>
            <a:endParaRPr lang="en-US"/>
          </a:p>
        </p:txBody>
      </p:sp>
    </p:spTree>
    <p:extLst>
      <p:ext uri="{BB962C8B-B14F-4D97-AF65-F5344CB8AC3E}">
        <p14:creationId xmlns:p14="http://schemas.microsoft.com/office/powerpoint/2010/main" val="326034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646133"/>
            <a:ext cx="6217920" cy="35018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5282989"/>
            <a:ext cx="5486400" cy="2428451"/>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AFB1D8-E2CE-4932-A353-C5E3DF668832}"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B0F1D-15CF-44C4-A066-C925BA37DC69}" type="slidenum">
              <a:rPr lang="en-US" smtClean="0"/>
              <a:t>‹#›</a:t>
            </a:fld>
            <a:endParaRPr lang="en-US"/>
          </a:p>
        </p:txBody>
      </p:sp>
    </p:spTree>
    <p:extLst>
      <p:ext uri="{BB962C8B-B14F-4D97-AF65-F5344CB8AC3E}">
        <p14:creationId xmlns:p14="http://schemas.microsoft.com/office/powerpoint/2010/main" val="394998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7E1F65-CD49-4262-B20A-5AFE219E9603}"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B0F1D-15CF-44C4-A066-C925BA37DC69}" type="slidenum">
              <a:rPr lang="en-US" smtClean="0"/>
              <a:t>‹#›</a:t>
            </a:fld>
            <a:endParaRPr lang="en-US"/>
          </a:p>
        </p:txBody>
      </p:sp>
    </p:spTree>
    <p:extLst>
      <p:ext uri="{BB962C8B-B14F-4D97-AF65-F5344CB8AC3E}">
        <p14:creationId xmlns:p14="http://schemas.microsoft.com/office/powerpoint/2010/main" val="207533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35517"/>
            <a:ext cx="157734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9C200-761F-4C5A-B5C4-0DEC1317FCC1}"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B0F1D-15CF-44C4-A066-C925BA37DC69}" type="slidenum">
              <a:rPr lang="en-US" smtClean="0"/>
              <a:t>‹#›</a:t>
            </a:fld>
            <a:endParaRPr lang="en-US"/>
          </a:p>
        </p:txBody>
      </p:sp>
    </p:spTree>
    <p:extLst>
      <p:ext uri="{BB962C8B-B14F-4D97-AF65-F5344CB8AC3E}">
        <p14:creationId xmlns:p14="http://schemas.microsoft.com/office/powerpoint/2010/main" val="366572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1035F-0FBF-4013-AACD-FFF688EB8B7A}"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B0F1D-15CF-44C4-A066-C925BA37DC69}" type="slidenum">
              <a:rPr lang="en-US" smtClean="0"/>
              <a:t>‹#›</a:t>
            </a:fld>
            <a:endParaRPr lang="en-US"/>
          </a:p>
        </p:txBody>
      </p:sp>
    </p:spTree>
    <p:extLst>
      <p:ext uri="{BB962C8B-B14F-4D97-AF65-F5344CB8AC3E}">
        <p14:creationId xmlns:p14="http://schemas.microsoft.com/office/powerpoint/2010/main" val="419596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507618"/>
            <a:ext cx="6309360" cy="4184014"/>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731215"/>
            <a:ext cx="6309360" cy="2200274"/>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35231-D9BC-44F4-AEFB-BEB0CB9DD8EA}"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B0F1D-15CF-44C4-A066-C925BA37DC69}" type="slidenum">
              <a:rPr lang="en-US" smtClean="0"/>
              <a:t>‹#›</a:t>
            </a:fld>
            <a:endParaRPr lang="en-US"/>
          </a:p>
        </p:txBody>
      </p:sp>
    </p:spTree>
    <p:extLst>
      <p:ext uri="{BB962C8B-B14F-4D97-AF65-F5344CB8AC3E}">
        <p14:creationId xmlns:p14="http://schemas.microsoft.com/office/powerpoint/2010/main" val="287019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2A6581-05C1-4FC7-A281-CC8DDE2088B9}" type="datetime1">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B0F1D-15CF-44C4-A066-C925BA37DC69}" type="slidenum">
              <a:rPr lang="en-US" smtClean="0"/>
              <a:t>‹#›</a:t>
            </a:fld>
            <a:endParaRPr lang="en-US"/>
          </a:p>
        </p:txBody>
      </p:sp>
    </p:spTree>
    <p:extLst>
      <p:ext uri="{BB962C8B-B14F-4D97-AF65-F5344CB8AC3E}">
        <p14:creationId xmlns:p14="http://schemas.microsoft.com/office/powerpoint/2010/main" val="287536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9"/>
            <a:ext cx="630936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465706"/>
            <a:ext cx="3094672" cy="1208404"/>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674110"/>
            <a:ext cx="309467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465706"/>
            <a:ext cx="3109913" cy="1208404"/>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674110"/>
            <a:ext cx="310991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C508AA-E50D-45DF-AF55-02A7266F8FDF}" type="datetime1">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B0F1D-15CF-44C4-A066-C925BA37DC69}" type="slidenum">
              <a:rPr lang="en-US" smtClean="0"/>
              <a:t>‹#›</a:t>
            </a:fld>
            <a:endParaRPr lang="en-US"/>
          </a:p>
        </p:txBody>
      </p:sp>
    </p:spTree>
    <p:extLst>
      <p:ext uri="{BB962C8B-B14F-4D97-AF65-F5344CB8AC3E}">
        <p14:creationId xmlns:p14="http://schemas.microsoft.com/office/powerpoint/2010/main" val="401805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C6ADAE-61C3-4C55-A2BE-B4D6DD4F8120}" type="datetime1">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B0F1D-15CF-44C4-A066-C925BA37DC69}" type="slidenum">
              <a:rPr lang="en-US" smtClean="0"/>
              <a:t>‹#›</a:t>
            </a:fld>
            <a:endParaRPr lang="en-US"/>
          </a:p>
        </p:txBody>
      </p:sp>
    </p:spTree>
    <p:extLst>
      <p:ext uri="{BB962C8B-B14F-4D97-AF65-F5344CB8AC3E}">
        <p14:creationId xmlns:p14="http://schemas.microsoft.com/office/powerpoint/2010/main" val="227973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6F49B-6D5B-4D54-AE6B-1467BC6A8DCA}" type="datetime1">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B0F1D-15CF-44C4-A066-C925BA37DC69}" type="slidenum">
              <a:rPr lang="en-US" smtClean="0"/>
              <a:t>‹#›</a:t>
            </a:fld>
            <a:endParaRPr lang="en-US"/>
          </a:p>
        </p:txBody>
      </p:sp>
    </p:spTree>
    <p:extLst>
      <p:ext uri="{BB962C8B-B14F-4D97-AF65-F5344CB8AC3E}">
        <p14:creationId xmlns:p14="http://schemas.microsoft.com/office/powerpoint/2010/main" val="239420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448226"/>
            <a:ext cx="3703320" cy="714798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70926B6-68C4-4710-ACB1-4BFAB5B0B163}" type="datetime1">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B0F1D-15CF-44C4-A066-C925BA37DC69}" type="slidenum">
              <a:rPr lang="en-US" smtClean="0"/>
              <a:t>‹#›</a:t>
            </a:fld>
            <a:endParaRPr lang="en-US"/>
          </a:p>
        </p:txBody>
      </p:sp>
    </p:spTree>
    <p:extLst>
      <p:ext uri="{BB962C8B-B14F-4D97-AF65-F5344CB8AC3E}">
        <p14:creationId xmlns:p14="http://schemas.microsoft.com/office/powerpoint/2010/main" val="163703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448226"/>
            <a:ext cx="3703320" cy="7147983"/>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1307024-5BD4-4A0D-8650-DAB85104BE94}" type="datetime1">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B0F1D-15CF-44C4-A066-C925BA37DC69}" type="slidenum">
              <a:rPr lang="en-US" smtClean="0"/>
              <a:t>‹#›</a:t>
            </a:fld>
            <a:endParaRPr lang="en-US"/>
          </a:p>
        </p:txBody>
      </p:sp>
    </p:spTree>
    <p:extLst>
      <p:ext uri="{BB962C8B-B14F-4D97-AF65-F5344CB8AC3E}">
        <p14:creationId xmlns:p14="http://schemas.microsoft.com/office/powerpoint/2010/main" val="223990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35519"/>
            <a:ext cx="630936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677584"/>
            <a:ext cx="63093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9322649"/>
            <a:ext cx="1645920" cy="535517"/>
          </a:xfrm>
          <a:prstGeom prst="rect">
            <a:avLst/>
          </a:prstGeom>
        </p:spPr>
        <p:txBody>
          <a:bodyPr vert="horz" lIns="91440" tIns="45720" rIns="91440" bIns="45720" rtlCol="0" anchor="ctr"/>
          <a:lstStyle>
            <a:lvl1pPr algn="l">
              <a:defRPr sz="960">
                <a:solidFill>
                  <a:schemeClr val="tx1">
                    <a:tint val="75000"/>
                  </a:schemeClr>
                </a:solidFill>
              </a:defRPr>
            </a:lvl1pPr>
          </a:lstStyle>
          <a:p>
            <a:fld id="{A87F81A8-0A58-49A0-BC81-3048E997C3C1}" type="datetime1">
              <a:rPr lang="en-US" smtClean="0"/>
              <a:t>9/22/2025</a:t>
            </a:fld>
            <a:endParaRPr lang="en-US"/>
          </a:p>
        </p:txBody>
      </p:sp>
      <p:sp>
        <p:nvSpPr>
          <p:cNvPr id="5" name="Footer Placeholder 4"/>
          <p:cNvSpPr>
            <a:spLocks noGrp="1"/>
          </p:cNvSpPr>
          <p:nvPr>
            <p:ph type="ftr" sz="quarter" idx="3"/>
          </p:nvPr>
        </p:nvSpPr>
        <p:spPr>
          <a:xfrm>
            <a:off x="2423160" y="9322649"/>
            <a:ext cx="2468880" cy="53551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9322649"/>
            <a:ext cx="1645920" cy="535517"/>
          </a:xfrm>
          <a:prstGeom prst="rect">
            <a:avLst/>
          </a:prstGeom>
        </p:spPr>
        <p:txBody>
          <a:bodyPr vert="horz" lIns="91440" tIns="45720" rIns="91440" bIns="45720" rtlCol="0" anchor="ctr"/>
          <a:lstStyle>
            <a:lvl1pPr algn="r">
              <a:defRPr sz="960">
                <a:solidFill>
                  <a:schemeClr val="tx1">
                    <a:tint val="75000"/>
                  </a:schemeClr>
                </a:solidFill>
              </a:defRPr>
            </a:lvl1pPr>
          </a:lstStyle>
          <a:p>
            <a:fld id="{8CDB0F1D-15CF-44C4-A066-C925BA37DC69}" type="slidenum">
              <a:rPr lang="en-US" smtClean="0"/>
              <a:t>‹#›</a:t>
            </a:fld>
            <a:endParaRPr lang="en-US"/>
          </a:p>
        </p:txBody>
      </p:sp>
    </p:spTree>
    <p:extLst>
      <p:ext uri="{BB962C8B-B14F-4D97-AF65-F5344CB8AC3E}">
        <p14:creationId xmlns:p14="http://schemas.microsoft.com/office/powerpoint/2010/main" val="957342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046" y="1912628"/>
            <a:ext cx="6039814" cy="1421415"/>
          </a:xfrm>
        </p:spPr>
        <p:txBody>
          <a:bodyPr>
            <a:normAutofit/>
          </a:bodyPr>
          <a:lstStyle/>
          <a:p>
            <a:r>
              <a:rPr lang="en-US" dirty="0"/>
              <a:t>Instructions to run NCVTS Exempt Report</a:t>
            </a:r>
          </a:p>
        </p:txBody>
      </p:sp>
      <p:sp>
        <p:nvSpPr>
          <p:cNvPr id="3" name="Subtitle 2"/>
          <p:cNvSpPr>
            <a:spLocks noGrp="1"/>
          </p:cNvSpPr>
          <p:nvPr>
            <p:ph type="subTitle" idx="1"/>
          </p:nvPr>
        </p:nvSpPr>
        <p:spPr>
          <a:xfrm>
            <a:off x="837028" y="3805311"/>
            <a:ext cx="5486400" cy="879231"/>
          </a:xfrm>
        </p:spPr>
        <p:txBody>
          <a:bodyPr>
            <a:normAutofit fontScale="92500"/>
          </a:bodyPr>
          <a:lstStyle/>
          <a:p>
            <a:r>
              <a:rPr lang="en-US" dirty="0"/>
              <a:t>To obtain the 2024-25 fiscal year exempt registered motor vehicles values for the 2025 AV-50 Annual Report of</a:t>
            </a:r>
            <a:r>
              <a:rPr lang="en-US" b="1" dirty="0"/>
              <a:t> </a:t>
            </a:r>
            <a:r>
              <a:rPr lang="en-US" dirty="0"/>
              <a:t>Tax Relief Granted by Exemption or Exclusion</a:t>
            </a:r>
          </a:p>
        </p:txBody>
      </p:sp>
      <p:pic>
        <p:nvPicPr>
          <p:cNvPr id="4" name="Picture 1" descr="cid:image001.jpg@01D26B4C.D02AAD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28" y="499052"/>
            <a:ext cx="923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CDB0F1D-15CF-44C4-A066-C925BA37DC69}" type="slidenum">
              <a:rPr lang="en-US" smtClean="0"/>
              <a:t>1</a:t>
            </a:fld>
            <a:endParaRPr lang="en-US"/>
          </a:p>
        </p:txBody>
      </p:sp>
    </p:spTree>
    <p:extLst>
      <p:ext uri="{BB962C8B-B14F-4D97-AF65-F5344CB8AC3E}">
        <p14:creationId xmlns:p14="http://schemas.microsoft.com/office/powerpoint/2010/main" val="41110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0217F7-F24B-42D5-8CDB-5CF279704DAD}"/>
              </a:ext>
            </a:extLst>
          </p:cNvPr>
          <p:cNvPicPr>
            <a:picLocks noChangeAspect="1"/>
          </p:cNvPicPr>
          <p:nvPr/>
        </p:nvPicPr>
        <p:blipFill>
          <a:blip r:embed="rId2"/>
          <a:stretch>
            <a:fillRect/>
          </a:stretch>
        </p:blipFill>
        <p:spPr>
          <a:xfrm>
            <a:off x="2118192" y="6307012"/>
            <a:ext cx="1809843" cy="2902099"/>
          </a:xfrm>
          <a:prstGeom prst="rect">
            <a:avLst/>
          </a:prstGeom>
          <a:ln>
            <a:solidFill>
              <a:schemeClr val="tx1"/>
            </a:solidFill>
          </a:ln>
        </p:spPr>
      </p:pic>
      <p:sp>
        <p:nvSpPr>
          <p:cNvPr id="3" name="Rectangle 2"/>
          <p:cNvSpPr/>
          <p:nvPr/>
        </p:nvSpPr>
        <p:spPr>
          <a:xfrm>
            <a:off x="630481" y="1499250"/>
            <a:ext cx="5573371" cy="336823"/>
          </a:xfrm>
          <a:prstGeom prst="rect">
            <a:avLst/>
          </a:prstGeom>
        </p:spPr>
        <p:txBody>
          <a:bodyPr wrap="square">
            <a:spAutoFit/>
          </a:bodyPr>
          <a:lstStyle/>
          <a:p>
            <a:pPr>
              <a:lnSpc>
                <a:spcPct val="107000"/>
              </a:lnSpc>
              <a:spcAft>
                <a:spcPts val="660"/>
              </a:spcAft>
            </a:pPr>
            <a:r>
              <a:rPr lang="en-US" sz="1485" dirty="0">
                <a:latin typeface="Calibri" panose="020F0502020204030204" pitchFamily="34" charset="0"/>
                <a:ea typeface="Calibri" panose="020F0502020204030204" pitchFamily="34" charset="0"/>
                <a:cs typeface="Times New Roman" panose="02020603050405020304" pitchFamily="18" charset="0"/>
              </a:rPr>
              <a:t>Click on the  to “Admin” pull-down menu, and choose “Reports”</a:t>
            </a:r>
            <a:endParaRPr lang="en-US" sz="132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C:\Users\gghermane\Pictures\VTS3Reports.png"/>
          <p:cNvPicPr/>
          <p:nvPr/>
        </p:nvPicPr>
        <p:blipFill>
          <a:blip r:embed="rId3">
            <a:extLst>
              <a:ext uri="{28A0092B-C50C-407E-A947-70E740481C1C}">
                <a14:useLocalDpi xmlns:a14="http://schemas.microsoft.com/office/drawing/2010/main" val="0"/>
              </a:ext>
            </a:extLst>
          </a:blip>
          <a:srcRect/>
          <a:stretch>
            <a:fillRect/>
          </a:stretch>
        </p:blipFill>
        <p:spPr bwMode="auto">
          <a:xfrm>
            <a:off x="2070296" y="2159403"/>
            <a:ext cx="3295457" cy="3153329"/>
          </a:xfrm>
          <a:prstGeom prst="rect">
            <a:avLst/>
          </a:prstGeom>
          <a:noFill/>
          <a:ln>
            <a:solidFill>
              <a:schemeClr val="tx1"/>
            </a:solidFill>
          </a:ln>
        </p:spPr>
      </p:pic>
      <p:sp>
        <p:nvSpPr>
          <p:cNvPr id="5" name="Rectangle 4"/>
          <p:cNvSpPr/>
          <p:nvPr/>
        </p:nvSpPr>
        <p:spPr>
          <a:xfrm rot="10800000" flipV="1">
            <a:off x="914919" y="5779899"/>
            <a:ext cx="4879896" cy="300082"/>
          </a:xfrm>
          <a:prstGeom prst="rect">
            <a:avLst/>
          </a:prstGeom>
        </p:spPr>
        <p:txBody>
          <a:bodyPr wrap="square">
            <a:spAutoFit/>
          </a:bodyPr>
          <a:lstStyle/>
          <a:p>
            <a:pPr>
              <a:lnSpc>
                <a:spcPct val="107000"/>
              </a:lnSpc>
              <a:spcAft>
                <a:spcPts val="660"/>
              </a:spcAft>
            </a:pPr>
            <a:r>
              <a:rPr lang="en-US" sz="1320" dirty="0">
                <a:latin typeface="Calibri" panose="020F0502020204030204" pitchFamily="34" charset="0"/>
                <a:ea typeface="Calibri" panose="020F0502020204030204" pitchFamily="34" charset="0"/>
                <a:cs typeface="Times New Roman" panose="02020603050405020304" pitchFamily="18" charset="0"/>
              </a:rPr>
              <a:t>Choose the Exemption Report.</a:t>
            </a:r>
          </a:p>
        </p:txBody>
      </p:sp>
      <p:sp>
        <p:nvSpPr>
          <p:cNvPr id="7" name="TextBox 6"/>
          <p:cNvSpPr txBox="1"/>
          <p:nvPr/>
        </p:nvSpPr>
        <p:spPr>
          <a:xfrm>
            <a:off x="588723" y="666520"/>
            <a:ext cx="5676001" cy="646331"/>
          </a:xfrm>
          <a:prstGeom prst="rect">
            <a:avLst/>
          </a:prstGeom>
          <a:noFill/>
        </p:spPr>
        <p:txBody>
          <a:bodyPr wrap="square" rtlCol="0">
            <a:spAutoFit/>
          </a:bodyPr>
          <a:lstStyle/>
          <a:p>
            <a:pPr algn="ctr"/>
            <a:r>
              <a:rPr lang="en-US" sz="2000" b="1" dirty="0"/>
              <a:t>  Instructions to Run the NCVTS “Exempt Report”</a:t>
            </a:r>
          </a:p>
          <a:p>
            <a:pPr algn="ctr"/>
            <a:r>
              <a:rPr lang="en-US" sz="1600" b="1" dirty="0"/>
              <a:t>(Select and Run the Report) </a:t>
            </a:r>
          </a:p>
        </p:txBody>
      </p:sp>
      <p:pic>
        <p:nvPicPr>
          <p:cNvPr id="8" name="Picture 1" descr="cid:image001.jpg@01D26B4C.D02AAD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57" y="304409"/>
            <a:ext cx="923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flipH="1">
            <a:off x="3347642" y="1805729"/>
            <a:ext cx="1850370" cy="221059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1909943" y="6201158"/>
            <a:ext cx="349163" cy="25624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70296" y="1789988"/>
            <a:ext cx="595532" cy="3997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lstStyle/>
          <a:p>
            <a:fld id="{8CDB0F1D-15CF-44C4-A066-C925BA37DC69}" type="slidenum">
              <a:rPr lang="en-US" smtClean="0"/>
              <a:t>2</a:t>
            </a:fld>
            <a:endParaRPr lang="en-US"/>
          </a:p>
        </p:txBody>
      </p:sp>
      <p:sp>
        <p:nvSpPr>
          <p:cNvPr id="27" name="TextBox 26"/>
          <p:cNvSpPr txBox="1"/>
          <p:nvPr/>
        </p:nvSpPr>
        <p:spPr>
          <a:xfrm>
            <a:off x="588723" y="9530862"/>
            <a:ext cx="5861314" cy="400110"/>
          </a:xfrm>
          <a:prstGeom prst="rect">
            <a:avLst/>
          </a:prstGeom>
          <a:noFill/>
        </p:spPr>
        <p:txBody>
          <a:bodyPr wrap="square" rtlCol="0">
            <a:spAutoFit/>
          </a:bodyPr>
          <a:lstStyle/>
          <a:p>
            <a:r>
              <a:rPr lang="en-US" sz="1000" dirty="0"/>
              <a:t>Hint:  Don’t pause too long between steps.  If you pause for more than a minute or so, you may need to go back to the “Admin” and “reports” and start-over from the beginning.</a:t>
            </a:r>
          </a:p>
        </p:txBody>
      </p:sp>
    </p:spTree>
    <p:extLst>
      <p:ext uri="{BB962C8B-B14F-4D97-AF65-F5344CB8AC3E}">
        <p14:creationId xmlns:p14="http://schemas.microsoft.com/office/powerpoint/2010/main" val="363692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0EDE5-181E-4BFD-A215-E94EE9D2B178}"/>
              </a:ext>
            </a:extLst>
          </p:cNvPr>
          <p:cNvPicPr>
            <a:picLocks noChangeAspect="1"/>
          </p:cNvPicPr>
          <p:nvPr/>
        </p:nvPicPr>
        <p:blipFill>
          <a:blip r:embed="rId3"/>
          <a:stretch>
            <a:fillRect/>
          </a:stretch>
        </p:blipFill>
        <p:spPr>
          <a:xfrm>
            <a:off x="740346" y="2145335"/>
            <a:ext cx="5169166" cy="1816193"/>
          </a:xfrm>
          <a:prstGeom prst="rect">
            <a:avLst/>
          </a:prstGeom>
        </p:spPr>
      </p:pic>
      <p:sp>
        <p:nvSpPr>
          <p:cNvPr id="2" name="Rectangle 1"/>
          <p:cNvSpPr/>
          <p:nvPr/>
        </p:nvSpPr>
        <p:spPr>
          <a:xfrm>
            <a:off x="588724" y="1356611"/>
            <a:ext cx="5949862" cy="570477"/>
          </a:xfrm>
          <a:prstGeom prst="rect">
            <a:avLst/>
          </a:prstGeom>
        </p:spPr>
        <p:txBody>
          <a:bodyPr wrap="square">
            <a:spAutoFit/>
          </a:bodyPr>
          <a:lstStyle/>
          <a:p>
            <a:pPr>
              <a:lnSpc>
                <a:spcPct val="107000"/>
              </a:lnSpc>
              <a:spcAft>
                <a:spcPts val="660"/>
              </a:spcAft>
            </a:pPr>
            <a:r>
              <a:rPr lang="en-US" sz="1485" dirty="0">
                <a:latin typeface="Calibri" panose="020F0502020204030204" pitchFamily="34" charset="0"/>
                <a:ea typeface="Calibri" panose="020F0502020204030204" pitchFamily="34" charset="0"/>
                <a:cs typeface="Times New Roman" panose="02020603050405020304" pitchFamily="18" charset="0"/>
              </a:rPr>
              <a:t>The screen with the report will display.  Below are the parameters that should be chosen.    </a:t>
            </a:r>
          </a:p>
        </p:txBody>
      </p:sp>
      <p:sp>
        <p:nvSpPr>
          <p:cNvPr id="4" name="Rectangle 3"/>
          <p:cNvSpPr/>
          <p:nvPr/>
        </p:nvSpPr>
        <p:spPr>
          <a:xfrm>
            <a:off x="131172" y="3970526"/>
            <a:ext cx="6681108" cy="2884764"/>
          </a:xfrm>
          <a:prstGeom prst="rect">
            <a:avLst/>
          </a:prstGeom>
          <a:ln>
            <a:solidFill>
              <a:schemeClr val="bg1"/>
            </a:solidFill>
          </a:ln>
        </p:spPr>
        <p:txBody>
          <a:bodyPr wrap="square">
            <a:spAutoFit/>
          </a:bodyPr>
          <a:lstStyle/>
          <a:p>
            <a:pPr>
              <a:lnSpc>
                <a:spcPct val="107000"/>
              </a:lnSpc>
              <a:spcAft>
                <a:spcPts val="660"/>
              </a:spcAft>
            </a:pPr>
            <a:r>
              <a:rPr lang="en-US" sz="1320" dirty="0">
                <a:latin typeface="Calibri" panose="020F0502020204030204" pitchFamily="34" charset="0"/>
                <a:ea typeface="Calibri" panose="020F0502020204030204" pitchFamily="34" charset="0"/>
                <a:cs typeface="Times New Roman" panose="02020603050405020304" pitchFamily="18" charset="0"/>
              </a:rPr>
              <a:t>For the 2025-26 AV-50 report due November 1, 2025, the following periods should be chosen:</a:t>
            </a:r>
          </a:p>
          <a:p>
            <a:pPr>
              <a:lnSpc>
                <a:spcPct val="107000"/>
              </a:lnSpc>
              <a:spcAft>
                <a:spcPts val="660"/>
              </a:spcAft>
            </a:pPr>
            <a:r>
              <a:rPr lang="en-US" sz="1320" dirty="0">
                <a:latin typeface="Calibri" panose="020F0502020204030204" pitchFamily="34" charset="0"/>
                <a:ea typeface="Calibri" panose="020F0502020204030204" pitchFamily="34" charset="0"/>
                <a:cs typeface="Times New Roman" panose="02020603050405020304" pitchFamily="18" charset="0"/>
              </a:rPr>
              <a:t>Select Renewal Date Fiscal Year:  “2024 – 2025”*</a:t>
            </a:r>
          </a:p>
          <a:p>
            <a:pPr>
              <a:lnSpc>
                <a:spcPct val="107000"/>
              </a:lnSpc>
              <a:spcAft>
                <a:spcPts val="660"/>
              </a:spcAft>
            </a:pPr>
            <a:r>
              <a:rPr lang="en-US" sz="1320" dirty="0">
                <a:latin typeface="Calibri" panose="020F0502020204030204" pitchFamily="34" charset="0"/>
                <a:ea typeface="Calibri" panose="020F0502020204030204" pitchFamily="34" charset="0"/>
                <a:cs typeface="Times New Roman" panose="02020603050405020304" pitchFamily="18" charset="0"/>
              </a:rPr>
              <a:t>Select Abstract Year For:  “2022, 2023, 2024,”  (click each)</a:t>
            </a:r>
          </a:p>
          <a:p>
            <a:pPr>
              <a:lnSpc>
                <a:spcPct val="107000"/>
              </a:lnSpc>
              <a:spcAft>
                <a:spcPts val="660"/>
              </a:spcAft>
            </a:pPr>
            <a:r>
              <a:rPr lang="en-US" sz="1320" dirty="0"/>
              <a:t>Select Renewal Date Time Period:  “Year” or run a separate report for each quarter “Q1”, “Q2”, “Q3” and “Q4” and total them (if NCVTS times-out when you run it for the entire year).  Alternatively, reports can be run for single years (</a:t>
            </a:r>
            <a:r>
              <a:rPr lang="en-US" sz="1320" dirty="0">
                <a:latin typeface="Calibri" panose="020F0502020204030204" pitchFamily="34" charset="0"/>
                <a:ea typeface="Calibri" panose="020F0502020204030204" pitchFamily="34" charset="0"/>
                <a:cs typeface="Times New Roman" panose="02020603050405020304" pitchFamily="18" charset="0"/>
              </a:rPr>
              <a:t>“2022, 2023, 2024”). </a:t>
            </a:r>
            <a:endParaRPr lang="en-US" sz="1320" dirty="0"/>
          </a:p>
          <a:p>
            <a:pPr>
              <a:lnSpc>
                <a:spcPct val="107000"/>
              </a:lnSpc>
              <a:spcAft>
                <a:spcPts val="660"/>
              </a:spcAft>
            </a:pPr>
            <a:endParaRPr lang="en-US" sz="132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60"/>
              </a:spcAft>
            </a:pPr>
            <a:endParaRPr lang="en-US" sz="132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60"/>
              </a:spcAft>
            </a:pPr>
            <a:endParaRPr lang="en-US" sz="132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60"/>
              </a:spcAft>
            </a:pPr>
            <a:r>
              <a:rPr lang="en-US" sz="1320" b="1" dirty="0">
                <a:latin typeface="Calibri" panose="020F0502020204030204" pitchFamily="34" charset="0"/>
                <a:ea typeface="Calibri" panose="020F0502020204030204" pitchFamily="34" charset="0"/>
                <a:cs typeface="Times New Roman" panose="02020603050405020304" pitchFamily="18" charset="0"/>
              </a:rPr>
              <a:t>The Following  Exemption Codes Should Be Checked:</a:t>
            </a:r>
          </a:p>
        </p:txBody>
      </p:sp>
      <p:sp>
        <p:nvSpPr>
          <p:cNvPr id="7" name="TextBox 6"/>
          <p:cNvSpPr txBox="1"/>
          <p:nvPr/>
        </p:nvSpPr>
        <p:spPr>
          <a:xfrm>
            <a:off x="588724" y="705439"/>
            <a:ext cx="5676001" cy="615553"/>
          </a:xfrm>
          <a:prstGeom prst="rect">
            <a:avLst/>
          </a:prstGeom>
          <a:noFill/>
        </p:spPr>
        <p:txBody>
          <a:bodyPr wrap="square" rtlCol="0">
            <a:spAutoFit/>
          </a:bodyPr>
          <a:lstStyle/>
          <a:p>
            <a:r>
              <a:rPr lang="en-US" sz="2000" b="1" dirty="0"/>
              <a:t>  Instructions to Run the NCVTS “Exempt Report”</a:t>
            </a:r>
          </a:p>
          <a:p>
            <a:pPr algn="ctr"/>
            <a:r>
              <a:rPr lang="en-US" sz="1400" b="1" dirty="0"/>
              <a:t>(Select Report Parameters) </a:t>
            </a:r>
          </a:p>
        </p:txBody>
      </p:sp>
      <p:pic>
        <p:nvPicPr>
          <p:cNvPr id="8" name="Picture 1" descr="cid:image001.jpg@01D26B4C.D02AAD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57" y="304409"/>
            <a:ext cx="923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ata\2016 VTS\ReportLoading.png"/>
          <p:cNvPicPr/>
          <p:nvPr/>
        </p:nvPicPr>
        <p:blipFill>
          <a:blip r:embed="rId5">
            <a:extLst>
              <a:ext uri="{28A0092B-C50C-407E-A947-70E740481C1C}">
                <a14:useLocalDpi xmlns:a14="http://schemas.microsoft.com/office/drawing/2010/main" val="0"/>
              </a:ext>
            </a:extLst>
          </a:blip>
          <a:srcRect/>
          <a:stretch>
            <a:fillRect/>
          </a:stretch>
        </p:blipFill>
        <p:spPr bwMode="auto">
          <a:xfrm>
            <a:off x="740346" y="8082605"/>
            <a:ext cx="1503445" cy="816123"/>
          </a:xfrm>
          <a:prstGeom prst="rect">
            <a:avLst/>
          </a:prstGeom>
          <a:noFill/>
          <a:ln>
            <a:noFill/>
          </a:ln>
        </p:spPr>
      </p:pic>
      <p:sp>
        <p:nvSpPr>
          <p:cNvPr id="10" name="Slide Number Placeholder 9"/>
          <p:cNvSpPr>
            <a:spLocks noGrp="1"/>
          </p:cNvSpPr>
          <p:nvPr>
            <p:ph type="sldNum" sz="quarter" idx="12"/>
          </p:nvPr>
        </p:nvSpPr>
        <p:spPr/>
        <p:txBody>
          <a:bodyPr/>
          <a:lstStyle/>
          <a:p>
            <a:fld id="{8CDB0F1D-15CF-44C4-A066-C925BA37DC69}" type="slidenum">
              <a:rPr lang="en-US" smtClean="0"/>
              <a:t>3</a:t>
            </a:fld>
            <a:endParaRPr lang="en-US"/>
          </a:p>
        </p:txBody>
      </p:sp>
      <p:sp>
        <p:nvSpPr>
          <p:cNvPr id="11" name="TextBox 10"/>
          <p:cNvSpPr txBox="1"/>
          <p:nvPr/>
        </p:nvSpPr>
        <p:spPr>
          <a:xfrm>
            <a:off x="141264" y="7150424"/>
            <a:ext cx="3516335" cy="923330"/>
          </a:xfrm>
          <a:prstGeom prst="rect">
            <a:avLst/>
          </a:prstGeom>
          <a:noFill/>
        </p:spPr>
        <p:txBody>
          <a:bodyPr wrap="square" rtlCol="0">
            <a:spAutoFit/>
          </a:bodyPr>
          <a:lstStyle/>
          <a:p>
            <a:r>
              <a:rPr lang="en-US" sz="900" dirty="0">
                <a:solidFill>
                  <a:srgbClr val="FF0000"/>
                </a:solidFill>
              </a:rPr>
              <a:t>*The 2024-2025 fiscal year NCVTS data is used because the 2025-2026 fiscal year RMV assessments have yet to be processed.</a:t>
            </a:r>
          </a:p>
          <a:p>
            <a:pPr marL="171450" indent="-171450">
              <a:buFont typeface="Arial" panose="020B0604020202020204" pitchFamily="34" charset="0"/>
              <a:buChar char="•"/>
            </a:pPr>
            <a:r>
              <a:rPr lang="en-US" sz="900" dirty="0">
                <a:solidFill>
                  <a:srgbClr val="FF0000"/>
                </a:solidFill>
              </a:rPr>
              <a:t>*The choice of the 2024 year, will report the bills for the year starting 7/1/2024 – 6/30/2025.</a:t>
            </a:r>
          </a:p>
          <a:p>
            <a:pPr marL="171450" indent="-171450">
              <a:buFont typeface="Arial" panose="020B0604020202020204" pitchFamily="34" charset="0"/>
              <a:buChar char="•"/>
            </a:pPr>
            <a:r>
              <a:rPr lang="en-US" sz="900" dirty="0">
                <a:solidFill>
                  <a:srgbClr val="FF0000"/>
                </a:solidFill>
              </a:rPr>
              <a:t>The choice of the 2022 and 2023 years pulls abstracts that run over into the 2024-2025 fiscal year.</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250" y="5609072"/>
            <a:ext cx="1727475" cy="2587233"/>
          </a:xfrm>
          <a:prstGeom prst="rect">
            <a:avLst/>
          </a:prstGeom>
        </p:spPr>
      </p:pic>
      <p:sp>
        <p:nvSpPr>
          <p:cNvPr id="14" name="TextBox 13"/>
          <p:cNvSpPr txBox="1"/>
          <p:nvPr/>
        </p:nvSpPr>
        <p:spPr>
          <a:xfrm>
            <a:off x="3389094" y="8319629"/>
            <a:ext cx="2694791" cy="707886"/>
          </a:xfrm>
          <a:prstGeom prst="rect">
            <a:avLst/>
          </a:prstGeom>
          <a:noFill/>
        </p:spPr>
        <p:txBody>
          <a:bodyPr wrap="square" rtlCol="0">
            <a:spAutoFit/>
          </a:bodyPr>
          <a:lstStyle/>
          <a:p>
            <a:r>
              <a:rPr lang="en-US" sz="800" dirty="0">
                <a:latin typeface="Arabic Typesetting" panose="03020402040406030203" pitchFamily="66" charset="-78"/>
                <a:cs typeface="Arabic Typesetting" panose="03020402040406030203" pitchFamily="66" charset="-78"/>
              </a:rPr>
              <a:t>“Property Exempt” should only be reported to the extent to which it reflects the exemption codes “checked” above.  If the county has used this category for miscellaneous items that do not match the checked parameters, the county may have to run a separate report for “Property Exempt” only, and filter on the applicable exemption codes.  This is left to the county’s discretion.</a:t>
            </a:r>
          </a:p>
        </p:txBody>
      </p:sp>
      <p:cxnSp>
        <p:nvCxnSpPr>
          <p:cNvPr id="16" name="Straight Arrow Connector 15"/>
          <p:cNvCxnSpPr/>
          <p:nvPr/>
        </p:nvCxnSpPr>
        <p:spPr>
          <a:xfrm flipV="1">
            <a:off x="3719792" y="7564357"/>
            <a:ext cx="636618" cy="805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Left Brace 18">
            <a:extLst>
              <a:ext uri="{FF2B5EF4-FFF2-40B4-BE49-F238E27FC236}">
                <a16:creationId xmlns:a16="http://schemas.microsoft.com/office/drawing/2014/main" id="{BE39BCBF-C5C6-7C72-1075-B1019D0C32AF}"/>
              </a:ext>
            </a:extLst>
          </p:cNvPr>
          <p:cNvSpPr/>
          <p:nvPr/>
        </p:nvSpPr>
        <p:spPr>
          <a:xfrm>
            <a:off x="3820121" y="5609072"/>
            <a:ext cx="636618" cy="24154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id="{97EAA508-0D3E-1D41-077C-B81AA559067C}"/>
              </a:ext>
            </a:extLst>
          </p:cNvPr>
          <p:cNvSpPr/>
          <p:nvPr/>
        </p:nvSpPr>
        <p:spPr>
          <a:xfrm>
            <a:off x="4240869" y="2183773"/>
            <a:ext cx="991240" cy="2843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8713562-2A05-837B-2696-151F0E7DE250}"/>
              </a:ext>
            </a:extLst>
          </p:cNvPr>
          <p:cNvSpPr/>
          <p:nvPr/>
        </p:nvSpPr>
        <p:spPr>
          <a:xfrm>
            <a:off x="1748171" y="2610963"/>
            <a:ext cx="991240" cy="2843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F888ED7-8817-155A-837A-98FB0BD454C7}"/>
              </a:ext>
            </a:extLst>
          </p:cNvPr>
          <p:cNvSpPr/>
          <p:nvPr/>
        </p:nvSpPr>
        <p:spPr>
          <a:xfrm>
            <a:off x="1673839" y="2172348"/>
            <a:ext cx="991240" cy="2843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3B2783E7-257C-FDA2-40A2-703483A8BB5A}"/>
              </a:ext>
            </a:extLst>
          </p:cNvPr>
          <p:cNvSpPr/>
          <p:nvPr/>
        </p:nvSpPr>
        <p:spPr>
          <a:xfrm>
            <a:off x="4456739" y="2610963"/>
            <a:ext cx="1578145" cy="132145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71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1550" y="1259184"/>
            <a:ext cx="4703373" cy="527067"/>
          </a:xfrm>
          <a:prstGeom prst="rect">
            <a:avLst/>
          </a:prstGeom>
        </p:spPr>
        <p:txBody>
          <a:bodyPr wrap="square">
            <a:spAutoFit/>
          </a:bodyPr>
          <a:lstStyle/>
          <a:p>
            <a:pPr>
              <a:lnSpc>
                <a:spcPct val="107000"/>
              </a:lnSpc>
              <a:spcAft>
                <a:spcPts val="660"/>
              </a:spcAft>
            </a:pPr>
            <a:r>
              <a:rPr lang="en-US" sz="1320" dirty="0">
                <a:latin typeface="Calibri" panose="020F0502020204030204" pitchFamily="34" charset="0"/>
                <a:ea typeface="Calibri" panose="020F0502020204030204" pitchFamily="34" charset="0"/>
                <a:cs typeface="Times New Roman" panose="02020603050405020304" pitchFamily="18" charset="0"/>
              </a:rPr>
              <a:t>Once the parameters are chosen, click the “View Report” button to the right.</a:t>
            </a:r>
          </a:p>
        </p:txBody>
      </p:sp>
      <p:sp>
        <p:nvSpPr>
          <p:cNvPr id="7" name="Rectangle 6"/>
          <p:cNvSpPr/>
          <p:nvPr/>
        </p:nvSpPr>
        <p:spPr>
          <a:xfrm>
            <a:off x="966521" y="3744693"/>
            <a:ext cx="3684467" cy="319527"/>
          </a:xfrm>
          <a:prstGeom prst="rect">
            <a:avLst/>
          </a:prstGeom>
        </p:spPr>
        <p:txBody>
          <a:bodyPr wrap="square">
            <a:spAutoFit/>
          </a:bodyPr>
          <a:lstStyle/>
          <a:p>
            <a:pPr>
              <a:lnSpc>
                <a:spcPct val="107000"/>
              </a:lnSpc>
              <a:spcAft>
                <a:spcPts val="660"/>
              </a:spcAft>
            </a:pPr>
            <a:r>
              <a:rPr lang="en-US" sz="1320" dirty="0">
                <a:latin typeface="Calibri" panose="020F0502020204030204" pitchFamily="34" charset="0"/>
                <a:ea typeface="Calibri" panose="020F0502020204030204" pitchFamily="34" charset="0"/>
                <a:cs typeface="Times New Roman" panose="02020603050405020304" pitchFamily="18" charset="0"/>
              </a:rPr>
              <a:t>The display should show that the report is loading:  </a:t>
            </a:r>
          </a:p>
        </p:txBody>
      </p:sp>
      <p:pic>
        <p:nvPicPr>
          <p:cNvPr id="8" name="Picture 7" descr="C:\Data\2016 VTS\ReportLoading.png"/>
          <p:cNvPicPr/>
          <p:nvPr/>
        </p:nvPicPr>
        <p:blipFill>
          <a:blip r:embed="rId2">
            <a:extLst>
              <a:ext uri="{28A0092B-C50C-407E-A947-70E740481C1C}">
                <a14:useLocalDpi xmlns:a14="http://schemas.microsoft.com/office/drawing/2010/main" val="0"/>
              </a:ext>
            </a:extLst>
          </a:blip>
          <a:srcRect/>
          <a:stretch>
            <a:fillRect/>
          </a:stretch>
        </p:blipFill>
        <p:spPr bwMode="auto">
          <a:xfrm>
            <a:off x="4650989" y="3566167"/>
            <a:ext cx="1338332" cy="691865"/>
          </a:xfrm>
          <a:prstGeom prst="rect">
            <a:avLst/>
          </a:prstGeom>
          <a:noFill/>
          <a:ln>
            <a:noFill/>
          </a:ln>
        </p:spPr>
      </p:pic>
      <p:sp>
        <p:nvSpPr>
          <p:cNvPr id="9" name="Rectangle 8"/>
          <p:cNvSpPr/>
          <p:nvPr/>
        </p:nvSpPr>
        <p:spPr>
          <a:xfrm>
            <a:off x="1230440" y="4405946"/>
            <a:ext cx="4664317" cy="309700"/>
          </a:xfrm>
          <a:prstGeom prst="rect">
            <a:avLst/>
          </a:prstGeom>
        </p:spPr>
        <p:txBody>
          <a:bodyPr wrap="square">
            <a:spAutoFit/>
          </a:bodyPr>
          <a:lstStyle/>
          <a:p>
            <a:pPr>
              <a:lnSpc>
                <a:spcPct val="107000"/>
              </a:lnSpc>
              <a:spcAft>
                <a:spcPts val="660"/>
              </a:spcAft>
            </a:pPr>
            <a:r>
              <a:rPr lang="en-US" sz="1320" dirty="0">
                <a:latin typeface="Calibri" panose="020F0502020204030204" pitchFamily="34" charset="0"/>
                <a:ea typeface="Calibri" panose="020F0502020204030204" pitchFamily="34" charset="0"/>
                <a:cs typeface="Times New Roman" panose="02020603050405020304" pitchFamily="18" charset="0"/>
              </a:rPr>
              <a:t>Once the report has run, the results will be displayed as follows:</a:t>
            </a:r>
          </a:p>
        </p:txBody>
      </p:sp>
      <p:sp>
        <p:nvSpPr>
          <p:cNvPr id="10" name="TextBox 9"/>
          <p:cNvSpPr txBox="1"/>
          <p:nvPr/>
        </p:nvSpPr>
        <p:spPr>
          <a:xfrm>
            <a:off x="704764" y="747059"/>
            <a:ext cx="5676001" cy="400110"/>
          </a:xfrm>
          <a:prstGeom prst="rect">
            <a:avLst/>
          </a:prstGeom>
          <a:noFill/>
        </p:spPr>
        <p:txBody>
          <a:bodyPr wrap="square" rtlCol="0">
            <a:spAutoFit/>
          </a:bodyPr>
          <a:lstStyle/>
          <a:p>
            <a:r>
              <a:rPr lang="en-US" sz="2000" b="1" dirty="0"/>
              <a:t>  Instructions to Run the NCVTS “Exempt Report” </a:t>
            </a:r>
          </a:p>
        </p:txBody>
      </p:sp>
      <p:pic>
        <p:nvPicPr>
          <p:cNvPr id="12" name="Picture 1" descr="cid:image001.jpg@01D26B4C.D02AAD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59" y="319174"/>
            <a:ext cx="923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CDB0F1D-15CF-44C4-A066-C925BA37DC69}" type="slidenum">
              <a:rPr lang="en-US" smtClean="0"/>
              <a:t>4</a:t>
            </a:fld>
            <a:endParaRPr lang="en-US"/>
          </a:p>
        </p:txBody>
      </p:sp>
      <p:sp>
        <p:nvSpPr>
          <p:cNvPr id="13" name="TextBox 12"/>
          <p:cNvSpPr txBox="1"/>
          <p:nvPr/>
        </p:nvSpPr>
        <p:spPr>
          <a:xfrm>
            <a:off x="588723" y="9530862"/>
            <a:ext cx="5861314" cy="338554"/>
          </a:xfrm>
          <a:prstGeom prst="rect">
            <a:avLst/>
          </a:prstGeom>
          <a:noFill/>
        </p:spPr>
        <p:txBody>
          <a:bodyPr wrap="square" rtlCol="0">
            <a:spAutoFit/>
          </a:bodyPr>
          <a:lstStyle/>
          <a:p>
            <a:r>
              <a:rPr lang="en-US" sz="800" dirty="0"/>
              <a:t>Hint:  Don’t pause too long between steps.  If you pause for more than a minute or so, you may need to go back to the “Select and run the reports” section of this document  and start-over from the beginning.</a:t>
            </a:r>
          </a:p>
        </p:txBody>
      </p:sp>
      <p:sp>
        <p:nvSpPr>
          <p:cNvPr id="5" name="Rectangle 4"/>
          <p:cNvSpPr/>
          <p:nvPr/>
        </p:nvSpPr>
        <p:spPr>
          <a:xfrm>
            <a:off x="993388" y="4036448"/>
            <a:ext cx="3657600" cy="492443"/>
          </a:xfrm>
          <a:prstGeom prst="rect">
            <a:avLst/>
          </a:prstGeom>
        </p:spPr>
        <p:txBody>
          <a:bodyPr>
            <a:spAutoFit/>
          </a:bodyPr>
          <a:lstStyle/>
          <a:p>
            <a:pPr algn="ctr"/>
            <a:r>
              <a:rPr lang="en-US" sz="800" dirty="0"/>
              <a:t>(Call 919-814-1290 if you have any technical questions regarding NCVTS reports).</a:t>
            </a:r>
            <a:br>
              <a:rPr lang="en-US" sz="1600" dirty="0"/>
            </a:br>
            <a:endParaRPr lang="en-US" dirty="0"/>
          </a:p>
        </p:txBody>
      </p:sp>
      <p:sp>
        <p:nvSpPr>
          <p:cNvPr id="14" name="Rectangle 13"/>
          <p:cNvSpPr/>
          <p:nvPr/>
        </p:nvSpPr>
        <p:spPr>
          <a:xfrm>
            <a:off x="1315844" y="6534615"/>
            <a:ext cx="692997" cy="2594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253B96B-0E1A-EA9F-18EA-7B841B877603}"/>
              </a:ext>
            </a:extLst>
          </p:cNvPr>
          <p:cNvPicPr>
            <a:picLocks noChangeAspect="1"/>
          </p:cNvPicPr>
          <p:nvPr/>
        </p:nvPicPr>
        <p:blipFill>
          <a:blip r:embed="rId4"/>
          <a:stretch>
            <a:fillRect/>
          </a:stretch>
        </p:blipFill>
        <p:spPr>
          <a:xfrm>
            <a:off x="557158" y="1895155"/>
            <a:ext cx="6083613" cy="806491"/>
          </a:xfrm>
          <a:prstGeom prst="rect">
            <a:avLst/>
          </a:prstGeom>
          <a:ln>
            <a:solidFill>
              <a:schemeClr val="tx1"/>
            </a:solidFill>
          </a:ln>
        </p:spPr>
      </p:pic>
      <p:pic>
        <p:nvPicPr>
          <p:cNvPr id="18" name="Picture 17">
            <a:extLst>
              <a:ext uri="{FF2B5EF4-FFF2-40B4-BE49-F238E27FC236}">
                <a16:creationId xmlns:a16="http://schemas.microsoft.com/office/drawing/2014/main" id="{F9C20600-9FD9-D955-E6D4-743FDF792220}"/>
              </a:ext>
            </a:extLst>
          </p:cNvPr>
          <p:cNvPicPr>
            <a:picLocks noChangeAspect="1"/>
          </p:cNvPicPr>
          <p:nvPr/>
        </p:nvPicPr>
        <p:blipFill>
          <a:blip r:embed="rId5"/>
          <a:stretch>
            <a:fillRect/>
          </a:stretch>
        </p:blipFill>
        <p:spPr>
          <a:xfrm>
            <a:off x="5874923" y="2433634"/>
            <a:ext cx="635033" cy="577880"/>
          </a:xfrm>
          <a:prstGeom prst="rect">
            <a:avLst/>
          </a:prstGeom>
        </p:spPr>
      </p:pic>
      <p:cxnSp>
        <p:nvCxnSpPr>
          <p:cNvPr id="6" name="Straight Arrow Connector 5"/>
          <p:cNvCxnSpPr>
            <a:cxnSpLocks/>
          </p:cNvCxnSpPr>
          <p:nvPr/>
        </p:nvCxnSpPr>
        <p:spPr>
          <a:xfrm>
            <a:off x="5016321" y="1609684"/>
            <a:ext cx="858602" cy="8239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037A804-BFD4-7AC9-2305-A6B5CCCE519A}"/>
              </a:ext>
            </a:extLst>
          </p:cNvPr>
          <p:cNvPicPr>
            <a:picLocks noChangeAspect="1"/>
          </p:cNvPicPr>
          <p:nvPr/>
        </p:nvPicPr>
        <p:blipFill>
          <a:blip r:embed="rId6"/>
          <a:stretch>
            <a:fillRect/>
          </a:stretch>
        </p:blipFill>
        <p:spPr>
          <a:xfrm>
            <a:off x="588723" y="4905439"/>
            <a:ext cx="5768769" cy="3350666"/>
          </a:xfrm>
          <a:prstGeom prst="rect">
            <a:avLst/>
          </a:prstGeom>
          <a:ln>
            <a:solidFill>
              <a:schemeClr val="tx1"/>
            </a:solidFill>
          </a:ln>
        </p:spPr>
      </p:pic>
    </p:spTree>
    <p:extLst>
      <p:ext uri="{BB962C8B-B14F-4D97-AF65-F5344CB8AC3E}">
        <p14:creationId xmlns:p14="http://schemas.microsoft.com/office/powerpoint/2010/main" val="185437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20673" y="813625"/>
            <a:ext cx="4296286"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438" tIns="37719" rIns="75438" bIns="37719" numCol="1" anchor="ctr" anchorCtr="0" compatLnSpc="1">
            <a:prstTxWarp prst="textNoShape">
              <a:avLst/>
            </a:prstTxWarp>
            <a:spAutoFit/>
          </a:bodyPr>
          <a:lstStyle/>
          <a:p>
            <a:endParaRPr lang="en-US" sz="1485"/>
          </a:p>
        </p:txBody>
      </p:sp>
      <p:sp>
        <p:nvSpPr>
          <p:cNvPr id="5" name="Rectangle 5"/>
          <p:cNvSpPr>
            <a:spLocks noChangeArrowheads="1"/>
          </p:cNvSpPr>
          <p:nvPr/>
        </p:nvSpPr>
        <p:spPr bwMode="auto">
          <a:xfrm>
            <a:off x="954405" y="161976"/>
            <a:ext cx="152414"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5438" tIns="37719" rIns="75438" bIns="37719" numCol="1" anchor="ctr" anchorCtr="0" compatLnSpc="1">
            <a:prstTxWarp prst="textNoShape">
              <a:avLst/>
            </a:prstTxWarp>
            <a:spAutoFit/>
          </a:bodyPr>
          <a:lstStyle/>
          <a:p>
            <a:endParaRPr lang="en-US" sz="1485"/>
          </a:p>
        </p:txBody>
      </p:sp>
      <p:sp>
        <p:nvSpPr>
          <p:cNvPr id="12" name="TextBox 11"/>
          <p:cNvSpPr txBox="1"/>
          <p:nvPr/>
        </p:nvSpPr>
        <p:spPr>
          <a:xfrm>
            <a:off x="989381" y="1542397"/>
            <a:ext cx="4940269" cy="295466"/>
          </a:xfrm>
          <a:prstGeom prst="rect">
            <a:avLst/>
          </a:prstGeom>
          <a:noFill/>
        </p:spPr>
        <p:txBody>
          <a:bodyPr wrap="square" rtlCol="0">
            <a:spAutoFit/>
          </a:bodyPr>
          <a:lstStyle/>
          <a:p>
            <a:r>
              <a:rPr lang="en-US" sz="1320" dirty="0"/>
              <a:t>The export button is in the top ribbon, below the report parameters.</a:t>
            </a:r>
          </a:p>
        </p:txBody>
      </p:sp>
      <p:sp>
        <p:nvSpPr>
          <p:cNvPr id="16" name="Rectangle 15"/>
          <p:cNvSpPr/>
          <p:nvPr/>
        </p:nvSpPr>
        <p:spPr>
          <a:xfrm>
            <a:off x="867424" y="4049515"/>
            <a:ext cx="4689725" cy="744435"/>
          </a:xfrm>
          <a:prstGeom prst="rect">
            <a:avLst/>
          </a:prstGeom>
        </p:spPr>
        <p:txBody>
          <a:bodyPr wrap="square">
            <a:spAutoFit/>
          </a:bodyPr>
          <a:lstStyle/>
          <a:p>
            <a:pPr>
              <a:lnSpc>
                <a:spcPct val="107000"/>
              </a:lnSpc>
              <a:spcAft>
                <a:spcPts val="660"/>
              </a:spcAft>
            </a:pPr>
            <a:r>
              <a:rPr lang="en-US" sz="1320" dirty="0">
                <a:latin typeface="Calibri" panose="020F0502020204030204" pitchFamily="34" charset="0"/>
                <a:ea typeface="Calibri" panose="020F0502020204030204" pitchFamily="34" charset="0"/>
                <a:cs typeface="Times New Roman" panose="02020603050405020304" pitchFamily="18" charset="0"/>
              </a:rPr>
              <a:t>To export the data into excel, Click on the export icon below, to display the report format, and click on the format you desire, “Excel” in this example.</a:t>
            </a:r>
          </a:p>
        </p:txBody>
      </p:sp>
      <p:pic>
        <p:nvPicPr>
          <p:cNvPr id="10" name="Picture 1" descr="cid:image001.jpg@01D26B4C.D02AAD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59" y="319174"/>
            <a:ext cx="923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62745" y="925718"/>
            <a:ext cx="5676001" cy="400110"/>
          </a:xfrm>
          <a:prstGeom prst="rect">
            <a:avLst/>
          </a:prstGeom>
          <a:noFill/>
        </p:spPr>
        <p:txBody>
          <a:bodyPr wrap="square" rtlCol="0">
            <a:spAutoFit/>
          </a:bodyPr>
          <a:lstStyle/>
          <a:p>
            <a:r>
              <a:rPr lang="en-US" sz="2000" b="1" dirty="0"/>
              <a:t>  Instructions to Run the NCVTS “Exempt Report” </a:t>
            </a:r>
          </a:p>
        </p:txBody>
      </p:sp>
      <p:sp>
        <p:nvSpPr>
          <p:cNvPr id="3" name="Slide Number Placeholder 2"/>
          <p:cNvSpPr>
            <a:spLocks noGrp="1"/>
          </p:cNvSpPr>
          <p:nvPr>
            <p:ph type="sldNum" sz="quarter" idx="12"/>
          </p:nvPr>
        </p:nvSpPr>
        <p:spPr/>
        <p:txBody>
          <a:bodyPr/>
          <a:lstStyle/>
          <a:p>
            <a:fld id="{8CDB0F1D-15CF-44C4-A066-C925BA37DC69}" type="slidenum">
              <a:rPr lang="en-US" smtClean="0"/>
              <a:t>5</a:t>
            </a:fld>
            <a:endParaRPr lang="en-US"/>
          </a:p>
        </p:txBody>
      </p:sp>
      <p:sp>
        <p:nvSpPr>
          <p:cNvPr id="14" name="TextBox 13"/>
          <p:cNvSpPr txBox="1"/>
          <p:nvPr/>
        </p:nvSpPr>
        <p:spPr>
          <a:xfrm>
            <a:off x="588723" y="9530862"/>
            <a:ext cx="5861314" cy="338554"/>
          </a:xfrm>
          <a:prstGeom prst="rect">
            <a:avLst/>
          </a:prstGeom>
          <a:noFill/>
        </p:spPr>
        <p:txBody>
          <a:bodyPr wrap="square" rtlCol="0">
            <a:spAutoFit/>
          </a:bodyPr>
          <a:lstStyle/>
          <a:p>
            <a:r>
              <a:rPr lang="en-US" sz="800" dirty="0"/>
              <a:t>Hint:  Don’t pause too long between steps.  If you pause for more than a minute or so, you may need to go back to the “Select and run the reports” section of this document  and start-over from the beginning.</a:t>
            </a:r>
          </a:p>
        </p:txBody>
      </p:sp>
      <p:sp>
        <p:nvSpPr>
          <p:cNvPr id="4" name="Rectangle 3"/>
          <p:cNvSpPr/>
          <p:nvPr/>
        </p:nvSpPr>
        <p:spPr>
          <a:xfrm>
            <a:off x="1350424" y="7203688"/>
            <a:ext cx="618076" cy="1730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139435B-D065-88CC-67F5-AFDE1989E4FC}"/>
              </a:ext>
            </a:extLst>
          </p:cNvPr>
          <p:cNvPicPr>
            <a:picLocks noChangeAspect="1"/>
          </p:cNvPicPr>
          <p:nvPr/>
        </p:nvPicPr>
        <p:blipFill>
          <a:blip r:embed="rId3"/>
          <a:stretch>
            <a:fillRect/>
          </a:stretch>
        </p:blipFill>
        <p:spPr>
          <a:xfrm>
            <a:off x="714863" y="2016428"/>
            <a:ext cx="5702593" cy="1847945"/>
          </a:xfrm>
          <a:prstGeom prst="rect">
            <a:avLst/>
          </a:prstGeom>
          <a:ln>
            <a:solidFill>
              <a:schemeClr val="tx1"/>
            </a:solidFill>
          </a:ln>
        </p:spPr>
      </p:pic>
      <p:sp>
        <p:nvSpPr>
          <p:cNvPr id="13" name="Oval 12">
            <a:extLst>
              <a:ext uri="{FF2B5EF4-FFF2-40B4-BE49-F238E27FC236}">
                <a16:creationId xmlns:a16="http://schemas.microsoft.com/office/drawing/2014/main" id="{A1AE5DC0-CCB5-01EA-2437-9822F2489963}"/>
              </a:ext>
            </a:extLst>
          </p:cNvPr>
          <p:cNvSpPr/>
          <p:nvPr/>
        </p:nvSpPr>
        <p:spPr>
          <a:xfrm>
            <a:off x="4331970" y="3322971"/>
            <a:ext cx="430532" cy="2648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cxnSpLocks/>
          </p:cNvCxnSpPr>
          <p:nvPr/>
        </p:nvCxnSpPr>
        <p:spPr>
          <a:xfrm>
            <a:off x="3657600" y="1886288"/>
            <a:ext cx="674370" cy="1008435"/>
          </a:xfrm>
          <a:prstGeom prst="straightConnector1">
            <a:avLst/>
          </a:prstGeom>
          <a:ln w="15875">
            <a:solidFill>
              <a:schemeClr val="tx1">
                <a:alpha val="99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7AEE314-5B7F-9012-5614-3A9B37B6A1DF}"/>
              </a:ext>
            </a:extLst>
          </p:cNvPr>
          <p:cNvPicPr>
            <a:picLocks noChangeAspect="1"/>
          </p:cNvPicPr>
          <p:nvPr/>
        </p:nvPicPr>
        <p:blipFill>
          <a:blip r:embed="rId4"/>
          <a:stretch>
            <a:fillRect/>
          </a:stretch>
        </p:blipFill>
        <p:spPr>
          <a:xfrm>
            <a:off x="337185" y="5456751"/>
            <a:ext cx="6322878" cy="2868012"/>
          </a:xfrm>
          <a:prstGeom prst="rect">
            <a:avLst/>
          </a:prstGeom>
          <a:ln>
            <a:solidFill>
              <a:schemeClr val="tx1"/>
            </a:solidFill>
          </a:ln>
        </p:spPr>
      </p:pic>
    </p:spTree>
    <p:extLst>
      <p:ext uri="{BB962C8B-B14F-4D97-AF65-F5344CB8AC3E}">
        <p14:creationId xmlns:p14="http://schemas.microsoft.com/office/powerpoint/2010/main" val="415955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914" y="1735860"/>
            <a:ext cx="5126564" cy="527067"/>
          </a:xfrm>
          <a:prstGeom prst="rect">
            <a:avLst/>
          </a:prstGeom>
        </p:spPr>
        <p:txBody>
          <a:bodyPr wrap="square">
            <a:spAutoFit/>
          </a:bodyPr>
          <a:lstStyle/>
          <a:p>
            <a:pPr>
              <a:lnSpc>
                <a:spcPct val="107000"/>
              </a:lnSpc>
              <a:spcAft>
                <a:spcPts val="660"/>
              </a:spcAft>
            </a:pPr>
            <a:r>
              <a:rPr lang="en-US" sz="1320" dirty="0">
                <a:latin typeface="Calibri" panose="020F0502020204030204" pitchFamily="34" charset="0"/>
                <a:ea typeface="Calibri" panose="020F0502020204030204" pitchFamily="34" charset="0"/>
                <a:cs typeface="Times New Roman" panose="02020603050405020304" pitchFamily="18" charset="0"/>
              </a:rPr>
              <a:t>Once the data has exported, you will receive the following notification to open or save the data:</a:t>
            </a:r>
          </a:p>
        </p:txBody>
      </p:sp>
      <p:pic>
        <p:nvPicPr>
          <p:cNvPr id="6" name="Picture 5" descr="C:\Data\2016 VTS\Export.Notificatoin.png"/>
          <p:cNvPicPr/>
          <p:nvPr/>
        </p:nvPicPr>
        <p:blipFill>
          <a:blip r:embed="rId2">
            <a:extLst>
              <a:ext uri="{28A0092B-C50C-407E-A947-70E740481C1C}">
                <a14:useLocalDpi xmlns:a14="http://schemas.microsoft.com/office/drawing/2010/main" val="0"/>
              </a:ext>
            </a:extLst>
          </a:blip>
          <a:srcRect/>
          <a:stretch>
            <a:fillRect/>
          </a:stretch>
        </p:blipFill>
        <p:spPr bwMode="auto">
          <a:xfrm>
            <a:off x="969137" y="2426958"/>
            <a:ext cx="5517388" cy="526164"/>
          </a:xfrm>
          <a:prstGeom prst="rect">
            <a:avLst/>
          </a:prstGeom>
          <a:noFill/>
          <a:ln w="12700">
            <a:solidFill>
              <a:schemeClr val="tx1"/>
            </a:solidFill>
          </a:ln>
        </p:spPr>
      </p:pic>
      <p:sp>
        <p:nvSpPr>
          <p:cNvPr id="7" name="Rectangle 6"/>
          <p:cNvSpPr/>
          <p:nvPr/>
        </p:nvSpPr>
        <p:spPr>
          <a:xfrm>
            <a:off x="1024860" y="3301025"/>
            <a:ext cx="4951769" cy="527067"/>
          </a:xfrm>
          <a:prstGeom prst="rect">
            <a:avLst/>
          </a:prstGeom>
        </p:spPr>
        <p:txBody>
          <a:bodyPr wrap="square">
            <a:spAutoFit/>
          </a:bodyPr>
          <a:lstStyle/>
          <a:p>
            <a:pPr>
              <a:lnSpc>
                <a:spcPct val="107000"/>
              </a:lnSpc>
              <a:spcAft>
                <a:spcPts val="660"/>
              </a:spcAft>
            </a:pPr>
            <a:r>
              <a:rPr lang="en-US" sz="1320" dirty="0">
                <a:latin typeface="Calibri" panose="020F0502020204030204" pitchFamily="34" charset="0"/>
                <a:ea typeface="Calibri" panose="020F0502020204030204" pitchFamily="34" charset="0"/>
                <a:cs typeface="Times New Roman" panose="02020603050405020304" pitchFamily="18" charset="0"/>
              </a:rPr>
              <a:t>You can save the output to your computer or open it.  The resulting excel file will look just like the file displayed above.</a:t>
            </a:r>
          </a:p>
        </p:txBody>
      </p:sp>
      <p:sp>
        <p:nvSpPr>
          <p:cNvPr id="8" name="TextBox 7"/>
          <p:cNvSpPr txBox="1"/>
          <p:nvPr/>
        </p:nvSpPr>
        <p:spPr>
          <a:xfrm>
            <a:off x="1140317" y="7813582"/>
            <a:ext cx="5025366" cy="1006429"/>
          </a:xfrm>
          <a:prstGeom prst="rect">
            <a:avLst/>
          </a:prstGeom>
          <a:noFill/>
        </p:spPr>
        <p:txBody>
          <a:bodyPr wrap="square" rtlCol="0">
            <a:spAutoFit/>
          </a:bodyPr>
          <a:lstStyle/>
          <a:p>
            <a:r>
              <a:rPr lang="en-US" sz="1485" dirty="0"/>
              <a:t>The amount to be included on the AV50 form, line 17.5 “Excluded &amp; Exempt Registered Motor Vehicles (NCVTS)” is the total after the last row of data, or the combined totals if you had to run multiple reports.</a:t>
            </a:r>
          </a:p>
        </p:txBody>
      </p:sp>
      <p:pic>
        <p:nvPicPr>
          <p:cNvPr id="9" name="Picture 1" descr="cid:image001.jpg@01D26B4C.D02AAD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59" y="319174"/>
            <a:ext cx="923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08177" y="925718"/>
            <a:ext cx="5676001" cy="400110"/>
          </a:xfrm>
          <a:prstGeom prst="rect">
            <a:avLst/>
          </a:prstGeom>
          <a:noFill/>
        </p:spPr>
        <p:txBody>
          <a:bodyPr wrap="square" rtlCol="0">
            <a:spAutoFit/>
          </a:bodyPr>
          <a:lstStyle/>
          <a:p>
            <a:r>
              <a:rPr lang="en-US" sz="2000" b="1" dirty="0"/>
              <a:t>  Instructions to Run the NCVTS “Exempt Report” </a:t>
            </a:r>
          </a:p>
        </p:txBody>
      </p:sp>
      <p:sp>
        <p:nvSpPr>
          <p:cNvPr id="3" name="Slide Number Placeholder 2"/>
          <p:cNvSpPr>
            <a:spLocks noGrp="1"/>
          </p:cNvSpPr>
          <p:nvPr>
            <p:ph type="sldNum" sz="quarter" idx="12"/>
          </p:nvPr>
        </p:nvSpPr>
        <p:spPr/>
        <p:txBody>
          <a:bodyPr/>
          <a:lstStyle/>
          <a:p>
            <a:fld id="{8CDB0F1D-15CF-44C4-A066-C925BA37DC69}" type="slidenum">
              <a:rPr lang="en-US" smtClean="0"/>
              <a:t>6</a:t>
            </a:fld>
            <a:endParaRPr lang="en-US"/>
          </a:p>
        </p:txBody>
      </p:sp>
      <p:sp>
        <p:nvSpPr>
          <p:cNvPr id="11" name="TextBox 10"/>
          <p:cNvSpPr txBox="1"/>
          <p:nvPr/>
        </p:nvSpPr>
        <p:spPr>
          <a:xfrm>
            <a:off x="588723" y="9530862"/>
            <a:ext cx="5861314" cy="338554"/>
          </a:xfrm>
          <a:prstGeom prst="rect">
            <a:avLst/>
          </a:prstGeom>
          <a:noFill/>
        </p:spPr>
        <p:txBody>
          <a:bodyPr wrap="square" rtlCol="0">
            <a:spAutoFit/>
          </a:bodyPr>
          <a:lstStyle/>
          <a:p>
            <a:r>
              <a:rPr lang="en-US" sz="800" dirty="0"/>
              <a:t>Hint:  Don’t pause too long between steps.  If you pause for more than a minute or so, you may need to go back to the “Select and run the reports” section of this document  and start-over from the beginning.</a:t>
            </a:r>
          </a:p>
        </p:txBody>
      </p:sp>
      <p:sp>
        <p:nvSpPr>
          <p:cNvPr id="4" name="Rectangle 3"/>
          <p:cNvSpPr/>
          <p:nvPr/>
        </p:nvSpPr>
        <p:spPr>
          <a:xfrm>
            <a:off x="1973766" y="5843239"/>
            <a:ext cx="512956" cy="1382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BD87852-C58F-8410-39FF-BFF1678B2824}"/>
              </a:ext>
            </a:extLst>
          </p:cNvPr>
          <p:cNvPicPr>
            <a:picLocks noChangeAspect="1"/>
          </p:cNvPicPr>
          <p:nvPr/>
        </p:nvPicPr>
        <p:blipFill>
          <a:blip r:embed="rId4"/>
          <a:stretch>
            <a:fillRect/>
          </a:stretch>
        </p:blipFill>
        <p:spPr>
          <a:xfrm>
            <a:off x="205740" y="3960485"/>
            <a:ext cx="6606540" cy="3720703"/>
          </a:xfrm>
          <a:prstGeom prst="rect">
            <a:avLst/>
          </a:prstGeom>
          <a:ln>
            <a:solidFill>
              <a:schemeClr val="tx1"/>
            </a:solidFill>
          </a:ln>
        </p:spPr>
      </p:pic>
      <p:cxnSp>
        <p:nvCxnSpPr>
          <p:cNvPr id="15" name="Straight Arrow Connector 14"/>
          <p:cNvCxnSpPr>
            <a:cxnSpLocks/>
          </p:cNvCxnSpPr>
          <p:nvPr/>
        </p:nvCxnSpPr>
        <p:spPr>
          <a:xfrm flipV="1">
            <a:off x="5703570" y="7681188"/>
            <a:ext cx="514908" cy="2532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CF68736-632E-81B4-DFA9-FF291A80C416}"/>
              </a:ext>
            </a:extLst>
          </p:cNvPr>
          <p:cNvSpPr/>
          <p:nvPr/>
        </p:nvSpPr>
        <p:spPr>
          <a:xfrm>
            <a:off x="6165683" y="7475220"/>
            <a:ext cx="646597" cy="3271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D2EA195-A833-E78A-12E4-EA4BFB5E8217}"/>
              </a:ext>
            </a:extLst>
          </p:cNvPr>
          <p:cNvPicPr>
            <a:picLocks noChangeAspect="1"/>
          </p:cNvPicPr>
          <p:nvPr/>
        </p:nvPicPr>
        <p:blipFill>
          <a:blip r:embed="rId5"/>
          <a:stretch>
            <a:fillRect/>
          </a:stretch>
        </p:blipFill>
        <p:spPr>
          <a:xfrm>
            <a:off x="4772741" y="4557564"/>
            <a:ext cx="1861657" cy="834697"/>
          </a:xfrm>
          <a:prstGeom prst="rect">
            <a:avLst/>
          </a:prstGeom>
        </p:spPr>
      </p:pic>
    </p:spTree>
    <p:extLst>
      <p:ext uri="{BB962C8B-B14F-4D97-AF65-F5344CB8AC3E}">
        <p14:creationId xmlns:p14="http://schemas.microsoft.com/office/powerpoint/2010/main" val="279551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177" y="925718"/>
            <a:ext cx="5676001" cy="400110"/>
          </a:xfrm>
          <a:prstGeom prst="rect">
            <a:avLst/>
          </a:prstGeom>
          <a:noFill/>
        </p:spPr>
        <p:txBody>
          <a:bodyPr wrap="square" rtlCol="0">
            <a:spAutoFit/>
          </a:bodyPr>
          <a:lstStyle/>
          <a:p>
            <a:r>
              <a:rPr lang="en-US" sz="2000" b="1" dirty="0"/>
              <a:t>  Instructions to Run the NCVTS “Exempt Report” </a:t>
            </a:r>
          </a:p>
        </p:txBody>
      </p:sp>
      <p:pic>
        <p:nvPicPr>
          <p:cNvPr id="3" name="Picture 1" descr="cid:image001.jpg@01D26B4C.D02AAD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59" y="319174"/>
            <a:ext cx="923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15926" y="2137430"/>
            <a:ext cx="5549705" cy="584775"/>
          </a:xfrm>
          <a:prstGeom prst="rect">
            <a:avLst/>
          </a:prstGeom>
          <a:noFill/>
        </p:spPr>
        <p:txBody>
          <a:bodyPr wrap="square" rtlCol="0">
            <a:spAutoFit/>
          </a:bodyPr>
          <a:lstStyle/>
          <a:p>
            <a:r>
              <a:rPr lang="en-US" sz="1600" dirty="0"/>
              <a:t>The total exempt value should be populated for the county only (not the municipalities) in the personal column as follows:</a:t>
            </a:r>
          </a:p>
        </p:txBody>
      </p:sp>
      <p:sp>
        <p:nvSpPr>
          <p:cNvPr id="6" name="Slide Number Placeholder 5"/>
          <p:cNvSpPr>
            <a:spLocks noGrp="1"/>
          </p:cNvSpPr>
          <p:nvPr>
            <p:ph type="sldNum" sz="quarter" idx="12"/>
          </p:nvPr>
        </p:nvSpPr>
        <p:spPr/>
        <p:txBody>
          <a:bodyPr/>
          <a:lstStyle/>
          <a:p>
            <a:fld id="{8CDB0F1D-15CF-44C4-A066-C925BA37DC69}" type="slidenum">
              <a:rPr lang="en-US" smtClean="0"/>
              <a:t>7</a:t>
            </a:fld>
            <a:endParaRPr lang="en-US"/>
          </a:p>
        </p:txBody>
      </p:sp>
      <p:sp>
        <p:nvSpPr>
          <p:cNvPr id="7" name="TextBox 6"/>
          <p:cNvSpPr txBox="1"/>
          <p:nvPr/>
        </p:nvSpPr>
        <p:spPr>
          <a:xfrm>
            <a:off x="442187" y="3092350"/>
            <a:ext cx="1048668" cy="646331"/>
          </a:xfrm>
          <a:prstGeom prst="rect">
            <a:avLst/>
          </a:prstGeom>
          <a:noFill/>
        </p:spPr>
        <p:txBody>
          <a:bodyPr wrap="square" rtlCol="0">
            <a:spAutoFit/>
          </a:bodyPr>
          <a:lstStyle/>
          <a:p>
            <a:r>
              <a:rPr lang="en-US" dirty="0"/>
              <a:t>AV-50</a:t>
            </a:r>
          </a:p>
          <a:p>
            <a:endParaRPr lang="en-US" dirty="0"/>
          </a:p>
        </p:txBody>
      </p:sp>
      <p:pic>
        <p:nvPicPr>
          <p:cNvPr id="9" name="Picture 8">
            <a:extLst>
              <a:ext uri="{FF2B5EF4-FFF2-40B4-BE49-F238E27FC236}">
                <a16:creationId xmlns:a16="http://schemas.microsoft.com/office/drawing/2014/main" id="{FE6050C7-4B21-4B21-706F-A690D865A462}"/>
              </a:ext>
            </a:extLst>
          </p:cNvPr>
          <p:cNvPicPr>
            <a:picLocks noChangeAspect="1"/>
          </p:cNvPicPr>
          <p:nvPr/>
        </p:nvPicPr>
        <p:blipFill>
          <a:blip r:embed="rId3"/>
          <a:stretch>
            <a:fillRect/>
          </a:stretch>
        </p:blipFill>
        <p:spPr>
          <a:xfrm>
            <a:off x="318887" y="3738681"/>
            <a:ext cx="6677425" cy="3094166"/>
          </a:xfrm>
          <a:prstGeom prst="rect">
            <a:avLst/>
          </a:prstGeom>
          <a:ln>
            <a:solidFill>
              <a:schemeClr val="tx1"/>
            </a:solidFill>
          </a:ln>
        </p:spPr>
      </p:pic>
    </p:spTree>
    <p:extLst>
      <p:ext uri="{BB962C8B-B14F-4D97-AF65-F5344CB8AC3E}">
        <p14:creationId xmlns:p14="http://schemas.microsoft.com/office/powerpoint/2010/main" val="8326483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2175</TotalTime>
  <Words>789</Words>
  <Application>Microsoft Office PowerPoint</Application>
  <PresentationFormat>Custom</PresentationFormat>
  <Paragraphs>48</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Arabic Typesetting</vt:lpstr>
      <vt:lpstr>Arial</vt:lpstr>
      <vt:lpstr>Calibri</vt:lpstr>
      <vt:lpstr>Calibri Light</vt:lpstr>
      <vt:lpstr>Office Theme</vt:lpstr>
      <vt:lpstr>Instructions to run NCVTS Exempt Report</vt:lpstr>
      <vt:lpstr>PowerPoint Presentation</vt:lpstr>
      <vt:lpstr>PowerPoint Presentation</vt:lpstr>
      <vt:lpstr>PowerPoint Presentation</vt:lpstr>
      <vt:lpstr>PowerPoint Presentation</vt:lpstr>
      <vt:lpstr>PowerPoint Presentation</vt:lpstr>
      <vt:lpstr>PowerPoint Presentation</vt:lpstr>
    </vt:vector>
  </TitlesOfParts>
  <Company>NCDOR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to run NCVTS Exempt and Exclusion Reports</dc:title>
  <dc:creator>George G. Hermane</dc:creator>
  <cp:lastModifiedBy>George G. Hermane</cp:lastModifiedBy>
  <cp:revision>64</cp:revision>
  <cp:lastPrinted>2025-09-10T16:15:20Z</cp:lastPrinted>
  <dcterms:created xsi:type="dcterms:W3CDTF">2017-10-05T16:14:48Z</dcterms:created>
  <dcterms:modified xsi:type="dcterms:W3CDTF">2025-09-22T18:35:24Z</dcterms:modified>
</cp:coreProperties>
</file>