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5" r:id="rId22"/>
    <p:sldId id="276" r:id="rId23"/>
    <p:sldId id="275" r:id="rId24"/>
    <p:sldId id="277" r:id="rId25"/>
    <p:sldId id="278" r:id="rId26"/>
    <p:sldId id="279" r:id="rId27"/>
    <p:sldId id="280" r:id="rId28"/>
    <p:sldId id="281" r:id="rId29"/>
    <p:sldId id="284" r:id="rId30"/>
    <p:sldId id="282" r:id="rId31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A387DC9D-D15D-4B47-B85E-35193556F8A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49DDDB7-1D65-4E53-8B67-088FD7BB5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2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AC2FD3E7-0EBB-4BA7-9898-9EE14B23AF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A2B0A52-A86C-488E-A566-4CA47664F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4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B0A52-A86C-488E-A566-4CA47664F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B0A52-A86C-488E-A566-4CA47664F9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87BB-4E39-4C68-B538-A9E6A10EADB4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84A6-569E-4158-955B-6CB0B9597CFA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CDD8-B928-4C73-9C9E-83F21790EAE1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2D71-B9D8-4C39-AF83-0C7EB5993287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F43B-632B-4416-B362-A7C1ABBC4020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10CF-323D-44D5-A171-C5AF2A122C00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D68D-6DCE-4999-8D49-CD1868060F62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DF5A-8F02-402C-A9FA-E322F0C92B6B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06FB-2452-40EC-8428-E20F3C08DB27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66D-EFE6-42C7-8925-DEA198FE9C48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3A51-852A-4429-ACCC-896185FFD8C5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B8CC-CDFD-476C-B37C-FBD487E91BA1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7D2E-65C9-4EDB-A8C7-6CC698FF46C7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B495-CA2D-42B3-B846-22E46AC13B1A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1742-E95E-4AAB-BFE3-48FD7390028D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8CD8-D2D9-4E31-807E-454C316364BC}" type="datetime1">
              <a:rPr lang="en-US" smtClean="0"/>
              <a:t>9/15/2016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32599-8191-49F3-B87F-8A3047B4F9D6}" type="datetime1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Ryan Vincent, Vincent Valuations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Income and Expense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Ryan Vincent</a:t>
            </a:r>
          </a:p>
          <a:p>
            <a:r>
              <a:rPr lang="en-US" dirty="0"/>
              <a:t>Vincent Valuations LLC</a:t>
            </a:r>
          </a:p>
        </p:txBody>
      </p:sp>
    </p:spTree>
    <p:extLst>
      <p:ext uri="{BB962C8B-B14F-4D97-AF65-F5344CB8AC3E}">
        <p14:creationId xmlns:p14="http://schemas.microsoft.com/office/powerpoint/2010/main" val="245464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and Listings</a:t>
            </a:r>
            <a:br>
              <a:rPr lang="en-US" dirty="0"/>
            </a:br>
            <a:r>
              <a:rPr lang="en-US" sz="1800" dirty="0"/>
              <a:t>Online, </a:t>
            </a:r>
            <a:r>
              <a:rPr lang="en-US" sz="1800" dirty="0" err="1"/>
              <a:t>Loopnet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Property Specific</a:t>
            </a:r>
          </a:p>
          <a:p>
            <a:pPr lvl="1"/>
            <a:r>
              <a:rPr lang="en-US" dirty="0"/>
              <a:t>Information is free</a:t>
            </a:r>
          </a:p>
          <a:p>
            <a:pPr lvl="1"/>
            <a:r>
              <a:rPr lang="en-US" dirty="0"/>
              <a:t>If income was advertised, cap rate can be figured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Usually advertised on the high end of the income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9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from Appraisal Firms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Verified</a:t>
            </a:r>
          </a:p>
          <a:p>
            <a:pPr lvl="1"/>
            <a:r>
              <a:rPr lang="en-US" dirty="0"/>
              <a:t>Accurate</a:t>
            </a:r>
          </a:p>
          <a:p>
            <a:pPr lvl="1"/>
            <a:r>
              <a:rPr lang="en-US" dirty="0"/>
              <a:t>BER likes to see this type of data</a:t>
            </a:r>
          </a:p>
          <a:p>
            <a:pPr lvl="1"/>
            <a:r>
              <a:rPr lang="en-US" dirty="0"/>
              <a:t>Presentation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Turn around time</a:t>
            </a:r>
          </a:p>
          <a:p>
            <a:pPr lvl="1"/>
            <a:r>
              <a:rPr lang="en-US" dirty="0"/>
              <a:t>Expense data is anonymized for confidentiality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8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7" y="103046"/>
            <a:ext cx="10282334" cy="665743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9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682" y="79025"/>
            <a:ext cx="7769467" cy="677897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92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Subscription Services</a:t>
            </a:r>
            <a:br>
              <a:rPr lang="en-US" dirty="0"/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Co-Star,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Xceligent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, Smith Travel,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Karns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, Realty Rates, Boulder Group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Searchable</a:t>
            </a:r>
          </a:p>
          <a:p>
            <a:pPr lvl="1"/>
            <a:r>
              <a:rPr lang="en-US" dirty="0"/>
              <a:t>National data</a:t>
            </a:r>
          </a:p>
          <a:p>
            <a:pPr lvl="1"/>
            <a:r>
              <a:rPr lang="en-US" dirty="0"/>
              <a:t>Recognized across the industry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Cost </a:t>
            </a:r>
          </a:p>
          <a:p>
            <a:pPr lvl="1"/>
            <a:r>
              <a:rPr lang="en-US" dirty="0"/>
              <a:t>Data may be national and not local</a:t>
            </a:r>
          </a:p>
          <a:p>
            <a:pPr lvl="1"/>
            <a:r>
              <a:rPr lang="en-US" dirty="0"/>
              <a:t>Data may not be verified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8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8121" cy="642879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5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83293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" y="0"/>
            <a:ext cx="12156691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71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99576" cy="68403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38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06" y="0"/>
            <a:ext cx="6988629" cy="674296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2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If you are holding a bee, what is in your eye? </a:t>
            </a:r>
          </a:p>
        </p:txBody>
      </p:sp>
      <p:pic>
        <p:nvPicPr>
          <p:cNvPr id="1026" name="Picture 2" descr="http://www.opassoap.com/images/articles/a_look_at_the_world_without_bees/bees_fing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56" y="2160588"/>
            <a:ext cx="5645726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45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762" y="0"/>
            <a:ext cx="6875982" cy="681727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59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43184" cy="683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2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Data (apartments)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Inexpensive to buy vs other subscriptions ($600+/-)</a:t>
            </a:r>
          </a:p>
          <a:p>
            <a:pPr lvl="1"/>
            <a:r>
              <a:rPr lang="en-US" dirty="0"/>
              <a:t>Detailed data</a:t>
            </a:r>
          </a:p>
          <a:p>
            <a:pPr lvl="1"/>
            <a:r>
              <a:rPr lang="en-US" dirty="0"/>
              <a:t>Shows historical data to assist in trending</a:t>
            </a:r>
          </a:p>
          <a:p>
            <a:pPr lvl="1"/>
            <a:r>
              <a:rPr lang="en-US" dirty="0"/>
              <a:t>Local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Typically shows only larger complexes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786" y="0"/>
            <a:ext cx="5504963" cy="717969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03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Journal Subscriptions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Triangle Business Journal, Charlotte Business Journal</a:t>
            </a:r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Delivered weekly</a:t>
            </a:r>
          </a:p>
          <a:p>
            <a:pPr lvl="1"/>
            <a:r>
              <a:rPr lang="en-US" dirty="0"/>
              <a:t>Up-to-date information on rents, leases, and company moves</a:t>
            </a:r>
          </a:p>
          <a:p>
            <a:pPr lvl="1"/>
            <a:r>
              <a:rPr lang="en-US" dirty="0"/>
              <a:t>Local market information</a:t>
            </a:r>
          </a:p>
          <a:p>
            <a:pPr lvl="1"/>
            <a:r>
              <a:rPr lang="en-US" dirty="0"/>
              <a:t>Accurate Data (rents, sales, sf)</a:t>
            </a:r>
          </a:p>
          <a:p>
            <a:pPr lvl="1"/>
            <a:r>
              <a:rPr lang="en-US" dirty="0"/>
              <a:t>Inexpensive ($100 +/- per year)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Only in large markets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80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Appraisals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Free if submitted by tax payer</a:t>
            </a:r>
          </a:p>
          <a:p>
            <a:pPr lvl="1"/>
            <a:r>
              <a:rPr lang="en-US" dirty="0"/>
              <a:t>Data is typically accurate and verified</a:t>
            </a:r>
          </a:p>
          <a:p>
            <a:pPr lvl="1"/>
            <a:r>
              <a:rPr lang="en-US" dirty="0"/>
              <a:t>Can be ordered by the county for properties under appeal</a:t>
            </a:r>
          </a:p>
          <a:p>
            <a:pPr lvl="1"/>
            <a:r>
              <a:rPr lang="en-US" dirty="0"/>
              <a:t>Your BER/PTC likes to see appraisals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Can be costly if ordered by the county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40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Accurate </a:t>
            </a:r>
          </a:p>
          <a:p>
            <a:pPr lvl="1"/>
            <a:r>
              <a:rPr lang="en-US" dirty="0"/>
              <a:t>Property specific</a:t>
            </a:r>
          </a:p>
          <a:p>
            <a:pPr lvl="1"/>
            <a:r>
              <a:rPr lang="en-US" dirty="0"/>
              <a:t>Free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Its an appeal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88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Counties</a:t>
            </a:r>
            <a:br>
              <a:rPr lang="en-US" dirty="0"/>
            </a:br>
            <a:r>
              <a:rPr lang="en-US" sz="1800" dirty="0"/>
              <a:t>Help one another, we’re all in this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best sources in my opinion</a:t>
            </a:r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Accurate</a:t>
            </a:r>
          </a:p>
          <a:p>
            <a:pPr lvl="1"/>
            <a:r>
              <a:rPr lang="en-US" dirty="0"/>
              <a:t>Free</a:t>
            </a:r>
          </a:p>
          <a:p>
            <a:pPr lvl="1"/>
            <a:r>
              <a:rPr lang="en-US" dirty="0"/>
              <a:t>Verified</a:t>
            </a:r>
          </a:p>
          <a:p>
            <a:pPr lvl="1"/>
            <a:r>
              <a:rPr lang="en-US" dirty="0"/>
              <a:t>Local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Not within your county</a:t>
            </a:r>
          </a:p>
          <a:p>
            <a:pPr lvl="1"/>
            <a:r>
              <a:rPr lang="en-US" dirty="0"/>
              <a:t>Markets could be different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44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Sharing Examples Statewide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4237"/>
            <a:ext cx="8596668" cy="45671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Statewide</a:t>
            </a:r>
          </a:p>
          <a:p>
            <a:pPr lvl="1"/>
            <a:r>
              <a:rPr lang="en-US" dirty="0"/>
              <a:t>Lowes</a:t>
            </a:r>
          </a:p>
          <a:p>
            <a:pPr lvl="1"/>
            <a:r>
              <a:rPr lang="en-US" dirty="0"/>
              <a:t>Walgreens</a:t>
            </a:r>
          </a:p>
          <a:p>
            <a:pPr lvl="1"/>
            <a:r>
              <a:rPr lang="en-US" dirty="0"/>
              <a:t>Walmart</a:t>
            </a:r>
          </a:p>
          <a:p>
            <a:pPr lvl="1"/>
            <a:r>
              <a:rPr lang="en-US" dirty="0"/>
              <a:t>Target</a:t>
            </a:r>
          </a:p>
          <a:p>
            <a:pPr lvl="1"/>
            <a:r>
              <a:rPr lang="en-US" dirty="0"/>
              <a:t>Home Depot</a:t>
            </a:r>
          </a:p>
          <a:p>
            <a:pPr lvl="1"/>
            <a:r>
              <a:rPr lang="en-US" dirty="0"/>
              <a:t>Franchise Fast Food</a:t>
            </a:r>
          </a:p>
          <a:p>
            <a:r>
              <a:rPr lang="en-US" dirty="0"/>
              <a:t>Regionally</a:t>
            </a:r>
          </a:p>
          <a:p>
            <a:pPr lvl="1"/>
            <a:r>
              <a:rPr lang="en-US" dirty="0"/>
              <a:t>Warehouse/Industrial</a:t>
            </a:r>
          </a:p>
          <a:p>
            <a:pPr lvl="1"/>
            <a:r>
              <a:rPr lang="en-US" dirty="0"/>
              <a:t>Retail</a:t>
            </a:r>
          </a:p>
          <a:p>
            <a:pPr lvl="1"/>
            <a:r>
              <a:rPr lang="en-US" dirty="0"/>
              <a:t>Apartments</a:t>
            </a:r>
          </a:p>
          <a:p>
            <a:pPr lvl="1"/>
            <a:r>
              <a:rPr lang="en-US" dirty="0"/>
              <a:t>Office</a:t>
            </a:r>
          </a:p>
          <a:p>
            <a:r>
              <a:rPr lang="en-US" dirty="0"/>
              <a:t>The rents may fluctuate a small amount but the data should be fairly similar</a:t>
            </a:r>
          </a:p>
          <a:p>
            <a:r>
              <a:rPr lang="en-US" dirty="0"/>
              <a:t>Land values may differ based on location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99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Suggestions</a:t>
            </a:r>
            <a:br>
              <a:rPr lang="en-US" dirty="0"/>
            </a:br>
            <a:r>
              <a:rPr lang="en-US" sz="2200" dirty="0"/>
              <a:t>How can all this make your life easier?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Compile this data into a searchable inter office data base</a:t>
            </a:r>
          </a:p>
          <a:p>
            <a:r>
              <a:rPr lang="en-US" dirty="0"/>
              <a:t>Continually add to this data base as new information comes in from any verified source</a:t>
            </a:r>
          </a:p>
          <a:p>
            <a:r>
              <a:rPr lang="en-US" dirty="0"/>
              <a:t>Searchable and sortable by:</a:t>
            </a:r>
          </a:p>
          <a:p>
            <a:pPr lvl="1"/>
            <a:r>
              <a:rPr lang="en-US" dirty="0"/>
              <a:t>Sales Price</a:t>
            </a:r>
          </a:p>
          <a:p>
            <a:pPr lvl="1"/>
            <a:r>
              <a:rPr lang="en-US" dirty="0"/>
              <a:t>Cap Rates</a:t>
            </a:r>
          </a:p>
          <a:p>
            <a:pPr lvl="1"/>
            <a:r>
              <a:rPr lang="en-US" dirty="0"/>
              <a:t>Rental Rates</a:t>
            </a:r>
          </a:p>
          <a:p>
            <a:pPr lvl="1"/>
            <a:r>
              <a:rPr lang="en-US" dirty="0"/>
              <a:t>Lease Structures</a:t>
            </a:r>
          </a:p>
          <a:p>
            <a:pPr lvl="1"/>
            <a:r>
              <a:rPr lang="en-US" dirty="0"/>
              <a:t>Property Types</a:t>
            </a:r>
          </a:p>
          <a:p>
            <a:pPr lvl="1"/>
            <a:r>
              <a:rPr lang="en-US" dirty="0"/>
              <a:t>Expense Percentages</a:t>
            </a:r>
          </a:p>
          <a:p>
            <a:pPr lvl="1"/>
            <a:r>
              <a:rPr lang="en-US" dirty="0"/>
              <a:t>Vacancy rates</a:t>
            </a:r>
          </a:p>
          <a:p>
            <a:pPr lvl="1"/>
            <a:r>
              <a:rPr lang="en-US" dirty="0"/>
              <a:t>Geographic area or NBHD</a:t>
            </a:r>
          </a:p>
          <a:p>
            <a:r>
              <a:rPr lang="en-US" dirty="0"/>
              <a:t>Selectable fields for upper/lower limit, mean and median of all the fields listed above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cover?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want Income and Expense Data?</a:t>
            </a:r>
          </a:p>
          <a:p>
            <a:r>
              <a:rPr lang="en-US" dirty="0"/>
              <a:t>Where to obtain Income and Expense data?</a:t>
            </a:r>
          </a:p>
          <a:p>
            <a:pPr lvl="1"/>
            <a:r>
              <a:rPr lang="en-US" dirty="0"/>
              <a:t>Sources</a:t>
            </a:r>
          </a:p>
          <a:p>
            <a:pPr lvl="1"/>
            <a:r>
              <a:rPr lang="en-US" dirty="0"/>
              <a:t>Accuracy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Advantages</a:t>
            </a:r>
          </a:p>
          <a:p>
            <a:pPr lvl="1"/>
            <a:r>
              <a:rPr lang="en-US" dirty="0"/>
              <a:t>Disadvantages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3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013" y="2006083"/>
            <a:ext cx="3955255" cy="34237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6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want Income and Expense data?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Basis of the income approach</a:t>
            </a:r>
          </a:p>
          <a:p>
            <a:pPr lvl="1"/>
            <a:r>
              <a:rPr lang="en-US" dirty="0"/>
              <a:t>Principal of anticipation</a:t>
            </a:r>
          </a:p>
          <a:p>
            <a:pPr lvl="1"/>
            <a:r>
              <a:rPr lang="en-US" dirty="0"/>
              <a:t>Current value of anticipated future benefits of ownership in property</a:t>
            </a:r>
          </a:p>
          <a:p>
            <a:r>
              <a:rPr lang="en-US" dirty="0"/>
              <a:t>Determine the value of properties bought and sold on income:</a:t>
            </a:r>
          </a:p>
          <a:p>
            <a:pPr lvl="1"/>
            <a:r>
              <a:rPr lang="en-US" dirty="0"/>
              <a:t>Offices</a:t>
            </a:r>
          </a:p>
          <a:p>
            <a:pPr lvl="1"/>
            <a:r>
              <a:rPr lang="en-US" dirty="0"/>
              <a:t>Apartments</a:t>
            </a:r>
          </a:p>
          <a:p>
            <a:pPr lvl="1"/>
            <a:r>
              <a:rPr lang="en-US" dirty="0"/>
              <a:t>Warehouses/Self Storage Warehouses</a:t>
            </a:r>
          </a:p>
          <a:p>
            <a:pPr lvl="1"/>
            <a:r>
              <a:rPr lang="en-US" dirty="0"/>
              <a:t>Retail/Big Box</a:t>
            </a:r>
          </a:p>
          <a:p>
            <a:pPr lvl="1"/>
            <a:r>
              <a:rPr lang="en-US" dirty="0"/>
              <a:t>Drug Stores</a:t>
            </a:r>
          </a:p>
          <a:p>
            <a:pPr lvl="1"/>
            <a:r>
              <a:rPr lang="en-US" dirty="0"/>
              <a:t>Restaurants/Fast Food</a:t>
            </a:r>
          </a:p>
          <a:p>
            <a:pPr lvl="1"/>
            <a:r>
              <a:rPr lang="en-US" dirty="0"/>
              <a:t>Industrial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5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mail questionnaires</a:t>
            </a:r>
          </a:p>
          <a:p>
            <a:r>
              <a:rPr lang="en-US" dirty="0"/>
              <a:t>Realtors, brokers, appraisers, property managers, tenants</a:t>
            </a:r>
          </a:p>
          <a:p>
            <a:r>
              <a:rPr lang="en-US" dirty="0"/>
              <a:t>Sales and Listings</a:t>
            </a:r>
          </a:p>
          <a:p>
            <a:r>
              <a:rPr lang="en-US" dirty="0"/>
              <a:t>Appraisal firms</a:t>
            </a:r>
          </a:p>
          <a:p>
            <a:r>
              <a:rPr lang="en-US" dirty="0"/>
              <a:t>Subscription services</a:t>
            </a:r>
          </a:p>
          <a:p>
            <a:r>
              <a:rPr lang="en-US" dirty="0"/>
              <a:t>Business Journals</a:t>
            </a:r>
          </a:p>
          <a:p>
            <a:r>
              <a:rPr lang="en-US" dirty="0"/>
              <a:t>Appraisals</a:t>
            </a:r>
          </a:p>
          <a:p>
            <a:r>
              <a:rPr lang="en-US" dirty="0"/>
              <a:t>Appeals</a:t>
            </a:r>
          </a:p>
          <a:p>
            <a:r>
              <a:rPr lang="en-US" dirty="0"/>
              <a:t>Other Counties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7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 Mail Questionnaires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0303"/>
            <a:ext cx="8596668" cy="47910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Directly mailed to commercial owners within the County</a:t>
            </a:r>
          </a:p>
          <a:p>
            <a:pPr lvl="1"/>
            <a:r>
              <a:rPr lang="en-US" dirty="0"/>
              <a:t>Information is obtained directly from the owner</a:t>
            </a:r>
          </a:p>
          <a:p>
            <a:pPr lvl="1"/>
            <a:r>
              <a:rPr lang="en-US" dirty="0"/>
              <a:t>Typically accurate and up to date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Labor intensive to process </a:t>
            </a:r>
          </a:p>
          <a:p>
            <a:pPr lvl="1"/>
            <a:r>
              <a:rPr lang="en-US" dirty="0"/>
              <a:t>Additional phone calls to office</a:t>
            </a:r>
          </a:p>
          <a:p>
            <a:pPr lvl="1"/>
            <a:r>
              <a:rPr lang="en-US" dirty="0"/>
              <a:t>Typically very low response rate</a:t>
            </a:r>
          </a:p>
          <a:p>
            <a:pPr lvl="2"/>
            <a:r>
              <a:rPr lang="en-US" dirty="0"/>
              <a:t>10% return is great</a:t>
            </a:r>
          </a:p>
          <a:p>
            <a:pPr lvl="2"/>
            <a:r>
              <a:rPr lang="en-US" dirty="0"/>
              <a:t>5% or less is typical </a:t>
            </a:r>
          </a:p>
          <a:p>
            <a:pPr lvl="1"/>
            <a:r>
              <a:rPr lang="en-US" dirty="0"/>
              <a:t>Cost (postage and printing)</a:t>
            </a:r>
          </a:p>
          <a:p>
            <a:pPr lvl="1"/>
            <a:r>
              <a:rPr lang="en-US" dirty="0"/>
              <a:t>Other Options</a:t>
            </a:r>
          </a:p>
          <a:p>
            <a:pPr lvl="2"/>
            <a:r>
              <a:rPr lang="en-US" dirty="0"/>
              <a:t>Mail questionnaire with annual tax bills</a:t>
            </a:r>
          </a:p>
          <a:p>
            <a:pPr lvl="2"/>
            <a:r>
              <a:rPr lang="en-US" dirty="0"/>
              <a:t>Develop online system for report income and expenses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0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270" y="74645"/>
            <a:ext cx="6008065" cy="661119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9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5258756" cy="6410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456" y="621750"/>
            <a:ext cx="7136544" cy="524720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71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Realtors, Brokers, Appraisers, Property Managers, Tenants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data could be obtained during field data collection</a:t>
            </a:r>
          </a:p>
          <a:p>
            <a:pPr lvl="1"/>
            <a:r>
              <a:rPr lang="en-US" dirty="0"/>
              <a:t>Send commercial appraisers out with income questionnaires</a:t>
            </a:r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Data is usually free and a phone call away</a:t>
            </a:r>
          </a:p>
          <a:p>
            <a:pPr lvl="1"/>
            <a:r>
              <a:rPr lang="en-US" dirty="0"/>
              <a:t>Accurate</a:t>
            </a:r>
          </a:p>
          <a:p>
            <a:pPr lvl="1"/>
            <a:r>
              <a:rPr lang="en-US" dirty="0"/>
              <a:t>Fast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Time consuming to call and compile</a:t>
            </a:r>
          </a:p>
          <a:p>
            <a:pPr lvl="1"/>
            <a:r>
              <a:rPr lang="en-US" dirty="0"/>
              <a:t>These relationships take time to build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Ryan Vincent, Vincent Valuations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375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940</TotalTime>
  <Words>763</Words>
  <Application>Microsoft Office PowerPoint</Application>
  <PresentationFormat>Widescreen</PresentationFormat>
  <Paragraphs>194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Trebuchet MS</vt:lpstr>
      <vt:lpstr>Wingdings 3</vt:lpstr>
      <vt:lpstr>Facet</vt:lpstr>
      <vt:lpstr>Income and Expense Data</vt:lpstr>
      <vt:lpstr>If you are holding a bee, what is in your eye? </vt:lpstr>
      <vt:lpstr>What will we cover?</vt:lpstr>
      <vt:lpstr>Why do we want Income and Expense data? </vt:lpstr>
      <vt:lpstr>Data Sources</vt:lpstr>
      <vt:lpstr>Direct Mail Questionnaires </vt:lpstr>
      <vt:lpstr>PowerPoint Presentation</vt:lpstr>
      <vt:lpstr>PowerPoint Presentation</vt:lpstr>
      <vt:lpstr>Realtors, Brokers, Appraisers, Property Managers, Tenants</vt:lpstr>
      <vt:lpstr>Sales and Listings Online, Loopnet</vt:lpstr>
      <vt:lpstr>Purchase from Appraisal Firms</vt:lpstr>
      <vt:lpstr>PowerPoint Presentation</vt:lpstr>
      <vt:lpstr>PowerPoint Presentation</vt:lpstr>
      <vt:lpstr>Subscription Services Co-Star, Xceligent, Smith Travel, Karns, Realty Rates, Boulder Group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Data (apartments) </vt:lpstr>
      <vt:lpstr>PowerPoint Presentation</vt:lpstr>
      <vt:lpstr>Business Journal Subscriptions</vt:lpstr>
      <vt:lpstr>Appraisals</vt:lpstr>
      <vt:lpstr>Appeals</vt:lpstr>
      <vt:lpstr>Other Counties Help one another, we’re all in this together</vt:lpstr>
      <vt:lpstr>Data Sharing Examples Statewide</vt:lpstr>
      <vt:lpstr>Suggestions How can all this make your life easier?</vt:lpstr>
      <vt:lpstr>Questions</vt:lpstr>
    </vt:vector>
  </TitlesOfParts>
  <Company>Durham County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Income and Expense Data</dc:title>
  <dc:creator>Vincent, Ryan</dc:creator>
  <cp:lastModifiedBy>kdshearin</cp:lastModifiedBy>
  <cp:revision>62</cp:revision>
  <cp:lastPrinted>2016-09-07T12:20:37Z</cp:lastPrinted>
  <dcterms:created xsi:type="dcterms:W3CDTF">2016-08-16T16:33:19Z</dcterms:created>
  <dcterms:modified xsi:type="dcterms:W3CDTF">2016-09-15T13:53:13Z</dcterms:modified>
</cp:coreProperties>
</file>