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57" r:id="rId3"/>
    <p:sldId id="258" r:id="rId4"/>
    <p:sldId id="265" r:id="rId5"/>
    <p:sldId id="259" r:id="rId6"/>
    <p:sldId id="263" r:id="rId7"/>
    <p:sldId id="264"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281" r:id="rId28"/>
    <p:sldId id="261" r:id="rId29"/>
    <p:sldId id="302"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5" d="100"/>
          <a:sy n="55" d="100"/>
        </p:scale>
        <p:origin x="451" y="53"/>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6F4D16-56C1-464F-A0DD-11C45F3C78A5}" type="datetimeFigureOut">
              <a:rPr lang="en-US" smtClean="0"/>
              <a:t>9/15/2016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FDAEDC-5C8B-4E2C-9F1E-1158B1483A50}" type="slidenum">
              <a:rPr lang="en-US" smtClean="0"/>
              <a:t>‹#›</a:t>
            </a:fld>
            <a:endParaRPr lang="en-US"/>
          </a:p>
        </p:txBody>
      </p:sp>
    </p:spTree>
    <p:extLst>
      <p:ext uri="{BB962C8B-B14F-4D97-AF65-F5344CB8AC3E}">
        <p14:creationId xmlns:p14="http://schemas.microsoft.com/office/powerpoint/2010/main" val="2972361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8B5E3D-F8EF-43DC-9662-A80F7532655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102057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B5E3D-F8EF-43DC-9662-A80F7532655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113723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B5E3D-F8EF-43DC-9662-A80F7532655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149236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B5E3D-F8EF-43DC-9662-A80F7532655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269409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B5E3D-F8EF-43DC-9662-A80F7532655C}"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337113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8B5E3D-F8EF-43DC-9662-A80F7532655C}"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239742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8B5E3D-F8EF-43DC-9662-A80F7532655C}"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104980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8B5E3D-F8EF-43DC-9662-A80F7532655C}"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345723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B5E3D-F8EF-43DC-9662-A80F7532655C}"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391270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B5E3D-F8EF-43DC-9662-A80F7532655C}"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13329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B5E3D-F8EF-43DC-9662-A80F7532655C}"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5F4BC-6112-4D52-BEFB-4887B936B619}" type="slidenum">
              <a:rPr lang="en-US" smtClean="0"/>
              <a:t>‹#›</a:t>
            </a:fld>
            <a:endParaRPr lang="en-US"/>
          </a:p>
        </p:txBody>
      </p:sp>
    </p:spTree>
    <p:extLst>
      <p:ext uri="{BB962C8B-B14F-4D97-AF65-F5344CB8AC3E}">
        <p14:creationId xmlns:p14="http://schemas.microsoft.com/office/powerpoint/2010/main" val="52334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B5E3D-F8EF-43DC-9662-A80F7532655C}" type="datetimeFigureOut">
              <a:rPr lang="en-US" smtClean="0"/>
              <a:t>9/15/2016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5F4BC-6112-4D52-BEFB-4887B936B619}" type="slidenum">
              <a:rPr lang="en-US" smtClean="0"/>
              <a:t>‹#›</a:t>
            </a:fld>
            <a:endParaRPr lang="en-US"/>
          </a:p>
        </p:txBody>
      </p:sp>
    </p:spTree>
    <p:extLst>
      <p:ext uri="{BB962C8B-B14F-4D97-AF65-F5344CB8AC3E}">
        <p14:creationId xmlns:p14="http://schemas.microsoft.com/office/powerpoint/2010/main" val="172124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7" Type="http://schemas.openxmlformats.org/officeDocument/2006/relationships/image" Target="../media/image6.png"/><Relationship Id="rId2" Type="http://schemas.openxmlformats.org/officeDocument/2006/relationships/image" Target="../media/image1.tmp"/><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mainc.com/about/the-dma-way/property-tax/property-tax/2015/10/02/property-tax-it-s-based-on-value-in-exchange-not-value-in-use" TargetMode="External"/><Relationship Id="rId2" Type="http://schemas.openxmlformats.org/officeDocument/2006/relationships/hyperlink" Target="https://www.cre.org/real-estate-issues/valuing-the-leased-fee-simple-estate-the-answer-for-ad-valorem-taxation-issues/" TargetMode="External"/><Relationship Id="rId1" Type="http://schemas.openxmlformats.org/officeDocument/2006/relationships/slideLayout" Target="../slideLayouts/slideLayout2.xml"/><Relationship Id="rId4" Type="http://schemas.openxmlformats.org/officeDocument/2006/relationships/hyperlink" Target="http://www.wfyi.org/news/articles/indiana-lawmakers-developing-solution-to-big-box-store-property-tax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korpaczra.com/wp-content/uploads/2014/04/CVS-vs-Hillsborough-City-FL.pdf" TargetMode="External"/><Relationship Id="rId2" Type="http://schemas.openxmlformats.org/officeDocument/2006/relationships/hyperlink" Target="http://www.fosterswift.com/publications-Impacts-Menards-Inc-City-Escanaba.html" TargetMode="External"/><Relationship Id="rId1" Type="http://schemas.openxmlformats.org/officeDocument/2006/relationships/slideLayout" Target="../slideLayouts/slideLayout2.xml"/><Relationship Id="rId4" Type="http://schemas.openxmlformats.org/officeDocument/2006/relationships/hyperlink" Target="http://www.sconet.state.oh.us/pdf_viewer/pdf_viewer.aspx?pdf=639390.pdf"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boxedin.new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60537"/>
          </a:xfrm>
        </p:spPr>
        <p:txBody>
          <a:bodyPr>
            <a:normAutofit/>
          </a:bodyPr>
          <a:lstStyle/>
          <a:p>
            <a:r>
              <a:rPr lang="en-US" sz="7200" b="1" dirty="0" smtClean="0"/>
              <a:t>Big Boxes Stores</a:t>
            </a:r>
            <a:endParaRPr lang="en-US" sz="7200" b="1" dirty="0"/>
          </a:p>
        </p:txBody>
      </p:sp>
      <p:sp>
        <p:nvSpPr>
          <p:cNvPr id="3" name="Subtitle 2"/>
          <p:cNvSpPr>
            <a:spLocks noGrp="1"/>
          </p:cNvSpPr>
          <p:nvPr>
            <p:ph type="subTitle" idx="1"/>
          </p:nvPr>
        </p:nvSpPr>
        <p:spPr/>
        <p:txBody>
          <a:bodyPr>
            <a:noAutofit/>
          </a:bodyPr>
          <a:lstStyle/>
          <a:p>
            <a:r>
              <a:rPr lang="en-US" sz="3200" dirty="0" smtClean="0"/>
              <a:t>Tony Simpson</a:t>
            </a:r>
          </a:p>
          <a:p>
            <a:r>
              <a:rPr lang="en-US" sz="3200" dirty="0"/>
              <a:t>Michael Brown </a:t>
            </a:r>
            <a:endParaRPr lang="en-US" sz="3200" dirty="0" smtClean="0"/>
          </a:p>
          <a:p>
            <a:r>
              <a:rPr lang="en-US" sz="3200" dirty="0" smtClean="0"/>
              <a:t>NC DOR</a:t>
            </a:r>
            <a:endParaRPr lang="en-US" sz="3200" dirty="0"/>
          </a:p>
        </p:txBody>
      </p:sp>
    </p:spTree>
    <p:extLst>
      <p:ext uri="{BB962C8B-B14F-4D97-AF65-F5344CB8AC3E}">
        <p14:creationId xmlns:p14="http://schemas.microsoft.com/office/powerpoint/2010/main" val="398283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Categories of Big Box Stores</a:t>
            </a:r>
            <a:endParaRPr lang="en-US" b="1" dirty="0"/>
          </a:p>
        </p:txBody>
      </p:sp>
      <p:sp>
        <p:nvSpPr>
          <p:cNvPr id="3" name="Content Placeholder 2"/>
          <p:cNvSpPr>
            <a:spLocks noGrp="1"/>
          </p:cNvSpPr>
          <p:nvPr>
            <p:ph idx="1"/>
          </p:nvPr>
        </p:nvSpPr>
        <p:spPr/>
        <p:txBody>
          <a:bodyPr/>
          <a:lstStyle/>
          <a:p>
            <a:r>
              <a:rPr lang="en-US" dirty="0" smtClean="0"/>
              <a:t>Discount Department Stores</a:t>
            </a:r>
          </a:p>
          <a:p>
            <a:pPr lvl="1"/>
            <a:r>
              <a:rPr lang="en-US" dirty="0" err="1" smtClean="0"/>
              <a:t>Wal</a:t>
            </a:r>
            <a:r>
              <a:rPr lang="en-US" dirty="0" smtClean="0"/>
              <a:t> Mart</a:t>
            </a:r>
          </a:p>
          <a:p>
            <a:pPr lvl="1"/>
            <a:r>
              <a:rPr lang="en-US" dirty="0" smtClean="0"/>
              <a:t>Target</a:t>
            </a:r>
          </a:p>
          <a:p>
            <a:r>
              <a:rPr lang="en-US" dirty="0" smtClean="0"/>
              <a:t>Specialty Stores</a:t>
            </a:r>
          </a:p>
          <a:p>
            <a:pPr lvl="1"/>
            <a:r>
              <a:rPr lang="en-US" dirty="0" smtClean="0"/>
              <a:t>Best Buy</a:t>
            </a:r>
          </a:p>
          <a:p>
            <a:pPr lvl="1"/>
            <a:r>
              <a:rPr lang="en-US" dirty="0" smtClean="0"/>
              <a:t>Dicks Sporting Goods</a:t>
            </a:r>
          </a:p>
          <a:p>
            <a:r>
              <a:rPr lang="en-US" dirty="0" smtClean="0"/>
              <a:t>Warehouse Stores</a:t>
            </a:r>
          </a:p>
          <a:p>
            <a:pPr lvl="1"/>
            <a:r>
              <a:rPr lang="en-US" dirty="0" smtClean="0"/>
              <a:t>Home Depot</a:t>
            </a:r>
          </a:p>
          <a:p>
            <a:pPr lvl="1"/>
            <a:r>
              <a:rPr lang="en-US" dirty="0" smtClean="0"/>
              <a:t>Lowes</a:t>
            </a:r>
          </a:p>
          <a:p>
            <a:pPr lvl="1"/>
            <a:r>
              <a:rPr lang="en-US" dirty="0" smtClean="0"/>
              <a:t>Costco</a:t>
            </a:r>
          </a:p>
          <a:p>
            <a:pPr lvl="1"/>
            <a:endParaRPr lang="en-US" dirty="0" smtClean="0"/>
          </a:p>
        </p:txBody>
      </p:sp>
    </p:spTree>
    <p:extLst>
      <p:ext uri="{BB962C8B-B14F-4D97-AF65-F5344CB8AC3E}">
        <p14:creationId xmlns:p14="http://schemas.microsoft.com/office/powerpoint/2010/main" val="573630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Assessors Value Big Box Retailers for Property Tax Assessments?</a:t>
            </a:r>
            <a:endParaRPr lang="en-US" b="1" dirty="0"/>
          </a:p>
        </p:txBody>
      </p:sp>
      <p:sp>
        <p:nvSpPr>
          <p:cNvPr id="3" name="Content Placeholder 2"/>
          <p:cNvSpPr>
            <a:spLocks noGrp="1"/>
          </p:cNvSpPr>
          <p:nvPr>
            <p:ph idx="1"/>
          </p:nvPr>
        </p:nvSpPr>
        <p:spPr>
          <a:xfrm>
            <a:off x="838200" y="2167003"/>
            <a:ext cx="10515600" cy="4009960"/>
          </a:xfrm>
        </p:spPr>
        <p:txBody>
          <a:bodyPr/>
          <a:lstStyle/>
          <a:p>
            <a:r>
              <a:rPr lang="en-US" dirty="0" smtClean="0"/>
              <a:t>The first step is to do a Market Analysis to determine the Highest and Best Use of the property being assessed.</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668" y="3031299"/>
            <a:ext cx="5235879" cy="2480153"/>
          </a:xfrm>
          <a:prstGeom prst="rect">
            <a:avLst/>
          </a:prstGeom>
        </p:spPr>
      </p:pic>
    </p:spTree>
    <p:extLst>
      <p:ext uri="{BB962C8B-B14F-4D97-AF65-F5344CB8AC3E}">
        <p14:creationId xmlns:p14="http://schemas.microsoft.com/office/powerpoint/2010/main" val="2723302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Develop the Highest and Best Use the Appraiser should develop a Market Analysis</a:t>
            </a:r>
            <a:endParaRPr lang="en-US" b="1" dirty="0"/>
          </a:p>
        </p:txBody>
      </p:sp>
      <p:sp>
        <p:nvSpPr>
          <p:cNvPr id="3" name="Content Placeholder 2"/>
          <p:cNvSpPr>
            <a:spLocks noGrp="1"/>
          </p:cNvSpPr>
          <p:nvPr>
            <p:ph idx="1"/>
          </p:nvPr>
        </p:nvSpPr>
        <p:spPr/>
        <p:txBody>
          <a:bodyPr/>
          <a:lstStyle/>
          <a:p>
            <a:r>
              <a:rPr lang="en-US" dirty="0" smtClean="0"/>
              <a:t>Required by USPAP in determining the Highest and Best Use of a Property</a:t>
            </a:r>
          </a:p>
          <a:p>
            <a:r>
              <a:rPr lang="en-US" dirty="0" smtClean="0"/>
              <a:t>The first concept for the appraiser to realize in considering a Market Analysis is that a big box retailer cannot create new demand.  It can only bring in customers by four ways</a:t>
            </a:r>
          </a:p>
          <a:p>
            <a:pPr lvl="1"/>
            <a:r>
              <a:rPr lang="en-US" dirty="0" smtClean="0"/>
              <a:t>Attract customers from competing businesses in the trade area</a:t>
            </a:r>
          </a:p>
          <a:p>
            <a:pPr lvl="1"/>
            <a:r>
              <a:rPr lang="en-US" dirty="0" smtClean="0"/>
              <a:t>Providing products other retailers are not providing</a:t>
            </a:r>
          </a:p>
          <a:p>
            <a:pPr lvl="1"/>
            <a:r>
              <a:rPr lang="en-US" dirty="0" smtClean="0"/>
              <a:t>Filling vacuums created by obsolete buildings or the competition’s marketing weaknesses</a:t>
            </a:r>
          </a:p>
          <a:p>
            <a:pPr lvl="1"/>
            <a:r>
              <a:rPr lang="en-US" dirty="0" smtClean="0"/>
              <a:t>Realizing sales growth from new sources of demand entering the trade area</a:t>
            </a:r>
            <a:endParaRPr lang="en-US" dirty="0"/>
          </a:p>
        </p:txBody>
      </p:sp>
    </p:spTree>
    <p:extLst>
      <p:ext uri="{BB962C8B-B14F-4D97-AF65-F5344CB8AC3E}">
        <p14:creationId xmlns:p14="http://schemas.microsoft.com/office/powerpoint/2010/main" val="247455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Developing a Market Analysis</a:t>
            </a:r>
            <a:endParaRPr lang="en-US" b="1" dirty="0"/>
          </a:p>
        </p:txBody>
      </p:sp>
      <p:sp>
        <p:nvSpPr>
          <p:cNvPr id="3" name="Content Placeholder 2"/>
          <p:cNvSpPr>
            <a:spLocks noGrp="1"/>
          </p:cNvSpPr>
          <p:nvPr>
            <p:ph idx="1"/>
          </p:nvPr>
        </p:nvSpPr>
        <p:spPr/>
        <p:txBody>
          <a:bodyPr/>
          <a:lstStyle/>
          <a:p>
            <a:r>
              <a:rPr lang="en-US" dirty="0" smtClean="0"/>
              <a:t>The second concept for appraiser to consider is that traditionally retail follows rather than leads community growth.  A big box is similar to a magnet- the more customers it attracts the better it will be.</a:t>
            </a:r>
          </a:p>
          <a:p>
            <a:r>
              <a:rPr lang="en-US" dirty="0" smtClean="0"/>
              <a:t>The third concept to understand is that the ability of a big box to secure a share of a market demand depends on the size of its trade area and how it compares to it’s competition in terms of the merchandise it offers and its links to customers.  The appraiser must analyze the existing competition and any planned or potential competition.</a:t>
            </a:r>
            <a:endParaRPr lang="en-US" dirty="0"/>
          </a:p>
        </p:txBody>
      </p:sp>
    </p:spTree>
    <p:extLst>
      <p:ext uri="{BB962C8B-B14F-4D97-AF65-F5344CB8AC3E}">
        <p14:creationId xmlns:p14="http://schemas.microsoft.com/office/powerpoint/2010/main" val="2924844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Developing a Market Analysis</a:t>
            </a:r>
            <a:endParaRPr lang="en-US" dirty="0"/>
          </a:p>
        </p:txBody>
      </p:sp>
      <p:sp>
        <p:nvSpPr>
          <p:cNvPr id="3" name="Content Placeholder 2"/>
          <p:cNvSpPr>
            <a:spLocks noGrp="1"/>
          </p:cNvSpPr>
          <p:nvPr>
            <p:ph idx="1"/>
          </p:nvPr>
        </p:nvSpPr>
        <p:spPr/>
        <p:txBody>
          <a:bodyPr/>
          <a:lstStyle/>
          <a:p>
            <a:r>
              <a:rPr lang="en-US" dirty="0" smtClean="0"/>
              <a:t>The fourth concept is retail clustering.  Stores or retail located close together that sell similar type products to offer customers a wider selection of goods.  This concept recognizes that a location in a retail cluster with similar but not identical  retailers attracts more customer traffic than a singular retailer.</a:t>
            </a:r>
          </a:p>
          <a:p>
            <a:r>
              <a:rPr lang="en-US" dirty="0" smtClean="0"/>
              <a:t>The last concept is based on the principle of intervening opportunities which recognizes that most customers will not bypass a dominant center to get to a subordinate center. </a:t>
            </a:r>
            <a:endParaRPr lang="en-US" dirty="0"/>
          </a:p>
        </p:txBody>
      </p:sp>
    </p:spTree>
    <p:extLst>
      <p:ext uri="{BB962C8B-B14F-4D97-AF65-F5344CB8AC3E}">
        <p14:creationId xmlns:p14="http://schemas.microsoft.com/office/powerpoint/2010/main" val="71115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Market Analysis</a:t>
            </a:r>
            <a:r>
              <a:rPr lang="en-US" dirty="0" smtClean="0"/>
              <a:t> </a:t>
            </a:r>
            <a:r>
              <a:rPr lang="en-US" b="1" dirty="0" smtClean="0"/>
              <a:t>&amp; Highest and Best Use</a:t>
            </a:r>
            <a:endParaRPr lang="en-US" b="1" dirty="0"/>
          </a:p>
        </p:txBody>
      </p:sp>
      <p:sp>
        <p:nvSpPr>
          <p:cNvPr id="3" name="Content Placeholder 2"/>
          <p:cNvSpPr>
            <a:spLocks noGrp="1"/>
          </p:cNvSpPr>
          <p:nvPr>
            <p:ph idx="1"/>
          </p:nvPr>
        </p:nvSpPr>
        <p:spPr/>
        <p:txBody>
          <a:bodyPr/>
          <a:lstStyle/>
          <a:p>
            <a:r>
              <a:rPr lang="en-US" dirty="0" smtClean="0"/>
              <a:t>The valuation dilemma for big box retail is difficult.  In appraising the big box the assessor must consider whether or not the subject real estate is still competitive as of the date of the appraisal, and is likely to be in the future.</a:t>
            </a:r>
            <a:endParaRPr lang="en-US" dirty="0"/>
          </a:p>
          <a:p>
            <a:r>
              <a:rPr lang="en-US" dirty="0" smtClean="0"/>
              <a:t>Highest and Best Use is an economic analysis that is carried out to determine which market a property’s best use lies.</a:t>
            </a:r>
            <a:endParaRPr lang="en-US" dirty="0"/>
          </a:p>
        </p:txBody>
      </p:sp>
    </p:spTree>
    <p:extLst>
      <p:ext uri="{BB962C8B-B14F-4D97-AF65-F5344CB8AC3E}">
        <p14:creationId xmlns:p14="http://schemas.microsoft.com/office/powerpoint/2010/main" val="207765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Highest and Best Use Defined</a:t>
            </a:r>
            <a:endParaRPr lang="en-US" b="1" dirty="0"/>
          </a:p>
        </p:txBody>
      </p:sp>
      <p:sp>
        <p:nvSpPr>
          <p:cNvPr id="3" name="Content Placeholder 2"/>
          <p:cNvSpPr>
            <a:spLocks noGrp="1"/>
          </p:cNvSpPr>
          <p:nvPr>
            <p:ph idx="1"/>
          </p:nvPr>
        </p:nvSpPr>
        <p:spPr>
          <a:xfrm>
            <a:off x="838200" y="2317315"/>
            <a:ext cx="10515600" cy="3859648"/>
          </a:xfrm>
        </p:spPr>
        <p:txBody>
          <a:bodyPr/>
          <a:lstStyle/>
          <a:p>
            <a:r>
              <a:rPr lang="en-US" sz="2400" dirty="0"/>
              <a:t>Highest and best use is defined as the most probable use of a property which is physically possible, appropriately justified, legally permissible, financially feasible, and which results in the highest value of the property being valued.  An important component of determining the highest and best use of the Subject Property is that it helps frame the criteria for the selection of comparable sales in  the sales comparison approach and comparable leases in the income approach.  </a:t>
            </a:r>
            <a:r>
              <a:rPr lang="en-US" sz="2400" b="1" i="1" dirty="0"/>
              <a:t>In the appraisal valuation, the comparable properties used in the analysis should have a similar highest and best use as the property it is being compared </a:t>
            </a:r>
            <a:r>
              <a:rPr lang="en-US" sz="2400" b="1" i="1" dirty="0" smtClean="0"/>
              <a:t>with</a:t>
            </a:r>
            <a:r>
              <a:rPr lang="en-US" sz="2400" dirty="0" smtClean="0"/>
              <a:t>.  </a:t>
            </a:r>
            <a:r>
              <a:rPr lang="en-US" sz="2400" i="1" dirty="0" smtClean="0"/>
              <a:t>Dictionary </a:t>
            </a:r>
            <a:r>
              <a:rPr lang="en-US" sz="2400" i="1" dirty="0"/>
              <a:t>of Real Estate Appraisal</a:t>
            </a:r>
            <a:r>
              <a:rPr lang="en-US" sz="2400" dirty="0"/>
              <a:t>, </a:t>
            </a:r>
            <a:r>
              <a:rPr lang="en-US" sz="2400" i="1" dirty="0"/>
              <a:t>Fifth Edition</a:t>
            </a:r>
            <a:r>
              <a:rPr lang="en-US" sz="2400" dirty="0"/>
              <a:t>.</a:t>
            </a:r>
          </a:p>
          <a:p>
            <a:endParaRPr lang="en-US" dirty="0"/>
          </a:p>
        </p:txBody>
      </p:sp>
    </p:spTree>
    <p:extLst>
      <p:ext uri="{BB962C8B-B14F-4D97-AF65-F5344CB8AC3E}">
        <p14:creationId xmlns:p14="http://schemas.microsoft.com/office/powerpoint/2010/main" val="905529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our statutes address Highest and Best Use?</a:t>
            </a:r>
            <a:endParaRPr lang="en-US" b="1" dirty="0"/>
          </a:p>
        </p:txBody>
      </p:sp>
      <p:sp>
        <p:nvSpPr>
          <p:cNvPr id="3" name="Content Placeholder 2"/>
          <p:cNvSpPr>
            <a:spLocks noGrp="1"/>
          </p:cNvSpPr>
          <p:nvPr>
            <p:ph idx="1"/>
          </p:nvPr>
        </p:nvSpPr>
        <p:spPr>
          <a:xfrm>
            <a:off x="838200" y="2367419"/>
            <a:ext cx="10515600" cy="3809544"/>
          </a:xfrm>
        </p:spPr>
        <p:txBody>
          <a:bodyPr/>
          <a:lstStyle/>
          <a:p>
            <a:r>
              <a:rPr lang="en-US" dirty="0"/>
              <a:t>When appraising real property in North Carolina, N.C. Gen. Stat. § 105-317(a) provides that it is the duty of the persons making the appraisal to consider the specific factors set forth in this statute.  As to land, parcels and lots, the advantages and disadvantages as to location, zoning, quality of soil, water etc.; and as to buildings and improvements to consider at least its location, type of construction, age, replacement cost; cost, adaptability for residence, commercial, industrial or other uses, income; and other factors that may affect its value.</a:t>
            </a:r>
          </a:p>
          <a:p>
            <a:endParaRPr lang="en-US" dirty="0"/>
          </a:p>
        </p:txBody>
      </p:sp>
    </p:spTree>
    <p:extLst>
      <p:ext uri="{BB962C8B-B14F-4D97-AF65-F5344CB8AC3E}">
        <p14:creationId xmlns:p14="http://schemas.microsoft.com/office/powerpoint/2010/main" val="3521510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Assessing the value of the Big Box</a:t>
            </a:r>
            <a:endParaRPr lang="en-US" b="1" dirty="0"/>
          </a:p>
        </p:txBody>
      </p:sp>
      <p:sp>
        <p:nvSpPr>
          <p:cNvPr id="3" name="Content Placeholder 2"/>
          <p:cNvSpPr>
            <a:spLocks noGrp="1"/>
          </p:cNvSpPr>
          <p:nvPr>
            <p:ph idx="1"/>
          </p:nvPr>
        </p:nvSpPr>
        <p:spPr>
          <a:xfrm>
            <a:off x="838200" y="2304789"/>
            <a:ext cx="10515600" cy="3872174"/>
          </a:xfrm>
        </p:spPr>
        <p:txBody>
          <a:bodyPr/>
          <a:lstStyle/>
          <a:p>
            <a:r>
              <a:rPr lang="en-US" dirty="0" smtClean="0"/>
              <a:t>After the highest and best use has been determined by the assessor the three approaches to value should be developed.</a:t>
            </a:r>
          </a:p>
          <a:p>
            <a:endParaRPr lang="en-US" dirty="0" smtClean="0"/>
          </a:p>
          <a:p>
            <a:pPr lvl="1"/>
            <a:r>
              <a:rPr lang="en-US" sz="2800" dirty="0" smtClean="0"/>
              <a:t>Sales Comparison Approach</a:t>
            </a:r>
          </a:p>
          <a:p>
            <a:pPr lvl="1"/>
            <a:r>
              <a:rPr lang="en-US" sz="2800" dirty="0" smtClean="0"/>
              <a:t>Income Approach</a:t>
            </a:r>
          </a:p>
          <a:p>
            <a:pPr lvl="1"/>
            <a:r>
              <a:rPr lang="en-US" sz="2800" dirty="0" smtClean="0"/>
              <a:t>Cost Approach</a:t>
            </a:r>
            <a:endParaRPr lang="en-US" sz="2800" dirty="0"/>
          </a:p>
        </p:txBody>
      </p:sp>
    </p:spTree>
    <p:extLst>
      <p:ext uri="{BB962C8B-B14F-4D97-AF65-F5344CB8AC3E}">
        <p14:creationId xmlns:p14="http://schemas.microsoft.com/office/powerpoint/2010/main" val="356543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Sales Comparison Approach</a:t>
            </a:r>
            <a:endParaRPr lang="en-US" b="1" dirty="0"/>
          </a:p>
        </p:txBody>
      </p:sp>
      <p:sp>
        <p:nvSpPr>
          <p:cNvPr id="3" name="Content Placeholder 2"/>
          <p:cNvSpPr>
            <a:spLocks noGrp="1"/>
          </p:cNvSpPr>
          <p:nvPr>
            <p:ph idx="1"/>
          </p:nvPr>
        </p:nvSpPr>
        <p:spPr>
          <a:xfrm>
            <a:off x="838200" y="2141951"/>
            <a:ext cx="10515600" cy="4035012"/>
          </a:xfrm>
        </p:spPr>
        <p:txBody>
          <a:bodyPr/>
          <a:lstStyle/>
          <a:p>
            <a:r>
              <a:rPr lang="en-US" dirty="0" smtClean="0"/>
              <a:t>Based on the economic principle of substitution</a:t>
            </a:r>
          </a:p>
          <a:p>
            <a:r>
              <a:rPr lang="en-US" dirty="0" smtClean="0"/>
              <a:t>Compares the property being appraised with </a:t>
            </a:r>
            <a:r>
              <a:rPr lang="en-US" u="sng" dirty="0" smtClean="0"/>
              <a:t>similar</a:t>
            </a:r>
            <a:r>
              <a:rPr lang="en-US" dirty="0" smtClean="0"/>
              <a:t> properties that have recently sold</a:t>
            </a:r>
          </a:p>
          <a:p>
            <a:r>
              <a:rPr lang="en-US" dirty="0" smtClean="0"/>
              <a:t>Sold properties are compared to the subject property and adjusted for any differences between the sold property and subject property</a:t>
            </a:r>
          </a:p>
          <a:p>
            <a:r>
              <a:rPr lang="en-US" dirty="0" smtClean="0"/>
              <a:t>Sales approach works best when there are sufficient sales in the market available for </a:t>
            </a:r>
            <a:r>
              <a:rPr lang="en-US" u="sng" dirty="0" smtClean="0"/>
              <a:t>similar</a:t>
            </a:r>
            <a:r>
              <a:rPr lang="en-US" dirty="0" smtClean="0"/>
              <a:t> properties.</a:t>
            </a:r>
            <a:endParaRPr lang="en-US" dirty="0"/>
          </a:p>
        </p:txBody>
      </p:sp>
    </p:spTree>
    <p:extLst>
      <p:ext uri="{BB962C8B-B14F-4D97-AF65-F5344CB8AC3E}">
        <p14:creationId xmlns:p14="http://schemas.microsoft.com/office/powerpoint/2010/main" val="337223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517" y="100208"/>
            <a:ext cx="10515600" cy="1215882"/>
          </a:xfrm>
        </p:spPr>
        <p:txBody>
          <a:bodyPr/>
          <a:lstStyle/>
          <a:p>
            <a:pPr algn="ctr"/>
            <a:r>
              <a:rPr lang="en-US" b="1" dirty="0" smtClean="0"/>
              <a:t>Examples of Big Box Stores</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1848" y="1296503"/>
            <a:ext cx="4380666" cy="2970697"/>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52" y="1436445"/>
            <a:ext cx="4100285" cy="2690812"/>
          </a:xfrm>
          <a:prstGeom prst="rect">
            <a:avLst/>
          </a:prstGeom>
        </p:spPr>
      </p:pic>
      <p:pic>
        <p:nvPicPr>
          <p:cNvPr id="7" name="Picture 6"/>
          <p:cNvPicPr>
            <a:picLocks noChangeAspect="1"/>
          </p:cNvPicPr>
          <p:nvPr/>
        </p:nvPicPr>
        <p:blipFill>
          <a:blip r:embed="rId4"/>
          <a:stretch>
            <a:fillRect/>
          </a:stretch>
        </p:blipFill>
        <p:spPr>
          <a:xfrm>
            <a:off x="433842" y="4246563"/>
            <a:ext cx="3836507" cy="2557670"/>
          </a:xfrm>
          <a:prstGeom prst="rect">
            <a:avLst/>
          </a:prstGeom>
        </p:spPr>
      </p:pic>
      <p:pic>
        <p:nvPicPr>
          <p:cNvPr id="11" name="Picture 10"/>
          <p:cNvPicPr>
            <a:picLocks noChangeAspect="1"/>
          </p:cNvPicPr>
          <p:nvPr/>
        </p:nvPicPr>
        <p:blipFill>
          <a:blip r:embed="rId5"/>
          <a:stretch>
            <a:fillRect/>
          </a:stretch>
        </p:blipFill>
        <p:spPr>
          <a:xfrm>
            <a:off x="4503152" y="1825912"/>
            <a:ext cx="2797780" cy="1911877"/>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3100" y="4387555"/>
            <a:ext cx="3648552" cy="2275686"/>
          </a:xfrm>
          <a:prstGeom prst="rect">
            <a:avLst/>
          </a:prstGeom>
        </p:spPr>
      </p:pic>
      <p:pic>
        <p:nvPicPr>
          <p:cNvPr id="8" name="Picture 7"/>
          <p:cNvPicPr>
            <a:picLocks noChangeAspect="1"/>
          </p:cNvPicPr>
          <p:nvPr/>
        </p:nvPicPr>
        <p:blipFill>
          <a:blip r:embed="rId7"/>
          <a:stretch>
            <a:fillRect/>
          </a:stretch>
        </p:blipFill>
        <p:spPr>
          <a:xfrm>
            <a:off x="4676927" y="4402424"/>
            <a:ext cx="3209595" cy="2274517"/>
          </a:xfrm>
          <a:prstGeom prst="rect">
            <a:avLst/>
          </a:prstGeom>
        </p:spPr>
      </p:pic>
    </p:spTree>
    <p:extLst>
      <p:ext uri="{BB962C8B-B14F-4D97-AF65-F5344CB8AC3E}">
        <p14:creationId xmlns:p14="http://schemas.microsoft.com/office/powerpoint/2010/main" val="704110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Weaknesses of the Sales Comparison Approach in Assessing Big Box Retail</a:t>
            </a:r>
            <a:endParaRPr lang="en-US" b="1" dirty="0"/>
          </a:p>
        </p:txBody>
      </p:sp>
      <p:sp>
        <p:nvSpPr>
          <p:cNvPr id="3" name="Content Placeholder 2"/>
          <p:cNvSpPr>
            <a:spLocks noGrp="1"/>
          </p:cNvSpPr>
          <p:nvPr>
            <p:ph idx="1"/>
          </p:nvPr>
        </p:nvSpPr>
        <p:spPr>
          <a:xfrm>
            <a:off x="838200" y="2029215"/>
            <a:ext cx="10515600" cy="4147747"/>
          </a:xfrm>
        </p:spPr>
        <p:txBody>
          <a:bodyPr/>
          <a:lstStyle/>
          <a:p>
            <a:r>
              <a:rPr lang="en-US" dirty="0" smtClean="0"/>
              <a:t>Few if any comparable sales exist for special use or limited use properties.</a:t>
            </a:r>
          </a:p>
          <a:p>
            <a:r>
              <a:rPr lang="en-US" dirty="0" smtClean="0"/>
              <a:t>The sales that do exist are typically net leased or dark non-occupied big box properties.</a:t>
            </a:r>
          </a:p>
          <a:p>
            <a:r>
              <a:rPr lang="en-US" dirty="0" smtClean="0"/>
              <a:t>Big box properties are sold to second generation users with deed restrictions that have a different highest and best use than big box retail.</a:t>
            </a:r>
          </a:p>
          <a:p>
            <a:r>
              <a:rPr lang="en-US" dirty="0" smtClean="0"/>
              <a:t>Built to be owner occupied, built to suit to lease, or sales leaseback transactions which may value the leased fee not the fee simple.</a:t>
            </a:r>
          </a:p>
          <a:p>
            <a:endParaRPr lang="en-US" dirty="0"/>
          </a:p>
        </p:txBody>
      </p:sp>
    </p:spTree>
    <p:extLst>
      <p:ext uri="{BB962C8B-B14F-4D97-AF65-F5344CB8AC3E}">
        <p14:creationId xmlns:p14="http://schemas.microsoft.com/office/powerpoint/2010/main" val="3344453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Income Approach</a:t>
            </a:r>
            <a:endParaRPr lang="en-US" b="1" dirty="0"/>
          </a:p>
        </p:txBody>
      </p:sp>
      <p:sp>
        <p:nvSpPr>
          <p:cNvPr id="3" name="Content Placeholder 2"/>
          <p:cNvSpPr>
            <a:spLocks noGrp="1"/>
          </p:cNvSpPr>
          <p:nvPr>
            <p:ph idx="1"/>
          </p:nvPr>
        </p:nvSpPr>
        <p:spPr>
          <a:xfrm>
            <a:off x="838200" y="2392471"/>
            <a:ext cx="10515600" cy="3784492"/>
          </a:xfrm>
        </p:spPr>
        <p:txBody>
          <a:bodyPr/>
          <a:lstStyle/>
          <a:p>
            <a:r>
              <a:rPr lang="en-US" dirty="0" smtClean="0"/>
              <a:t>Based on the economic principle of anticipation</a:t>
            </a:r>
          </a:p>
          <a:p>
            <a:r>
              <a:rPr lang="en-US" dirty="0" smtClean="0"/>
              <a:t>The present worth of future benefits arising from the ownership of property</a:t>
            </a:r>
          </a:p>
          <a:p>
            <a:r>
              <a:rPr lang="en-US" dirty="0" smtClean="0"/>
              <a:t>Income producing property is typically purchased for the right to receive the future income stream of the property</a:t>
            </a:r>
            <a:endParaRPr lang="en-US" dirty="0"/>
          </a:p>
        </p:txBody>
      </p:sp>
    </p:spTree>
    <p:extLst>
      <p:ext uri="{BB962C8B-B14F-4D97-AF65-F5344CB8AC3E}">
        <p14:creationId xmlns:p14="http://schemas.microsoft.com/office/powerpoint/2010/main" val="1609119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Weaknesses of the Income Approach in Assessing Big Box Retail</a:t>
            </a:r>
            <a:endParaRPr lang="en-US" b="1" dirty="0"/>
          </a:p>
        </p:txBody>
      </p:sp>
      <p:sp>
        <p:nvSpPr>
          <p:cNvPr id="3" name="Content Placeholder 2"/>
          <p:cNvSpPr>
            <a:spLocks noGrp="1"/>
          </p:cNvSpPr>
          <p:nvPr>
            <p:ph idx="1"/>
          </p:nvPr>
        </p:nvSpPr>
        <p:spPr>
          <a:xfrm>
            <a:off x="838200" y="2367419"/>
            <a:ext cx="10515600" cy="3809544"/>
          </a:xfrm>
        </p:spPr>
        <p:txBody>
          <a:bodyPr/>
          <a:lstStyle/>
          <a:p>
            <a:r>
              <a:rPr lang="en-US" dirty="0" smtClean="0"/>
              <a:t>Properties are owner occupied limiting comparable rent data.</a:t>
            </a:r>
          </a:p>
          <a:p>
            <a:r>
              <a:rPr lang="en-US" dirty="0" smtClean="0"/>
              <a:t>Sale leaseback or build to suit to lease which values the leased fee and not the fee simple value.</a:t>
            </a:r>
          </a:p>
          <a:p>
            <a:r>
              <a:rPr lang="en-US" dirty="0" smtClean="0"/>
              <a:t>Unique properties or special purpose properties without comparable rent data.</a:t>
            </a:r>
          </a:p>
          <a:p>
            <a:r>
              <a:rPr lang="en-US" dirty="0" smtClean="0"/>
              <a:t>The long term lease is the basis of the purchase price not the real estate itself which indicates investment value not real estate value.</a:t>
            </a:r>
            <a:endParaRPr lang="en-US" dirty="0"/>
          </a:p>
        </p:txBody>
      </p:sp>
    </p:spTree>
    <p:extLst>
      <p:ext uri="{BB962C8B-B14F-4D97-AF65-F5344CB8AC3E}">
        <p14:creationId xmlns:p14="http://schemas.microsoft.com/office/powerpoint/2010/main" val="862133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Cost Approach</a:t>
            </a:r>
            <a:endParaRPr lang="en-US" b="1" dirty="0"/>
          </a:p>
        </p:txBody>
      </p:sp>
      <p:sp>
        <p:nvSpPr>
          <p:cNvPr id="3" name="Content Placeholder 2"/>
          <p:cNvSpPr>
            <a:spLocks noGrp="1"/>
          </p:cNvSpPr>
          <p:nvPr>
            <p:ph idx="1"/>
          </p:nvPr>
        </p:nvSpPr>
        <p:spPr>
          <a:xfrm>
            <a:off x="838200" y="2354893"/>
            <a:ext cx="10515600" cy="3822070"/>
          </a:xfrm>
        </p:spPr>
        <p:txBody>
          <a:bodyPr/>
          <a:lstStyle/>
          <a:p>
            <a:r>
              <a:rPr lang="en-US" dirty="0" smtClean="0"/>
              <a:t>Based on </a:t>
            </a:r>
            <a:r>
              <a:rPr lang="en-US" i="1" dirty="0" smtClean="0"/>
              <a:t>the</a:t>
            </a:r>
            <a:r>
              <a:rPr lang="en-US" dirty="0" smtClean="0"/>
              <a:t> economic principle of substitution.</a:t>
            </a:r>
          </a:p>
          <a:p>
            <a:r>
              <a:rPr lang="en-US" dirty="0" smtClean="0"/>
              <a:t>The Value estimate is the sum of the depreciated improvement cost and the site value.</a:t>
            </a:r>
          </a:p>
          <a:p>
            <a:r>
              <a:rPr lang="en-US" dirty="0" smtClean="0"/>
              <a:t>The cost approach is based on the premise that the depreciated cost of the improvement  plus the value of the land will equal market value when supply and demand are in balance.</a:t>
            </a:r>
            <a:endParaRPr lang="en-US" dirty="0"/>
          </a:p>
        </p:txBody>
      </p:sp>
    </p:spTree>
    <p:extLst>
      <p:ext uri="{BB962C8B-B14F-4D97-AF65-F5344CB8AC3E}">
        <p14:creationId xmlns:p14="http://schemas.microsoft.com/office/powerpoint/2010/main" val="1146893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Weaknesses of the Cost Approach in Assessing Big Box Retail</a:t>
            </a:r>
            <a:endParaRPr lang="en-US" b="1" dirty="0"/>
          </a:p>
        </p:txBody>
      </p:sp>
      <p:sp>
        <p:nvSpPr>
          <p:cNvPr id="3" name="Content Placeholder 2"/>
          <p:cNvSpPr>
            <a:spLocks noGrp="1"/>
          </p:cNvSpPr>
          <p:nvPr>
            <p:ph idx="1"/>
          </p:nvPr>
        </p:nvSpPr>
        <p:spPr>
          <a:xfrm>
            <a:off x="838200" y="2442575"/>
            <a:ext cx="10515600" cy="3734388"/>
          </a:xfrm>
        </p:spPr>
        <p:txBody>
          <a:bodyPr/>
          <a:lstStyle/>
          <a:p>
            <a:r>
              <a:rPr lang="en-US" dirty="0" smtClean="0"/>
              <a:t>Difficult to estimate the appropriate amount of depreciation.  The cost approach works best with new properties.</a:t>
            </a:r>
          </a:p>
          <a:p>
            <a:r>
              <a:rPr lang="en-US" dirty="0" smtClean="0"/>
              <a:t>Difficultly in determining functional obsolescence or economic obsolescence.</a:t>
            </a:r>
          </a:p>
          <a:p>
            <a:r>
              <a:rPr lang="en-US" dirty="0" smtClean="0"/>
              <a:t>Lack of cost information for special purpose or unique properties</a:t>
            </a:r>
          </a:p>
          <a:p>
            <a:r>
              <a:rPr lang="en-US" dirty="0" smtClean="0"/>
              <a:t>Difficulty in getting local cost information from owners, builders and developers in the assessment jurisdiction.</a:t>
            </a:r>
            <a:endParaRPr lang="en-US" dirty="0"/>
          </a:p>
        </p:txBody>
      </p:sp>
    </p:spTree>
    <p:extLst>
      <p:ext uri="{BB962C8B-B14F-4D97-AF65-F5344CB8AC3E}">
        <p14:creationId xmlns:p14="http://schemas.microsoft.com/office/powerpoint/2010/main" val="640152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Reconciling the Value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Analyze the three approaches to value</a:t>
            </a:r>
          </a:p>
          <a:p>
            <a:r>
              <a:rPr lang="en-US" dirty="0" smtClean="0"/>
              <a:t>Focus on the highest and best use of the property after completing a market analysis – do not exclude the current occupant or a similar occupant as a hypothetical buyer.</a:t>
            </a:r>
          </a:p>
          <a:p>
            <a:r>
              <a:rPr lang="en-US" dirty="0" smtClean="0"/>
              <a:t>Consider the weaknesses inherent in the sales comparison and income approaches to value.  If relying on the sales comparison approach be sure good first generation sale comps have been selected.   If relying on the income approach consider the effect of sale leasebacks to the income stream.</a:t>
            </a:r>
          </a:p>
          <a:p>
            <a:r>
              <a:rPr lang="en-US" dirty="0" smtClean="0"/>
              <a:t>The cost approach is usually the most supportable and straightforward approach to estimate the market value of a big box property for property tax assessments.</a:t>
            </a:r>
            <a:endParaRPr lang="en-US" dirty="0"/>
          </a:p>
        </p:txBody>
      </p:sp>
    </p:spTree>
    <p:extLst>
      <p:ext uri="{BB962C8B-B14F-4D97-AF65-F5344CB8AC3E}">
        <p14:creationId xmlns:p14="http://schemas.microsoft.com/office/powerpoint/2010/main" val="156477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the Cost Approach for Tax Assessments?</a:t>
            </a:r>
            <a:endParaRPr lang="en-US" b="1" dirty="0"/>
          </a:p>
        </p:txBody>
      </p:sp>
      <p:sp>
        <p:nvSpPr>
          <p:cNvPr id="3" name="Content Placeholder 2"/>
          <p:cNvSpPr>
            <a:spLocks noGrp="1"/>
          </p:cNvSpPr>
          <p:nvPr>
            <p:ph idx="1"/>
          </p:nvPr>
        </p:nvSpPr>
        <p:spPr/>
        <p:txBody>
          <a:bodyPr/>
          <a:lstStyle/>
          <a:p>
            <a:r>
              <a:rPr lang="en-US" dirty="0" smtClean="0"/>
              <a:t>Land values typically are well established by vacant land sales.</a:t>
            </a:r>
          </a:p>
          <a:p>
            <a:r>
              <a:rPr lang="en-US" dirty="0" smtClean="0"/>
              <a:t>Cost Information is readily available to assessors and appraisers.</a:t>
            </a:r>
          </a:p>
          <a:p>
            <a:r>
              <a:rPr lang="en-US" dirty="0" smtClean="0"/>
              <a:t>Very little functional or external obsolescence to consider with a first generation big box retail.</a:t>
            </a:r>
          </a:p>
          <a:p>
            <a:r>
              <a:rPr lang="en-US" dirty="0" smtClean="0"/>
              <a:t>Cost approach does not have the inherent weaknesses of the sales comparison and income approach when assessing the big box.</a:t>
            </a:r>
          </a:p>
          <a:p>
            <a:pPr marL="0" indent="0">
              <a:buNone/>
            </a:pPr>
            <a:endParaRPr lang="en-US" dirty="0"/>
          </a:p>
        </p:txBody>
      </p:sp>
    </p:spTree>
    <p:extLst>
      <p:ext uri="{BB962C8B-B14F-4D97-AF65-F5344CB8AC3E}">
        <p14:creationId xmlns:p14="http://schemas.microsoft.com/office/powerpoint/2010/main" val="2036671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Articles Around the Country  </a:t>
            </a:r>
            <a:endParaRPr lang="en-US" dirty="0"/>
          </a:p>
        </p:txBody>
      </p:sp>
      <p:sp>
        <p:nvSpPr>
          <p:cNvPr id="3" name="Content Placeholder 2"/>
          <p:cNvSpPr>
            <a:spLocks noGrp="1"/>
          </p:cNvSpPr>
          <p:nvPr>
            <p:ph idx="1"/>
          </p:nvPr>
        </p:nvSpPr>
        <p:spPr>
          <a:xfrm>
            <a:off x="838200" y="1587500"/>
            <a:ext cx="10515600" cy="4978400"/>
          </a:xfrm>
        </p:spPr>
        <p:txBody>
          <a:bodyPr>
            <a:normAutofit fontScale="85000" lnSpcReduction="20000"/>
          </a:bodyPr>
          <a:lstStyle/>
          <a:p>
            <a:r>
              <a:rPr lang="en-US" sz="3300" dirty="0"/>
              <a:t>Valuing the Leased Fee Simple Estate: The Answer for Ad Valorem Taxation </a:t>
            </a:r>
            <a:r>
              <a:rPr lang="en-US" sz="3300" dirty="0" smtClean="0"/>
              <a:t>Issues</a:t>
            </a:r>
          </a:p>
          <a:p>
            <a:pPr marL="0" indent="0">
              <a:buNone/>
            </a:pPr>
            <a:r>
              <a:rPr lang="en-US" sz="3300" dirty="0">
                <a:hlinkClick r:id="rId2"/>
              </a:rPr>
              <a:t>https://www.cre.org/real-estate-issues/valuing-the-leased-fee-simple-estate-the-answer-for-ad-valorem-taxation-issues</a:t>
            </a:r>
            <a:r>
              <a:rPr lang="en-US" sz="3300" dirty="0" smtClean="0">
                <a:hlinkClick r:id="rId2"/>
              </a:rPr>
              <a:t>/</a:t>
            </a:r>
            <a:endParaRPr lang="en-US" sz="3300" dirty="0" smtClean="0"/>
          </a:p>
          <a:p>
            <a:pPr marL="0" indent="0">
              <a:buNone/>
            </a:pPr>
            <a:endParaRPr lang="en-US" sz="3300" dirty="0"/>
          </a:p>
          <a:p>
            <a:r>
              <a:rPr lang="en-US" sz="3300" dirty="0"/>
              <a:t>Property Tax: It’s Based on Value-in-Exchange, not </a:t>
            </a:r>
            <a:r>
              <a:rPr lang="en-US" sz="3300" dirty="0" smtClean="0"/>
              <a:t>Value-in-Use</a:t>
            </a:r>
          </a:p>
          <a:p>
            <a:pPr marL="0" indent="0">
              <a:buNone/>
            </a:pPr>
            <a:r>
              <a:rPr lang="en-US" sz="3300" dirty="0">
                <a:hlinkClick r:id="rId3"/>
              </a:rPr>
              <a:t>https://</a:t>
            </a:r>
            <a:r>
              <a:rPr lang="en-US" sz="3300" dirty="0" smtClean="0">
                <a:hlinkClick r:id="rId3"/>
              </a:rPr>
              <a:t>www.dmainc.com/about/the-dma-way/property-tax/property-tax/2015/10/02/property-tax-it-s-based-on-value-in-exchange-not-value-in-use</a:t>
            </a:r>
            <a:endParaRPr lang="en-US" sz="3300" dirty="0" smtClean="0"/>
          </a:p>
          <a:p>
            <a:pPr marL="0" indent="0">
              <a:buNone/>
            </a:pPr>
            <a:endParaRPr lang="en-US" sz="3300" dirty="0"/>
          </a:p>
          <a:p>
            <a:r>
              <a:rPr lang="en-US" sz="3300" dirty="0"/>
              <a:t>Indiana Lawmakers Developing Solution</a:t>
            </a:r>
          </a:p>
          <a:p>
            <a:pPr marL="0" indent="0">
              <a:buNone/>
            </a:pPr>
            <a:r>
              <a:rPr lang="en-US" sz="3300" dirty="0">
                <a:hlinkClick r:id="rId4"/>
              </a:rPr>
              <a:t>http://www.wfyi.org/news/articles/indiana-lawmakers-developing-solution-to-big-box-store-property-taxes</a:t>
            </a:r>
            <a:endParaRPr lang="en-US" sz="3300" dirty="0"/>
          </a:p>
          <a:p>
            <a:endParaRPr lang="en-US" dirty="0" smtClean="0"/>
          </a:p>
          <a:p>
            <a:pPr marL="0" indent="0">
              <a:buNone/>
            </a:pPr>
            <a:endParaRPr lang="en-US" dirty="0"/>
          </a:p>
        </p:txBody>
      </p:sp>
    </p:spTree>
    <p:extLst>
      <p:ext uri="{BB962C8B-B14F-4D97-AF65-F5344CB8AC3E}">
        <p14:creationId xmlns:p14="http://schemas.microsoft.com/office/powerpoint/2010/main" val="639839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Related Discussion and Court Cases Around the Country</a:t>
            </a:r>
            <a:endParaRPr lang="en-US" b="1" dirty="0"/>
          </a:p>
        </p:txBody>
      </p:sp>
      <p:sp>
        <p:nvSpPr>
          <p:cNvPr id="3" name="Content Placeholder 2"/>
          <p:cNvSpPr>
            <a:spLocks noGrp="1"/>
          </p:cNvSpPr>
          <p:nvPr>
            <p:ph idx="1"/>
          </p:nvPr>
        </p:nvSpPr>
        <p:spPr>
          <a:xfrm>
            <a:off x="838200" y="1825624"/>
            <a:ext cx="10782300" cy="4740275"/>
          </a:xfrm>
        </p:spPr>
        <p:txBody>
          <a:bodyPr>
            <a:normAutofit lnSpcReduction="10000"/>
          </a:bodyPr>
          <a:lstStyle/>
          <a:p>
            <a:r>
              <a:rPr lang="en-US" dirty="0"/>
              <a:t>The Impacts of Menards Inc. v City of Escanaba</a:t>
            </a:r>
          </a:p>
          <a:p>
            <a:pPr marL="0" indent="0">
              <a:buNone/>
            </a:pPr>
            <a:r>
              <a:rPr lang="en-US" dirty="0">
                <a:hlinkClick r:id="rId2"/>
              </a:rPr>
              <a:t>http://</a:t>
            </a:r>
            <a:r>
              <a:rPr lang="en-US" dirty="0" smtClean="0">
                <a:hlinkClick r:id="rId2"/>
              </a:rPr>
              <a:t>www.fosterswift.com/publications-Impacts-Menards-Inc-City-Escanaba.html</a:t>
            </a:r>
            <a:endParaRPr lang="en-US" dirty="0" smtClean="0"/>
          </a:p>
          <a:p>
            <a:pPr marL="0" indent="0">
              <a:buNone/>
            </a:pPr>
            <a:endParaRPr lang="en-US" dirty="0" smtClean="0"/>
          </a:p>
          <a:p>
            <a:r>
              <a:rPr lang="en-US" dirty="0" smtClean="0"/>
              <a:t>CVS Case from Florida</a:t>
            </a:r>
          </a:p>
          <a:p>
            <a:pPr marL="0" indent="0">
              <a:buNone/>
            </a:pPr>
            <a:r>
              <a:rPr lang="en-US" dirty="0" smtClean="0">
                <a:hlinkClick r:id="rId3"/>
              </a:rPr>
              <a:t>http</a:t>
            </a:r>
            <a:r>
              <a:rPr lang="en-US" dirty="0">
                <a:hlinkClick r:id="rId3"/>
              </a:rPr>
              <a:t>://</a:t>
            </a:r>
            <a:r>
              <a:rPr lang="en-US" dirty="0" smtClean="0">
                <a:hlinkClick r:id="rId3"/>
              </a:rPr>
              <a:t>www.korpaczra.com/wp-content/uploads/2014/04/CVS-vs-Hillsborough-City-FL.pdf</a:t>
            </a:r>
            <a:endParaRPr lang="en-US" dirty="0" smtClean="0"/>
          </a:p>
          <a:p>
            <a:pPr marL="0" indent="0">
              <a:buNone/>
            </a:pPr>
            <a:endParaRPr lang="en-US" dirty="0" smtClean="0"/>
          </a:p>
          <a:p>
            <a:r>
              <a:rPr lang="en-US" dirty="0" smtClean="0"/>
              <a:t>Supreme Court of Ohio</a:t>
            </a:r>
          </a:p>
          <a:p>
            <a:pPr marL="0" indent="0">
              <a:buNone/>
            </a:pPr>
            <a:r>
              <a:rPr lang="en-US" dirty="0" smtClean="0">
                <a:hlinkClick r:id="rId4"/>
              </a:rPr>
              <a:t>http</a:t>
            </a:r>
            <a:r>
              <a:rPr lang="en-US" dirty="0">
                <a:hlinkClick r:id="rId4"/>
              </a:rPr>
              <a:t>://</a:t>
            </a:r>
            <a:r>
              <a:rPr lang="en-US" dirty="0" smtClean="0">
                <a:hlinkClick r:id="rId4"/>
              </a:rPr>
              <a:t>www.sconet.state.oh.us/pdf_viewer/pdf_viewer.aspx?pdf=639390.pdf</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19638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Related Discussion and Video</a:t>
            </a:r>
            <a:endParaRPr lang="en-US" b="1" dirty="0"/>
          </a:p>
        </p:txBody>
      </p:sp>
      <p:sp>
        <p:nvSpPr>
          <p:cNvPr id="3" name="Content Placeholder 2"/>
          <p:cNvSpPr>
            <a:spLocks noGrp="1"/>
          </p:cNvSpPr>
          <p:nvPr>
            <p:ph idx="1"/>
          </p:nvPr>
        </p:nvSpPr>
        <p:spPr/>
        <p:txBody>
          <a:bodyPr/>
          <a:lstStyle/>
          <a:p>
            <a:r>
              <a:rPr lang="en-US" dirty="0" smtClean="0"/>
              <a:t>Videos and big box presentations</a:t>
            </a:r>
          </a:p>
          <a:p>
            <a:pPr marL="0" indent="0">
              <a:buNone/>
            </a:pPr>
            <a:r>
              <a:rPr lang="en-US" dirty="0" smtClean="0"/>
              <a:t>   </a:t>
            </a:r>
            <a:r>
              <a:rPr lang="en-US" dirty="0" smtClean="0">
                <a:hlinkClick r:id="rId2"/>
              </a:rPr>
              <a:t>http</a:t>
            </a:r>
            <a:r>
              <a:rPr lang="en-US" dirty="0">
                <a:hlinkClick r:id="rId2"/>
              </a:rPr>
              <a:t>://boxedin.news</a:t>
            </a:r>
            <a:r>
              <a:rPr lang="en-US" dirty="0" smtClean="0">
                <a:hlinkClick r:id="rId2"/>
              </a:rPr>
              <a:t>/</a:t>
            </a:r>
            <a:r>
              <a:rPr lang="en-US" dirty="0" smtClean="0"/>
              <a:t>.</a:t>
            </a:r>
            <a:endParaRPr lang="en-US" dirty="0"/>
          </a:p>
        </p:txBody>
      </p:sp>
    </p:spTree>
    <p:extLst>
      <p:ext uri="{BB962C8B-B14F-4D97-AF65-F5344CB8AC3E}">
        <p14:creationId xmlns:p14="http://schemas.microsoft.com/office/powerpoint/2010/main" val="1920812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 We Specifically Talking about Lowe’s</a:t>
            </a:r>
            <a:endParaRPr lang="en-US" b="1" dirty="0"/>
          </a:p>
        </p:txBody>
      </p:sp>
      <p:sp>
        <p:nvSpPr>
          <p:cNvPr id="3" name="Content Placeholder 2"/>
          <p:cNvSpPr>
            <a:spLocks noGrp="1"/>
          </p:cNvSpPr>
          <p:nvPr>
            <p:ph idx="1"/>
          </p:nvPr>
        </p:nvSpPr>
        <p:spPr/>
        <p:txBody>
          <a:bodyPr/>
          <a:lstStyle/>
          <a:p>
            <a:r>
              <a:rPr lang="en-US" dirty="0" smtClean="0"/>
              <a:t>Yes and No.</a:t>
            </a:r>
          </a:p>
          <a:p>
            <a:r>
              <a:rPr lang="en-US" dirty="0" smtClean="0"/>
              <a:t>Yes. They are the test case with the issue of big box stores in NC</a:t>
            </a:r>
          </a:p>
          <a:p>
            <a:r>
              <a:rPr lang="en-US" dirty="0" smtClean="0"/>
              <a:t>No. If not Lowe’s. It would have been another big box store to push the issue.</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200" y="3413014"/>
            <a:ext cx="4940953" cy="3071904"/>
          </a:xfrm>
          <a:prstGeom prst="rect">
            <a:avLst/>
          </a:prstGeom>
        </p:spPr>
      </p:pic>
    </p:spTree>
    <p:extLst>
      <p:ext uri="{BB962C8B-B14F-4D97-AF65-F5344CB8AC3E}">
        <p14:creationId xmlns:p14="http://schemas.microsoft.com/office/powerpoint/2010/main" val="332740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lstStyle/>
          <a:p>
            <a:r>
              <a:rPr lang="en-US" b="1" dirty="0" smtClean="0"/>
              <a:t>The Argument </a:t>
            </a:r>
            <a:endParaRPr lang="en-US" b="1" dirty="0"/>
          </a:p>
        </p:txBody>
      </p:sp>
      <p:sp>
        <p:nvSpPr>
          <p:cNvPr id="3" name="Content Placeholder 2"/>
          <p:cNvSpPr>
            <a:spLocks noGrp="1"/>
          </p:cNvSpPr>
          <p:nvPr>
            <p:ph idx="1"/>
          </p:nvPr>
        </p:nvSpPr>
        <p:spPr/>
        <p:txBody>
          <a:bodyPr>
            <a:normAutofit lnSpcReduction="10000"/>
          </a:bodyPr>
          <a:lstStyle/>
          <a:p>
            <a:r>
              <a:rPr lang="en-US" dirty="0" smtClean="0"/>
              <a:t>Dark Store Theory</a:t>
            </a:r>
          </a:p>
          <a:p>
            <a:endParaRPr lang="en-US" dirty="0" smtClean="0"/>
          </a:p>
          <a:p>
            <a:r>
              <a:rPr lang="en-US" dirty="0" smtClean="0"/>
              <a:t>Highest </a:t>
            </a:r>
            <a:r>
              <a:rPr lang="en-US" dirty="0"/>
              <a:t>and Best Use</a:t>
            </a:r>
          </a:p>
          <a:p>
            <a:endParaRPr lang="en-US" dirty="0" smtClean="0"/>
          </a:p>
          <a:p>
            <a:r>
              <a:rPr lang="en-US" dirty="0" smtClean="0"/>
              <a:t>Fee Simple and Leased Fee</a:t>
            </a:r>
          </a:p>
          <a:p>
            <a:endParaRPr lang="en-US" dirty="0"/>
          </a:p>
          <a:p>
            <a:r>
              <a:rPr lang="en-US" dirty="0" smtClean="0"/>
              <a:t>Three Approaches to Value</a:t>
            </a:r>
          </a:p>
          <a:p>
            <a:endParaRPr lang="en-US" dirty="0"/>
          </a:p>
          <a:p>
            <a:r>
              <a:rPr lang="en-US" dirty="0" smtClean="0"/>
              <a:t>Deed Restrictions</a:t>
            </a:r>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72092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225"/>
            <a:ext cx="10515600" cy="1325563"/>
          </a:xfrm>
        </p:spPr>
        <p:txBody>
          <a:bodyPr/>
          <a:lstStyle/>
          <a:p>
            <a:r>
              <a:rPr lang="en-US" b="1" dirty="0" smtClean="0"/>
              <a:t>The Numbers</a:t>
            </a:r>
            <a:endParaRPr lang="en-US" b="1" dirty="0"/>
          </a:p>
        </p:txBody>
      </p:sp>
      <p:sp>
        <p:nvSpPr>
          <p:cNvPr id="3" name="Content Placeholder 2"/>
          <p:cNvSpPr>
            <a:spLocks noGrp="1"/>
          </p:cNvSpPr>
          <p:nvPr>
            <p:ph idx="1"/>
          </p:nvPr>
        </p:nvSpPr>
        <p:spPr/>
        <p:txBody>
          <a:bodyPr>
            <a:normAutofit fontScale="92500" lnSpcReduction="10000"/>
          </a:bodyPr>
          <a:lstStyle/>
          <a:p>
            <a:r>
              <a:rPr lang="en-US" sz="3600" b="1" dirty="0" smtClean="0"/>
              <a:t>Appeals to the PTC</a:t>
            </a:r>
          </a:p>
          <a:p>
            <a:pPr lvl="1"/>
            <a:r>
              <a:rPr lang="en-US" sz="3200" dirty="0" smtClean="0"/>
              <a:t>Appeals from 45 counties</a:t>
            </a:r>
          </a:p>
          <a:p>
            <a:pPr lvl="1"/>
            <a:r>
              <a:rPr lang="en-US" sz="3200" dirty="0" smtClean="0"/>
              <a:t>Over $750 million in assessed value under appeal </a:t>
            </a:r>
          </a:p>
          <a:p>
            <a:pPr lvl="1"/>
            <a:r>
              <a:rPr lang="en-US" sz="3200" dirty="0" smtClean="0"/>
              <a:t>Taxpayer asking for value under $450 million</a:t>
            </a:r>
          </a:p>
          <a:p>
            <a:pPr lvl="1"/>
            <a:r>
              <a:rPr lang="en-US" sz="3200" dirty="0" smtClean="0"/>
              <a:t>County Range per Square Foot   $48.71 to $120.91</a:t>
            </a:r>
          </a:p>
          <a:p>
            <a:pPr lvl="1"/>
            <a:r>
              <a:rPr lang="en-US" sz="3200" dirty="0" smtClean="0"/>
              <a:t>Taxpayer Range per Square Foot  $30.72 to $55.15</a:t>
            </a:r>
          </a:p>
          <a:p>
            <a:pPr marL="457200" lvl="1" indent="0">
              <a:buNone/>
            </a:pPr>
            <a:endParaRPr lang="en-US" sz="3200" dirty="0" smtClean="0"/>
          </a:p>
          <a:p>
            <a:r>
              <a:rPr lang="en-US" sz="3600" b="1" dirty="0" smtClean="0"/>
              <a:t>No Appeal to the PTC</a:t>
            </a:r>
          </a:p>
          <a:p>
            <a:pPr lvl="1"/>
            <a:r>
              <a:rPr lang="en-US" sz="3200" dirty="0"/>
              <a:t>13 counties with no State level appeal</a:t>
            </a:r>
          </a:p>
          <a:p>
            <a:pPr lvl="1"/>
            <a:endParaRPr lang="en-US" sz="3200" b="1"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779171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NC Property Tax Commission Hearing and Decision</a:t>
            </a:r>
            <a:endParaRPr lang="en-US" b="1" dirty="0"/>
          </a:p>
        </p:txBody>
      </p:sp>
      <p:sp>
        <p:nvSpPr>
          <p:cNvPr id="3" name="Content Placeholder 2"/>
          <p:cNvSpPr>
            <a:spLocks noGrp="1"/>
          </p:cNvSpPr>
          <p:nvPr>
            <p:ph idx="1"/>
          </p:nvPr>
        </p:nvSpPr>
        <p:spPr/>
        <p:txBody>
          <a:bodyPr/>
          <a:lstStyle/>
          <a:p>
            <a:r>
              <a:rPr lang="en-US" sz="3200" dirty="0" smtClean="0"/>
              <a:t>Forsyth County appeal was the first case to be heard on issue</a:t>
            </a:r>
          </a:p>
          <a:p>
            <a:endParaRPr lang="en-US" sz="3200" dirty="0" smtClean="0"/>
          </a:p>
          <a:p>
            <a:r>
              <a:rPr lang="en-US" sz="3200" dirty="0" smtClean="0"/>
              <a:t>Hearing was held May 17-19, 2016</a:t>
            </a:r>
          </a:p>
          <a:p>
            <a:endParaRPr lang="en-US" sz="3200" dirty="0"/>
          </a:p>
          <a:p>
            <a:r>
              <a:rPr lang="en-US" sz="3200" dirty="0" smtClean="0"/>
              <a:t>Decision entered August 24, 2016</a:t>
            </a:r>
          </a:p>
          <a:p>
            <a:endParaRPr lang="en-US" sz="3200" dirty="0"/>
          </a:p>
          <a:p>
            <a:r>
              <a:rPr lang="en-US" sz="3200" dirty="0" smtClean="0"/>
              <a:t>Will there be an appeal to the Court of Appeals?</a:t>
            </a:r>
          </a:p>
          <a:p>
            <a:endParaRPr lang="en-US" sz="3200" dirty="0" smtClean="0"/>
          </a:p>
          <a:p>
            <a:endParaRPr lang="en-US" dirty="0" smtClean="0"/>
          </a:p>
          <a:p>
            <a:endParaRPr lang="en-US" dirty="0"/>
          </a:p>
        </p:txBody>
      </p:sp>
    </p:spTree>
    <p:extLst>
      <p:ext uri="{BB962C8B-B14F-4D97-AF65-F5344CB8AC3E}">
        <p14:creationId xmlns:p14="http://schemas.microsoft.com/office/powerpoint/2010/main" val="377305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b="1" dirty="0" smtClean="0"/>
              <a:t>Related Articles Used in NC PTC Appeal</a:t>
            </a:r>
            <a:endParaRPr lang="en-US" b="1" dirty="0"/>
          </a:p>
        </p:txBody>
      </p:sp>
      <p:sp>
        <p:nvSpPr>
          <p:cNvPr id="3" name="Content Placeholder 2"/>
          <p:cNvSpPr>
            <a:spLocks noGrp="1"/>
          </p:cNvSpPr>
          <p:nvPr>
            <p:ph idx="1"/>
          </p:nvPr>
        </p:nvSpPr>
        <p:spPr>
          <a:xfrm>
            <a:off x="571500" y="1511300"/>
            <a:ext cx="11226800" cy="5092700"/>
          </a:xfrm>
        </p:spPr>
        <p:txBody>
          <a:bodyPr>
            <a:normAutofit fontScale="92500" lnSpcReduction="20000"/>
          </a:bodyPr>
          <a:lstStyle/>
          <a:p>
            <a:r>
              <a:rPr lang="en-US" sz="3000" dirty="0" smtClean="0"/>
              <a:t>“You Can’t Get the Value Right If You Have the Rights Wrong” by David </a:t>
            </a:r>
            <a:r>
              <a:rPr lang="en-US" sz="3000" dirty="0" err="1" smtClean="0"/>
              <a:t>Lennhoff</a:t>
            </a:r>
            <a:endParaRPr lang="en-US" sz="3000" dirty="0" smtClean="0"/>
          </a:p>
          <a:p>
            <a:endParaRPr lang="en-US" sz="3000" dirty="0"/>
          </a:p>
          <a:p>
            <a:r>
              <a:rPr lang="en-US" sz="3000" dirty="0" smtClean="0"/>
              <a:t>“Valuation of Big-Box Retail for Assessment Purposes: Right Answer to the Wrong Question” by David </a:t>
            </a:r>
            <a:r>
              <a:rPr lang="en-US" sz="3000" dirty="0" err="1" smtClean="0"/>
              <a:t>Lennhoff</a:t>
            </a:r>
            <a:endParaRPr lang="en-US" sz="3000" dirty="0" smtClean="0"/>
          </a:p>
          <a:p>
            <a:endParaRPr lang="en-US" sz="3000" dirty="0"/>
          </a:p>
          <a:p>
            <a:r>
              <a:rPr lang="en-US" sz="3000" dirty="0" smtClean="0"/>
              <a:t>“Big Box Retail Properties: Pitfalls of Valuation” by Martin A. </a:t>
            </a:r>
            <a:r>
              <a:rPr lang="en-US" sz="3000" dirty="0" err="1" smtClean="0"/>
              <a:t>Skolnik</a:t>
            </a:r>
            <a:r>
              <a:rPr lang="en-US" sz="3000" dirty="0" smtClean="0"/>
              <a:t> and Gary E. </a:t>
            </a:r>
            <a:r>
              <a:rPr lang="en-US" sz="3000" dirty="0" err="1" smtClean="0"/>
              <a:t>Heiland</a:t>
            </a:r>
            <a:r>
              <a:rPr lang="en-US" sz="3000" dirty="0" smtClean="0"/>
              <a:t> II</a:t>
            </a:r>
          </a:p>
          <a:p>
            <a:endParaRPr lang="en-US" sz="3000" dirty="0"/>
          </a:p>
          <a:p>
            <a:r>
              <a:rPr lang="en-US" sz="3000" dirty="0" smtClean="0"/>
              <a:t>“Valuing the Leased Fee Simple Estate:  The Answer for Ad Valorem Taxation </a:t>
            </a:r>
            <a:r>
              <a:rPr lang="en-US" sz="3000" dirty="0" err="1" smtClean="0"/>
              <a:t>Isssues</a:t>
            </a:r>
            <a:r>
              <a:rPr lang="en-US" sz="3000" dirty="0" smtClean="0"/>
              <a:t>” by Thomas W. Hamilton</a:t>
            </a:r>
          </a:p>
          <a:p>
            <a:endParaRPr lang="en-US" sz="3000" dirty="0"/>
          </a:p>
          <a:p>
            <a:r>
              <a:rPr lang="en-US" sz="3000" dirty="0" smtClean="0"/>
              <a:t>“Thinking Outside the Big Box” by Tim </a:t>
            </a:r>
            <a:r>
              <a:rPr lang="en-US" sz="3000" dirty="0" err="1" smtClean="0"/>
              <a:t>Wilmath</a:t>
            </a:r>
            <a:r>
              <a:rPr lang="en-US" sz="3000" dirty="0" smtClean="0"/>
              <a:t> and Patrick </a:t>
            </a:r>
            <a:r>
              <a:rPr lang="en-US" sz="3000" dirty="0" err="1" smtClean="0"/>
              <a:t>Alesandrini</a:t>
            </a:r>
            <a:r>
              <a:rPr lang="en-US" sz="3000" dirty="0" smtClean="0"/>
              <a:t> </a:t>
            </a:r>
          </a:p>
          <a:p>
            <a:endParaRPr lang="en-US" b="1" dirty="0" smtClean="0"/>
          </a:p>
          <a:p>
            <a:pPr marL="0" indent="0">
              <a:buNone/>
            </a:pPr>
            <a:endParaRPr lang="en-US" b="1" dirty="0"/>
          </a:p>
          <a:p>
            <a:pPr marL="0" indent="0">
              <a:buNone/>
            </a:pPr>
            <a:endParaRPr lang="en-US" dirty="0" smtClean="0"/>
          </a:p>
          <a:p>
            <a:pPr marL="0" indent="0">
              <a:buNone/>
            </a:pPr>
            <a:endParaRPr lang="en-US" dirty="0"/>
          </a:p>
          <a:p>
            <a:pPr marL="0" indent="0">
              <a:buNone/>
            </a:pPr>
            <a:endParaRPr lang="en-US" b="1" dirty="0" smtClean="0"/>
          </a:p>
          <a:p>
            <a:pPr marL="0" indent="0">
              <a:buNone/>
            </a:pPr>
            <a:endParaRPr lang="en-US" b="1" dirty="0"/>
          </a:p>
          <a:p>
            <a:pPr marL="0" indent="0">
              <a:buNone/>
            </a:pPr>
            <a:endParaRPr lang="en-US" b="1"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0647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Assessing the Big Box for Property Tax Purposes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814" y="2279737"/>
            <a:ext cx="6676372" cy="3269293"/>
          </a:xfrm>
        </p:spPr>
      </p:pic>
    </p:spTree>
    <p:extLst>
      <p:ext uri="{BB962C8B-B14F-4D97-AF65-F5344CB8AC3E}">
        <p14:creationId xmlns:p14="http://schemas.microsoft.com/office/powerpoint/2010/main" val="285356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Big Box Defined</a:t>
            </a:r>
            <a:endParaRPr lang="en-US" b="1" dirty="0"/>
          </a:p>
        </p:txBody>
      </p:sp>
      <p:sp>
        <p:nvSpPr>
          <p:cNvPr id="3" name="Content Placeholder 2"/>
          <p:cNvSpPr>
            <a:spLocks noGrp="1"/>
          </p:cNvSpPr>
          <p:nvPr>
            <p:ph idx="1"/>
          </p:nvPr>
        </p:nvSpPr>
        <p:spPr>
          <a:xfrm>
            <a:off x="838200" y="2254685"/>
            <a:ext cx="10515600" cy="3922278"/>
          </a:xfrm>
        </p:spPr>
        <p:txBody>
          <a:bodyPr/>
          <a:lstStyle/>
          <a:p>
            <a:r>
              <a:rPr lang="en-US" dirty="0" smtClean="0"/>
              <a:t>No accepted definition but stores are easily recognized by shoppers based on their large </a:t>
            </a:r>
            <a:r>
              <a:rPr lang="en-US" dirty="0"/>
              <a:t>s</a:t>
            </a:r>
            <a:r>
              <a:rPr lang="en-US" dirty="0" smtClean="0"/>
              <a:t>ize and windowless box like plain appearance.</a:t>
            </a:r>
          </a:p>
          <a:p>
            <a:r>
              <a:rPr lang="en-US" dirty="0" smtClean="0"/>
              <a:t>Early stores appeared in the 1960’s and typically were around 50,000 square feet.</a:t>
            </a:r>
          </a:p>
          <a:p>
            <a:r>
              <a:rPr lang="en-US" dirty="0" smtClean="0"/>
              <a:t>Today big box stores typically exceed 100,000 square feet and are located on 15-20 acre sites.</a:t>
            </a:r>
            <a:endParaRPr lang="en-US" dirty="0"/>
          </a:p>
        </p:txBody>
      </p:sp>
    </p:spTree>
    <p:extLst>
      <p:ext uri="{BB962C8B-B14F-4D97-AF65-F5344CB8AC3E}">
        <p14:creationId xmlns:p14="http://schemas.microsoft.com/office/powerpoint/2010/main" val="91460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11760</TotalTime>
  <Words>1706</Words>
  <Application>Microsoft Office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Big Boxes Stores</vt:lpstr>
      <vt:lpstr>Examples of Big Box Stores</vt:lpstr>
      <vt:lpstr>Are We Specifically Talking about Lowe’s</vt:lpstr>
      <vt:lpstr>The Argument </vt:lpstr>
      <vt:lpstr>The Numbers</vt:lpstr>
      <vt:lpstr>NC Property Tax Commission Hearing and Decision</vt:lpstr>
      <vt:lpstr>Related Articles Used in NC PTC Appeal</vt:lpstr>
      <vt:lpstr>Assessing the Big Box for Property Tax Purposes</vt:lpstr>
      <vt:lpstr>Big Box Defined</vt:lpstr>
      <vt:lpstr>Categories of Big Box Stores</vt:lpstr>
      <vt:lpstr>How do Assessors Value Big Box Retailers for Property Tax Assessments?</vt:lpstr>
      <vt:lpstr>To Develop the Highest and Best Use the Appraiser should develop a Market Analysis</vt:lpstr>
      <vt:lpstr>Developing a Market Analysis</vt:lpstr>
      <vt:lpstr>Developing a Market Analysis</vt:lpstr>
      <vt:lpstr>Market Analysis &amp; Highest and Best Use</vt:lpstr>
      <vt:lpstr>Highest and Best Use Defined</vt:lpstr>
      <vt:lpstr>How do our statutes address Highest and Best Use?</vt:lpstr>
      <vt:lpstr>Assessing the value of the Big Box</vt:lpstr>
      <vt:lpstr>Sales Comparison Approach</vt:lpstr>
      <vt:lpstr>Weaknesses of the Sales Comparison Approach in Assessing Big Box Retail</vt:lpstr>
      <vt:lpstr>Income Approach</vt:lpstr>
      <vt:lpstr>Weaknesses of the Income Approach in Assessing Big Box Retail</vt:lpstr>
      <vt:lpstr>Cost Approach</vt:lpstr>
      <vt:lpstr>Weaknesses of the Cost Approach in Assessing Big Box Retail</vt:lpstr>
      <vt:lpstr>Reconciling the Value</vt:lpstr>
      <vt:lpstr>Why the Cost Approach for Tax Assessments?</vt:lpstr>
      <vt:lpstr>Other Articles Around the Country  </vt:lpstr>
      <vt:lpstr>Related Discussion and Court Cases Around the Country</vt:lpstr>
      <vt:lpstr>Related Discussion and Video</vt:lpstr>
    </vt:vector>
  </TitlesOfParts>
  <Company>NCDOR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Boxes</dc:title>
  <dc:creator>mdbrown</dc:creator>
  <cp:lastModifiedBy>jasimpson</cp:lastModifiedBy>
  <cp:revision>52</cp:revision>
  <cp:lastPrinted>2016-09-12T17:24:36Z</cp:lastPrinted>
  <dcterms:created xsi:type="dcterms:W3CDTF">2016-08-08T19:32:24Z</dcterms:created>
  <dcterms:modified xsi:type="dcterms:W3CDTF">2016-09-15T19:58:05Z</dcterms:modified>
</cp:coreProperties>
</file>