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sldIdLst>
    <p:sldId id="256" r:id="rId2"/>
    <p:sldId id="257" r:id="rId3"/>
    <p:sldId id="258" r:id="rId4"/>
    <p:sldId id="276" r:id="rId5"/>
    <p:sldId id="287" r:id="rId6"/>
    <p:sldId id="288" r:id="rId7"/>
    <p:sldId id="286" r:id="rId8"/>
    <p:sldId id="279" r:id="rId9"/>
    <p:sldId id="260" r:id="rId10"/>
    <p:sldId id="261" r:id="rId11"/>
    <p:sldId id="278" r:id="rId12"/>
    <p:sldId id="284" r:id="rId13"/>
    <p:sldId id="290" r:id="rId14"/>
    <p:sldId id="263" r:id="rId15"/>
    <p:sldId id="264" r:id="rId16"/>
    <p:sldId id="265" r:id="rId17"/>
    <p:sldId id="266" r:id="rId18"/>
    <p:sldId id="273" r:id="rId19"/>
    <p:sldId id="289" r:id="rId20"/>
    <p:sldId id="281" r:id="rId21"/>
    <p:sldId id="267" r:id="rId22"/>
    <p:sldId id="269" r:id="rId23"/>
    <p:sldId id="268" r:id="rId24"/>
    <p:sldId id="270" r:id="rId25"/>
    <p:sldId id="271" r:id="rId26"/>
    <p:sldId id="274" r:id="rId27"/>
    <p:sldId id="27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A9B1-874D-4F37-A489-023A3B68D11A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62F5-D046-4482-A692-0443D738D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FAA</a:t>
            </a:r>
            <a:r>
              <a:rPr lang="en-US" baseline="0" dirty="0" smtClean="0"/>
              <a:t>, AIRPORT LIST BEST SOURCES OF INFORMATION TO ANSWER THESE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62F5-D046-4482-A692-0443D738DF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6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Fails </a:t>
            </a:r>
            <a:r>
              <a:rPr lang="en-US" sz="1200" dirty="0" smtClean="0"/>
              <a:t>to make any report by </a:t>
            </a:r>
            <a:r>
              <a:rPr lang="en-US" sz="1200" dirty="0" smtClean="0"/>
              <a:t>Jan </a:t>
            </a:r>
            <a:r>
              <a:rPr lang="en-US" sz="1200" dirty="0" smtClean="0"/>
              <a:t>15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liable for penalty</a:t>
            </a:r>
            <a:r>
              <a:rPr lang="en-US" sz="1200" baseline="0" dirty="0" smtClean="0"/>
              <a:t> measured by any portion of the unpaid tax + $250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62F5-D046-4482-A692-0443D738DF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6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62F5-D046-4482-A692-0443D738DF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0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62F5-D046-4482-A692-0443D738DF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4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33A94B-B47C-4DDD-B8DB-6BC21893D3A0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B5530-B2AA-469F-AFDE-4FE01A7B03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VALUATION OF AIRCRAFT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ADVANCED PERSONAL PROPERTY SEMINAR</a:t>
            </a:r>
          </a:p>
          <a:p>
            <a:r>
              <a:rPr lang="en-US" dirty="0" smtClean="0"/>
              <a:t>MEGAN WILLIFORD</a:t>
            </a:r>
          </a:p>
          <a:p>
            <a:r>
              <a:rPr lang="en-US" dirty="0" smtClean="0"/>
              <a:t>CUMBERLAND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sz="3600" b="1" dirty="0" smtClean="0"/>
              <a:t>AIRCRAFT VALUATION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8763000" cy="464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Market Approach Best Method of Appraising Aircraft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Counties Use Industry Pricing Guides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Cost Approach Method for Kit &amp; Ultralight Airplanes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Original Cost &amp; Year Purchased - </a:t>
            </a:r>
            <a:r>
              <a:rPr lang="en-US" dirty="0" smtClean="0"/>
              <a:t>B25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Special Circumstances: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Older Aircraft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Foreign Aircraft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Further Value Research Necessary</a:t>
            </a:r>
          </a:p>
          <a:p>
            <a:endParaRPr lang="en-US" dirty="0" smtClean="0"/>
          </a:p>
        </p:txBody>
      </p:sp>
      <p:pic>
        <p:nvPicPr>
          <p:cNvPr id="3075" name="Picture 3" descr="Aircraft Bluebook Print Ed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372722" cy="17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5" t="22581" r="34834" b="22135"/>
          <a:stretch/>
        </p:blipFill>
        <p:spPr bwMode="auto">
          <a:xfrm>
            <a:off x="7086600" y="0"/>
            <a:ext cx="183968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 anchor="ctr">
            <a:normAutofit/>
          </a:bodyPr>
          <a:lstStyle/>
          <a:p>
            <a:r>
              <a:rPr lang="en-US" sz="3600" b="1" dirty="0" smtClean="0"/>
              <a:t>ADDITIONAL RESOURCES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18" y="4572000"/>
            <a:ext cx="3057365" cy="1940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576148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/>
              <a:t>AIRCRAFTDEALER.COM</a:t>
            </a:r>
          </a:p>
          <a:p>
            <a:r>
              <a:rPr lang="en-US" sz="3600" cap="all" dirty="0" smtClean="0"/>
              <a:t>trade-a-plane.com</a:t>
            </a:r>
            <a:endParaRPr lang="en-US" sz="3600" cap="all" dirty="0"/>
          </a:p>
          <a:p>
            <a:r>
              <a:rPr lang="en-US" sz="3600" cap="all" dirty="0" smtClean="0"/>
              <a:t>controller.com</a:t>
            </a:r>
            <a:endParaRPr lang="en-US" sz="3600" cap="all" dirty="0"/>
          </a:p>
          <a:p>
            <a:r>
              <a:rPr lang="en-US" sz="3600" cap="all" dirty="0" smtClean="0"/>
              <a:t>planedesire.com</a:t>
            </a:r>
          </a:p>
          <a:p>
            <a:r>
              <a:rPr lang="en-US" sz="3600" cap="all" dirty="0" smtClean="0"/>
              <a:t>globalplanesearch.com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37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 smtClean="0"/>
              <a:t>VALUATION PROCESS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49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588"/>
          <a:stretch/>
        </p:blipFill>
        <p:spPr>
          <a:xfrm>
            <a:off x="4724400" y="3895725"/>
            <a:ext cx="4038600" cy="2352675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843885"/>
            <a:ext cx="8077200" cy="196611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Megan Williford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Landmark Aviation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1974 Cessna 172M Hawk </a:t>
            </a:r>
            <a:r>
              <a:rPr lang="en-US" sz="3200" dirty="0"/>
              <a:t>II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Serial: </a:t>
            </a:r>
            <a:r>
              <a:rPr lang="en-US" sz="3200" dirty="0"/>
              <a:t>17261899</a:t>
            </a:r>
          </a:p>
        </p:txBody>
      </p:sp>
    </p:spTree>
    <p:extLst>
      <p:ext uri="{BB962C8B-B14F-4D97-AF65-F5344CB8AC3E}">
        <p14:creationId xmlns:p14="http://schemas.microsoft.com/office/powerpoint/2010/main" val="1482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2098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Serial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Average Retail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TBO Engine Hours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87829"/>
            <a:ext cx="7924800" cy="8599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>
                <a:solidFill>
                  <a:srgbClr val="04617B"/>
                </a:solidFill>
              </a:rPr>
              <a:t>1974 CESSNA 172M HAWK II </a:t>
            </a:r>
            <a:r>
              <a:rPr lang="en-US" sz="3600" b="1" dirty="0" smtClean="0">
                <a:solidFill>
                  <a:srgbClr val="04617B"/>
                </a:solidFill>
              </a:rPr>
              <a:t>ABB VALUE</a:t>
            </a:r>
            <a:endParaRPr lang="en-US" sz="3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14800"/>
            <a:ext cx="876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743712"/>
            <a:ext cx="8458200" cy="6278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1974 CESSNA 172M HAWK II ENGINE LOG</a:t>
            </a:r>
            <a:endParaRPr lang="en-US" sz="3200" b="1" dirty="0"/>
          </a:p>
        </p:txBody>
      </p:sp>
      <p:pic>
        <p:nvPicPr>
          <p:cNvPr id="9" name="Picture 8" descr="CESSNA 172M HAWK II ENGINE LOG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719" r="26588" b="32535"/>
          <a:stretch/>
        </p:blipFill>
        <p:spPr>
          <a:xfrm>
            <a:off x="234604" y="2667000"/>
            <a:ext cx="4561115" cy="36793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1564957"/>
            <a:ext cx="807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>
                <a:solidFill>
                  <a:prstClr val="black"/>
                </a:solidFill>
              </a:rPr>
              <a:t>LOG </a:t>
            </a:r>
            <a:r>
              <a:rPr lang="en-US" sz="2600" dirty="0" smtClean="0">
                <a:solidFill>
                  <a:prstClr val="black"/>
                </a:solidFill>
              </a:rPr>
              <a:t>DATE: </a:t>
            </a:r>
            <a:r>
              <a:rPr lang="en-US" sz="2600" dirty="0">
                <a:solidFill>
                  <a:prstClr val="black"/>
                </a:solidFill>
              </a:rPr>
              <a:t>9/2/13  TACH: 224.3  SMOH: </a:t>
            </a:r>
            <a:r>
              <a:rPr lang="en-US" sz="2600" dirty="0" smtClean="0">
                <a:solidFill>
                  <a:prstClr val="black"/>
                </a:solidFill>
              </a:rPr>
              <a:t>1969.8  TBO: 2000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73218"/>
            <a:ext cx="2895600" cy="34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4617B"/>
                </a:solidFill>
              </a:rPr>
              <a:t>1974 CESSNA 172M HAWK II </a:t>
            </a:r>
            <a:r>
              <a:rPr lang="en-US" sz="3200" b="1" dirty="0" smtClean="0">
                <a:solidFill>
                  <a:srgbClr val="04617B"/>
                </a:solidFill>
              </a:rPr>
              <a:t>APPRAISAL</a:t>
            </a:r>
            <a:br>
              <a:rPr lang="en-US" sz="3200" b="1" dirty="0" smtClean="0">
                <a:solidFill>
                  <a:srgbClr val="04617B"/>
                </a:solidFill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300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Valuation </a:t>
            </a:r>
            <a:r>
              <a:rPr lang="en-US" sz="2800" dirty="0" smtClean="0"/>
              <a:t>Based on January 1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Engine Logs Dated 9/2/13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Average Engine Hours are 75-100 Hours per Year  (Cumberland County = 100 HPY)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Exception: Trainer Planes 600 Hours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Twin Engine </a:t>
            </a:r>
            <a:r>
              <a:rPr lang="en-US" sz="2800" dirty="0"/>
              <a:t>A</a:t>
            </a:r>
            <a:r>
              <a:rPr lang="en-US" sz="2800" dirty="0" smtClean="0"/>
              <a:t>ircraft</a:t>
            </a:r>
            <a:r>
              <a:rPr lang="en-US" sz="2800" dirty="0"/>
              <a:t>: </a:t>
            </a:r>
            <a:r>
              <a:rPr lang="en-US" sz="2800" dirty="0" smtClean="0"/>
              <a:t>Both Engines Depreciated Individually Based on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100 Hours/12 Months </a:t>
            </a:r>
            <a:r>
              <a:rPr lang="en-US" sz="2800" dirty="0"/>
              <a:t>= 8.33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September 2013-January 2014= </a:t>
            </a:r>
            <a:r>
              <a:rPr lang="en-US" sz="2800" dirty="0"/>
              <a:t>4 months 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8.33 </a:t>
            </a:r>
            <a:r>
              <a:rPr lang="en-US" sz="2800" dirty="0"/>
              <a:t>x 4 = 33.32</a:t>
            </a:r>
          </a:p>
          <a:p>
            <a:pPr marL="0" indent="0" algn="ctr">
              <a:buNone/>
            </a:pPr>
            <a:r>
              <a:rPr lang="en-US" sz="2800" dirty="0" smtClean="0"/>
              <a:t>Since Major Overhaul Hours (SMOH) </a:t>
            </a:r>
            <a:r>
              <a:rPr lang="en-US" sz="2800" dirty="0"/>
              <a:t>at </a:t>
            </a:r>
            <a:r>
              <a:rPr lang="en-US" sz="2800" dirty="0" smtClean="0"/>
              <a:t>Inspection</a:t>
            </a:r>
            <a:r>
              <a:rPr lang="en-US" sz="2800" dirty="0"/>
              <a:t>: 1969.8  + 33.32 = 2003.12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</a:t>
            </a:r>
            <a:r>
              <a:rPr lang="en-US" sz="2800" dirty="0" smtClean="0"/>
              <a:t>depreciation chart </a:t>
            </a:r>
            <a:r>
              <a:rPr lang="en-US" sz="2800" dirty="0"/>
              <a:t>for TBO 2000 </a:t>
            </a:r>
            <a:r>
              <a:rPr lang="en-US" sz="2800" dirty="0" smtClean="0"/>
              <a:t>hours </a:t>
            </a:r>
            <a:r>
              <a:rPr lang="en-US" sz="2800" dirty="0"/>
              <a:t>to </a:t>
            </a:r>
            <a:r>
              <a:rPr lang="en-US" sz="2800" dirty="0" smtClean="0"/>
              <a:t>determine percentage of </a:t>
            </a:r>
            <a:r>
              <a:rPr lang="en-US" sz="2800" dirty="0"/>
              <a:t>depreciation.</a:t>
            </a:r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	TBO </a:t>
            </a:r>
            <a:r>
              <a:rPr lang="en-US" sz="2800" b="1" dirty="0"/>
              <a:t>2000 Hours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Hightime</a:t>
            </a:r>
            <a:r>
              <a:rPr lang="en-US" sz="2800" u="sng" dirty="0"/>
              <a:t>			Depreciation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2000 </a:t>
            </a:r>
            <a:r>
              <a:rPr lang="en-US" sz="2800" dirty="0">
                <a:solidFill>
                  <a:srgbClr val="FF0000"/>
                </a:solidFill>
              </a:rPr>
              <a:t>– </a:t>
            </a:r>
            <a:r>
              <a:rPr lang="en-US" sz="2800" dirty="0" smtClean="0">
                <a:solidFill>
                  <a:srgbClr val="FF0000"/>
                </a:solidFill>
              </a:rPr>
              <a:t>Over</a:t>
            </a:r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30</a:t>
            </a:r>
            <a:r>
              <a:rPr lang="en-US" sz="2800" dirty="0">
                <a:solidFill>
                  <a:srgbClr val="FF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sz="2800" dirty="0" smtClean="0"/>
              <a:t>	2000 </a:t>
            </a:r>
            <a:r>
              <a:rPr lang="en-US" sz="2800" dirty="0"/>
              <a:t>– 1500		</a:t>
            </a:r>
            <a:r>
              <a:rPr lang="en-US" sz="2800" dirty="0" smtClean="0"/>
              <a:t>25%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564243"/>
            <a:ext cx="876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4617B"/>
                </a:solidFill>
              </a:rPr>
              <a:t>1974 CESSNA 172M HAWK II </a:t>
            </a:r>
            <a:r>
              <a:rPr lang="en-US" sz="3200" b="1" dirty="0" smtClean="0">
                <a:solidFill>
                  <a:srgbClr val="04617B"/>
                </a:solidFill>
              </a:rPr>
              <a:t>APPRAISAL</a:t>
            </a:r>
            <a:br>
              <a:rPr lang="en-US" sz="3200" b="1" dirty="0" smtClean="0">
                <a:solidFill>
                  <a:srgbClr val="04617B"/>
                </a:solidFill>
              </a:rPr>
            </a:br>
            <a:r>
              <a:rPr lang="en-US" sz="3200" b="1" dirty="0" smtClean="0">
                <a:solidFill>
                  <a:srgbClr val="04617B"/>
                </a:solidFill>
              </a:rPr>
              <a:t>TOTAL TIME ON AIRFRAME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ABB Supplemental Pricing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Airframe Total Time Table &amp; Chart Page A-2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Gives Average Airframe Hours per Year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191 Hours Per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2" y="4114800"/>
            <a:ext cx="77062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4617B"/>
                </a:solidFill>
              </a:rPr>
              <a:t>1974 CESSNA 172M HAWK II APPRAISAL</a:t>
            </a:r>
            <a:br>
              <a:rPr lang="en-US" sz="3200" b="1" dirty="0" smtClean="0">
                <a:solidFill>
                  <a:srgbClr val="04617B"/>
                </a:solidFill>
              </a:rPr>
            </a:br>
            <a:r>
              <a:rPr lang="en-US" sz="3200" b="1" dirty="0" smtClean="0">
                <a:solidFill>
                  <a:srgbClr val="04617B"/>
                </a:solidFill>
              </a:rPr>
              <a:t>TOTAL TIME ON AIRFRAME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11160" r="12024" b="5513"/>
          <a:stretch/>
        </p:blipFill>
        <p:spPr>
          <a:xfrm>
            <a:off x="152400" y="1981200"/>
            <a:ext cx="4410983" cy="3810000"/>
          </a:xfrm>
        </p:spPr>
      </p:pic>
      <p:sp>
        <p:nvSpPr>
          <p:cNvPr id="7" name="TextBox 6"/>
          <p:cNvSpPr txBox="1"/>
          <p:nvPr/>
        </p:nvSpPr>
        <p:spPr>
          <a:xfrm>
            <a:off x="4648200" y="2209800"/>
            <a:ext cx="449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TTAF: 4641.5 in 2014</a:t>
            </a:r>
          </a:p>
          <a:p>
            <a:pPr algn="ctr"/>
            <a:r>
              <a:rPr lang="en-US" sz="2000" dirty="0" smtClean="0"/>
              <a:t>Average Airframe Hours Per Year: 191</a:t>
            </a:r>
          </a:p>
          <a:p>
            <a:pPr algn="ctr"/>
            <a:r>
              <a:rPr lang="en-US" sz="2000" dirty="0" smtClean="0"/>
              <a:t>Airplane Age: 40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TTAF/AGE </a:t>
            </a:r>
            <a:r>
              <a:rPr lang="en-US" sz="2000" dirty="0"/>
              <a:t>= HOURS </a:t>
            </a:r>
            <a:r>
              <a:rPr lang="en-US" sz="2000" dirty="0" smtClean="0"/>
              <a:t>PER YEAR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4641.5/40 = 116.04</a:t>
            </a:r>
          </a:p>
          <a:p>
            <a:pPr algn="ctr"/>
            <a:endParaRPr lang="en-US" sz="2400" dirty="0"/>
          </a:p>
          <a:p>
            <a:pPr algn="ctr"/>
            <a:r>
              <a:rPr lang="en-US" sz="2000" b="1" dirty="0" smtClean="0"/>
              <a:t>No Overage = No Airframe Depreciation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8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4617B"/>
                </a:solidFill>
              </a:rPr>
              <a:t>1974 CESSNA 172M HAWK II APPRAISAL</a:t>
            </a:r>
            <a:br>
              <a:rPr lang="en-US" sz="3200" b="1" dirty="0" smtClean="0">
                <a:solidFill>
                  <a:srgbClr val="04617B"/>
                </a:solidFill>
              </a:rPr>
            </a:br>
            <a:r>
              <a:rPr lang="en-US" sz="3200" b="1" dirty="0" smtClean="0">
                <a:solidFill>
                  <a:srgbClr val="04617B"/>
                </a:solidFill>
              </a:rPr>
              <a:t>TOTAL TIME ON AIRFRAME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648200" cy="48006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If the </a:t>
            </a:r>
            <a:r>
              <a:rPr lang="en-US" sz="1600" dirty="0">
                <a:solidFill>
                  <a:prstClr val="black"/>
                </a:solidFill>
              </a:rPr>
              <a:t>aircraft </a:t>
            </a:r>
            <a:r>
              <a:rPr lang="en-US" sz="1600" dirty="0" smtClean="0">
                <a:solidFill>
                  <a:prstClr val="black"/>
                </a:solidFill>
              </a:rPr>
              <a:t>is </a:t>
            </a:r>
            <a:r>
              <a:rPr lang="en-US" sz="1600" dirty="0">
                <a:solidFill>
                  <a:prstClr val="black"/>
                </a:solidFill>
              </a:rPr>
              <a:t>over the </a:t>
            </a:r>
            <a:r>
              <a:rPr lang="en-US" sz="1600" dirty="0" smtClean="0">
                <a:solidFill>
                  <a:prstClr val="black"/>
                </a:solidFill>
              </a:rPr>
              <a:t>average, you must calculate </a:t>
            </a:r>
            <a:r>
              <a:rPr lang="en-US" sz="1600" dirty="0">
                <a:solidFill>
                  <a:prstClr val="black"/>
                </a:solidFill>
              </a:rPr>
              <a:t>the </a:t>
            </a:r>
            <a:r>
              <a:rPr lang="en-US" sz="1600" dirty="0" smtClean="0">
                <a:solidFill>
                  <a:prstClr val="black"/>
                </a:solidFill>
              </a:rPr>
              <a:t>percentage </a:t>
            </a:r>
            <a:r>
              <a:rPr lang="en-US" sz="1600" dirty="0">
                <a:solidFill>
                  <a:prstClr val="black"/>
                </a:solidFill>
              </a:rPr>
              <a:t>the overage represents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600" i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Determine if your aircraft is a late-model series or early-model series by the year range on the </a:t>
            </a:r>
            <a:r>
              <a:rPr lang="en-US" sz="1600" dirty="0"/>
              <a:t>Airframe Total Time Table &amp; </a:t>
            </a:r>
            <a:r>
              <a:rPr lang="en-US" sz="1600" dirty="0" smtClean="0"/>
              <a:t>Chart.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600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600" dirty="0" smtClean="0"/>
              <a:t>Ex. Cessna 1974 Range 1956-1974: Late-model Series.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FF0000"/>
                </a:solidFill>
              </a:rPr>
              <a:t>TTAF/AGE = HOURS PER YEAR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FF0000"/>
                </a:solidFill>
              </a:rPr>
              <a:t>HOURS PER YEAR- AVG HRS = EXCESS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FF0000"/>
                </a:solidFill>
              </a:rPr>
              <a:t>AVG HRS/EXCESS = </a:t>
            </a:r>
            <a:r>
              <a:rPr lang="en-US" sz="1600" dirty="0" smtClean="0">
                <a:solidFill>
                  <a:srgbClr val="FF0000"/>
                </a:solidFill>
              </a:rPr>
              <a:t>%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SzTx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Locate your % at the bottom of chart (x-axis) and follow the line up to  the shaded area of the “deduct arc” (shaded for the model series).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Tx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Trace that line over to the left side (y-axis) to find the %  you will deduct from the aircraft value.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9000"/>
                    </a14:imgEffect>
                    <a14:imgEffect>
                      <a14:saturation sat="400000"/>
                    </a14:imgEffect>
                    <a14:imgEffect>
                      <a14:brightnessContrast bright="4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8" t="4586" r="15035" b="61596"/>
          <a:stretch/>
        </p:blipFill>
        <p:spPr bwMode="auto">
          <a:xfrm>
            <a:off x="4953000" y="2286000"/>
            <a:ext cx="409238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19150"/>
            <a:ext cx="62579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AN AIRCRAFT?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5784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 smtClean="0"/>
              <a:t>“Any apparatus now known, or hereafter invented, used or designed for navigation of, or flight in the air.”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Users\mwilliford\AppData\Local\Microsoft\Windows\Temporary Internet Files\Content.IE5\NQ2SHUQ9\11091603215_9a7815a6ec_z[1]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698ABB"/>
              </a:clrFrom>
              <a:clrTo>
                <a:srgbClr val="698A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 bwMode="auto">
          <a:xfrm rot="650559">
            <a:off x="5168252" y="2706766"/>
            <a:ext cx="3577182" cy="21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0186">
            <a:off x="228600" y="3276600"/>
            <a:ext cx="3400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2672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6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IS EVERYONE STILL WITH ME?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8450333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4617B"/>
                </a:solidFill>
              </a:rPr>
              <a:t>1974 CESSNA 172M HAWK II </a:t>
            </a:r>
            <a:r>
              <a:rPr lang="en-US" sz="3200" b="1" dirty="0" smtClean="0">
                <a:solidFill>
                  <a:srgbClr val="04617B"/>
                </a:solidFill>
              </a:rPr>
              <a:t>APPRAISAL</a:t>
            </a:r>
            <a:r>
              <a:rPr lang="en-US" sz="3200" b="1" dirty="0">
                <a:solidFill>
                  <a:srgbClr val="04617B"/>
                </a:solidFill>
              </a:rPr>
              <a:t/>
            </a:r>
            <a:br>
              <a:rPr lang="en-US" sz="3200" b="1" dirty="0">
                <a:solidFill>
                  <a:srgbClr val="04617B"/>
                </a:solidFill>
              </a:rPr>
            </a:br>
            <a:r>
              <a:rPr lang="en-US" sz="3200" b="1" dirty="0" smtClean="0">
                <a:solidFill>
                  <a:srgbClr val="04617B"/>
                </a:solidFill>
              </a:rPr>
              <a:t>INTERIOR &amp; EXTERIOR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770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Taxpayer may provide photos of the interior and exterior of the aircraft.</a:t>
            </a:r>
          </a:p>
          <a:p>
            <a:r>
              <a:rPr lang="en-US" dirty="0" smtClean="0"/>
              <a:t>The Aircraft Blue Book provides a rating scale to determine the percentage of depreciation for the interior and exterior.</a:t>
            </a:r>
          </a:p>
          <a:p>
            <a:r>
              <a:rPr lang="en-US" dirty="0" smtClean="0"/>
              <a:t>The rating scale is from 1-10, 1 being the worst condition, 10 being a new aircraft.  Each rating is also given a percentage of adjustment.  </a:t>
            </a:r>
            <a:endParaRPr lang="en-US" dirty="0"/>
          </a:p>
          <a:p>
            <a:r>
              <a:rPr lang="en-US" dirty="0" smtClean="0"/>
              <a:t>Rating 1 Interior 10% - Interior is so dirty and worn that most people would be hesitant to sit in it.</a:t>
            </a:r>
          </a:p>
          <a:p>
            <a:r>
              <a:rPr lang="en-US" dirty="0" smtClean="0"/>
              <a:t>Rating 1 Exterior 20% - Exterior is so full of corrosion, heavy dents, or tears that it will not pass annual inspection without repairs.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williford\AppData\Local\Microsoft\Windows\Temporary Internet Files\Content.Outlook\HJME0V2X\IMG_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0"/>
          <a:stretch>
            <a:fillRect/>
          </a:stretch>
        </p:blipFill>
        <p:spPr bwMode="auto">
          <a:xfrm rot="21095395">
            <a:off x="503722" y="2728370"/>
            <a:ext cx="3279321" cy="37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/>
          <p:cNvSpPr txBox="1">
            <a:spLocks/>
          </p:cNvSpPr>
          <p:nvPr/>
        </p:nvSpPr>
        <p:spPr>
          <a:xfrm>
            <a:off x="685800" y="1135062"/>
            <a:ext cx="7391400" cy="130333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600" b="1" dirty="0" smtClean="0"/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RATING: 7	  2% ADJUSTMENT</a:t>
            </a:r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A SMALL AMOUNT OF WEAR IS APPARENT. SMALL SCRATCHES AND/OR STAINS. REMOVABLE STAINS. NO NICKS IN WOODWORK. HEADLINER IN GOOD SHAPE.</a:t>
            </a:r>
            <a:endParaRPr lang="en-US" sz="1600" b="1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>
          <a:xfrm rot="420000">
            <a:off x="4350620" y="2769741"/>
            <a:ext cx="4304346" cy="3663775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381000" y="762000"/>
            <a:ext cx="8305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INTERIOR AIRCRAFT RATING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52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INTERIOR AIRCRAFT RATING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11941"/>
          <a:stretch/>
        </p:blipFill>
        <p:spPr>
          <a:xfrm rot="420000">
            <a:off x="4577545" y="2981124"/>
            <a:ext cx="4105339" cy="32825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85800" y="1516063"/>
            <a:ext cx="8458200" cy="1912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600" b="1" dirty="0" smtClean="0"/>
              <a:t>RATING: 2    9% ADJUSTMENT</a:t>
            </a:r>
          </a:p>
          <a:p>
            <a:pPr marL="0" indent="0" algn="ctr">
              <a:buNone/>
            </a:pPr>
            <a:r>
              <a:rPr lang="en-US" sz="1600" b="1" dirty="0" smtClean="0"/>
              <a:t>CRACKS, STAINS, TEARS AND SNAGS. EXPOSED FOAM IN SEATS. INTERIOR IS DIRTY.</a:t>
            </a:r>
            <a:endParaRPr lang="en-US" sz="1600" b="1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/>
          <a:stretch/>
        </p:blipFill>
        <p:spPr>
          <a:xfrm rot="21223558">
            <a:off x="479555" y="3000777"/>
            <a:ext cx="3505200" cy="339029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816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81000" y="1752600"/>
            <a:ext cx="8458200" cy="1447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600" b="1" dirty="0" smtClean="0"/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RATING: 8    2% ADJUSTMENT</a:t>
            </a:r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PAINT AND AIRFRAME ARE IN NEAR NEW CONDITION. MINOR SCRATCHES ARE DETECTABLE ONLY ON CLOSE INSPECTION. PAINT ON FASTENERS AND SCREWS MAY BE CHIPPED.</a:t>
            </a:r>
            <a:endParaRPr lang="en-US" sz="1600" b="1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15482" r="15141" b="19204"/>
          <a:stretch/>
        </p:blipFill>
        <p:spPr>
          <a:xfrm rot="21308482">
            <a:off x="4685329" y="3526605"/>
            <a:ext cx="4225281" cy="285533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/>
          <a:stretch>
            <a:fillRect/>
          </a:stretch>
        </p:blipFill>
        <p:spPr>
          <a:xfrm rot="306405">
            <a:off x="173922" y="3611455"/>
            <a:ext cx="4209309" cy="2461135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304800" y="8382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EXTERIOR AIRCRAFT RATING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0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04800" y="1447800"/>
            <a:ext cx="853440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600" b="1" dirty="0" smtClean="0"/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RATING: 1    20% ADJUSTMENT</a:t>
            </a:r>
          </a:p>
          <a:p>
            <a:pPr marL="0" indent="0" algn="ctr">
              <a:buFont typeface="Wingdings 2"/>
              <a:buNone/>
            </a:pPr>
            <a:r>
              <a:rPr lang="en-US" sz="1600" b="1" dirty="0" smtClean="0"/>
              <a:t>AIRFRAME IS SO FULL OF CORROSION, HEAVY DENTS AND/OR TEARS THAT IT WILL NOT PASS AN ANNUAL INSPECTION WITHOUT REPAIRS.</a:t>
            </a:r>
            <a:endParaRPr 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8509" r="14232" b="2545"/>
          <a:stretch/>
        </p:blipFill>
        <p:spPr bwMode="auto">
          <a:xfrm rot="16200000">
            <a:off x="2938844" y="271845"/>
            <a:ext cx="3342511" cy="861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304800" y="8382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EXTERIOR AIRCRAFT RATING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55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KIT AND ULTRA </a:t>
            </a:r>
            <a:r>
              <a:rPr lang="en-US" sz="3600" b="1" dirty="0"/>
              <a:t>LIGHT </a:t>
            </a:r>
            <a:r>
              <a:rPr lang="en-US" sz="3600" b="1" dirty="0" smtClean="0"/>
              <a:t>AIRPLANES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Use Cost Approach</a:t>
            </a:r>
          </a:p>
          <a:p>
            <a:r>
              <a:rPr lang="en-US" dirty="0" smtClean="0"/>
              <a:t>Need Bill of Sale</a:t>
            </a:r>
          </a:p>
          <a:p>
            <a:r>
              <a:rPr lang="en-US" dirty="0" smtClean="0"/>
              <a:t>Determine Purchase Year and Cost</a:t>
            </a:r>
          </a:p>
          <a:p>
            <a:r>
              <a:rPr lang="en-US" dirty="0" smtClean="0"/>
              <a:t>Depreciate Aircraft on Schedule </a:t>
            </a:r>
            <a:r>
              <a:rPr lang="en-US" dirty="0" smtClean="0"/>
              <a:t>B25</a:t>
            </a:r>
            <a:endParaRPr lang="en-US" dirty="0" smtClean="0"/>
          </a:p>
          <a:p>
            <a:r>
              <a:rPr lang="en-US" dirty="0" smtClean="0"/>
              <a:t>25 Year Life – Residual 25%</a:t>
            </a:r>
          </a:p>
          <a:p>
            <a:r>
              <a:rPr lang="en-US" dirty="0" smtClean="0"/>
              <a:t>Cumberland County:</a:t>
            </a:r>
          </a:p>
          <a:p>
            <a:pPr lvl="1"/>
            <a:r>
              <a:rPr lang="en-US" dirty="0" smtClean="0"/>
              <a:t>Default </a:t>
            </a:r>
            <a:r>
              <a:rPr lang="en-US" dirty="0" smtClean="0"/>
              <a:t>Value $25,000</a:t>
            </a:r>
          </a:p>
          <a:p>
            <a:pPr lvl="1"/>
            <a:r>
              <a:rPr lang="en-US" dirty="0" smtClean="0"/>
              <a:t>Default Residual $6,250</a:t>
            </a:r>
            <a:endParaRPr lang="en-US" dirty="0"/>
          </a:p>
        </p:txBody>
      </p:sp>
      <p:pic>
        <p:nvPicPr>
          <p:cNvPr id="3" name="Picture 2" descr="\\nas3\users\mwilliford\Aircraft Presentation for NCDOR\IMGP33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26203" r="15670" b="27005"/>
          <a:stretch/>
        </p:blipFill>
        <p:spPr bwMode="auto">
          <a:xfrm>
            <a:off x="4572000" y="4343400"/>
            <a:ext cx="43216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7333" r="8143" b="22095"/>
          <a:stretch/>
        </p:blipFill>
        <p:spPr>
          <a:xfrm rot="469781">
            <a:off x="5791200" y="1666053"/>
            <a:ext cx="3155831" cy="16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5"/>
          <a:stretch/>
        </p:blipFill>
        <p:spPr bwMode="auto">
          <a:xfrm>
            <a:off x="6018244" y="304800"/>
            <a:ext cx="2866036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0010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ANTIQUE AIRPLANES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85344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N.C.G.S. </a:t>
            </a:r>
            <a:r>
              <a:rPr lang="en-US" sz="2800" dirty="0" smtClean="0">
                <a:cs typeface="Times New Roman"/>
              </a:rPr>
              <a:t>§</a:t>
            </a:r>
            <a:r>
              <a:rPr lang="en-US" sz="2800" dirty="0" smtClean="0"/>
              <a:t>105-277.12 provides for a special valuation of aircraft that meet the following conditions:</a:t>
            </a:r>
            <a:endParaRPr lang="en-US" sz="2800" dirty="0" smtClean="0"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cs typeface="Times New Roman"/>
              </a:rPr>
              <a:t>Model Year 1954 or Older &amp; Registered with the FAA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cs typeface="Times New Roman"/>
              </a:rPr>
              <a:t>Primary Use: Exhibitions, Club Activities, Airshows, Other Public Interest Functions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cs typeface="Times New Roman"/>
              </a:rPr>
              <a:t>Only Occasional Use for Other Purposes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cs typeface="Times New Roman"/>
              </a:rPr>
              <a:t>Not Used for Income Production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Must </a:t>
            </a:r>
            <a:r>
              <a:rPr lang="en-US" sz="2800" dirty="0" smtClean="0"/>
              <a:t>apply by January 31st and provide copy of FAA registration.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Assessed at </a:t>
            </a:r>
            <a:r>
              <a:rPr lang="en-US" sz="2800" dirty="0" smtClean="0"/>
              <a:t>lower of market value or $</a:t>
            </a:r>
            <a:r>
              <a:rPr lang="en-US" sz="2800" dirty="0" smtClean="0"/>
              <a:t>5,000.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899">
            <a:off x="7185761" y="3470164"/>
            <a:ext cx="1607638" cy="109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MWILLIFORD@CO.CUMBERLAND.NC.US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5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04088"/>
            <a:ext cx="8763000" cy="1143000"/>
          </a:xfrm>
        </p:spPr>
        <p:txBody>
          <a:bodyPr anchor="ctr">
            <a:noAutofit/>
          </a:bodyPr>
          <a:lstStyle/>
          <a:p>
            <a:r>
              <a:rPr lang="en-US" sz="3600" b="1" dirty="0" smtClean="0"/>
              <a:t>DETERMINATION OF SITUS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long has the aircraft been located in the county?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the owner of the aircraft live in the county?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the owner of the aircraft have real property in the county?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the owner of the aircraft own or lease  a hanger in the county?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the owner pay taxes in another taxing jurisdiction?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Which airports are used by the aircraft and how often?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the aircraft used by a business located in North Carolina?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9"/>
          <a:stretch>
            <a:fillRect/>
          </a:stretch>
        </p:blipFill>
        <p:spPr>
          <a:xfrm>
            <a:off x="6248400" y="3834684"/>
            <a:ext cx="2554306" cy="249520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704088"/>
            <a:ext cx="7315200" cy="1143000"/>
          </a:xfrm>
        </p:spPr>
        <p:txBody>
          <a:bodyPr anchor="ctr">
            <a:noAutofit/>
          </a:bodyPr>
          <a:lstStyle/>
          <a:p>
            <a:r>
              <a:rPr lang="en-US" sz="3600" b="1" dirty="0" smtClean="0"/>
              <a:t>FEDERAL AVIATION ADMINISTRATION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2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Aircraft Inquiries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N-Number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Serial Number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State &amp; County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Accident &amp; Incident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Certified Copies of Aircraft Records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Historical Date of Aircraft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Charge to Government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FAA REGISTRY:  STATE/COUNTY INQUIRY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71600"/>
            <a:ext cx="7848600" cy="53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FAA REGISTRY:  N-NUMBER INQUIRY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5" y="1524000"/>
            <a:ext cx="808577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04088"/>
            <a:ext cx="8610600" cy="1143000"/>
          </a:xfrm>
        </p:spPr>
        <p:txBody>
          <a:bodyPr anchor="ctr">
            <a:noAutofit/>
          </a:bodyPr>
          <a:lstStyle/>
          <a:p>
            <a:r>
              <a:rPr lang="en-US" sz="3600" b="1" dirty="0" smtClean="0"/>
              <a:t>REPORTS BY AIRCRAFT STORAGE FACILITIES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Required by NC General Statute §105-316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Report Annually as of January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Operators Storing Three or More Aircraft Required to Submit Report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List Includes Name of Owner &amp; Description of Aircraft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Report to County by January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Failure to Report Results in Fine &amp;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7825"/>
            <a:ext cx="88392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81000" y="457200"/>
            <a:ext cx="8610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REPORTS BY AIRCRAFT STORAGE FACILITIES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07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FLIGHTAWARE.COM</a:t>
            </a:r>
            <a:endParaRPr lang="en-US" sz="3600" dirty="0"/>
          </a:p>
        </p:txBody>
      </p:sp>
      <p:pic>
        <p:nvPicPr>
          <p:cNvPr id="5" name="Picture 4" descr="N18386 ✈ FlightAware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17143" r="7182" b="16349"/>
          <a:stretch/>
        </p:blipFill>
        <p:spPr>
          <a:xfrm>
            <a:off x="304801" y="1524000"/>
            <a:ext cx="8458199" cy="5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986</Words>
  <Application>Microsoft Office PowerPoint</Application>
  <PresentationFormat>On-screen Show (4:3)</PresentationFormat>
  <Paragraphs>158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VALUATION OF AIRCRAFT </vt:lpstr>
      <vt:lpstr>WHAT IS AN AIRCRAFT?</vt:lpstr>
      <vt:lpstr>DETERMINATION OF SITUS</vt:lpstr>
      <vt:lpstr>FEDERAL AVIATION ADMINISTRATION</vt:lpstr>
      <vt:lpstr>FAA REGISTRY:  STATE/COUNTY INQUIRY</vt:lpstr>
      <vt:lpstr>FAA REGISTRY:  N-NUMBER INQUIRY</vt:lpstr>
      <vt:lpstr>REPORTS BY AIRCRAFT STORAGE FACILITIES</vt:lpstr>
      <vt:lpstr>PowerPoint Presentation</vt:lpstr>
      <vt:lpstr>FLIGHTAWARE.COM</vt:lpstr>
      <vt:lpstr>AIRCRAFT VALUATION</vt:lpstr>
      <vt:lpstr>ADDITIONAL RESOURCES</vt:lpstr>
      <vt:lpstr>VALUATION PROCESS </vt:lpstr>
      <vt:lpstr>  1974 CESSNA 172M HAWK II ABB VALUE</vt:lpstr>
      <vt:lpstr>1974 CESSNA 172M HAWK II ENGINE LOG</vt:lpstr>
      <vt:lpstr>1974 CESSNA 172M HAWK II APPRAISAL </vt:lpstr>
      <vt:lpstr>1974 CESSNA 172M HAWK II APPRAISAL TOTAL TIME ON AIRFRAME</vt:lpstr>
      <vt:lpstr>1974 CESSNA 172M HAWK II APPRAISAL TOTAL TIME ON AIRFRAME</vt:lpstr>
      <vt:lpstr>1974 CESSNA 172M HAWK II APPRAISAL TOTAL TIME ON AIRFRAME</vt:lpstr>
      <vt:lpstr>PowerPoint Presentation</vt:lpstr>
      <vt:lpstr>IS EVERYONE STILL WITH ME?</vt:lpstr>
      <vt:lpstr>1974 CESSNA 172M HAWK II APPRAISAL INTERIOR &amp; EXTERIOR</vt:lpstr>
      <vt:lpstr>PowerPoint Presentation</vt:lpstr>
      <vt:lpstr>INTERIOR AIRCRAFT RATING</vt:lpstr>
      <vt:lpstr>PowerPoint Presentation</vt:lpstr>
      <vt:lpstr>PowerPoint Presentation</vt:lpstr>
      <vt:lpstr>KIT AND ULTRA LIGHT AIRPLANES </vt:lpstr>
      <vt:lpstr>ANTIQUE AIRPLANES</vt:lpstr>
      <vt:lpstr>QUESTIONS?</vt:lpstr>
    </vt:vector>
  </TitlesOfParts>
  <Company>Cumberland County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APPRAISAL</dc:title>
  <dc:creator>Megan Williford</dc:creator>
  <cp:lastModifiedBy>Chelsie Cornelius</cp:lastModifiedBy>
  <cp:revision>107</cp:revision>
  <dcterms:created xsi:type="dcterms:W3CDTF">2015-08-10T19:48:37Z</dcterms:created>
  <dcterms:modified xsi:type="dcterms:W3CDTF">2015-09-21T15:51:05Z</dcterms:modified>
</cp:coreProperties>
</file>