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1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2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73" r:id="rId3"/>
    <p:sldMasterId id="2147483690" r:id="rId4"/>
    <p:sldMasterId id="2147483707" r:id="rId5"/>
    <p:sldMasterId id="2147483724" r:id="rId6"/>
    <p:sldMasterId id="2147483741" r:id="rId7"/>
    <p:sldMasterId id="2147483758" r:id="rId8"/>
    <p:sldMasterId id="2147483775" r:id="rId9"/>
    <p:sldMasterId id="2147483792" r:id="rId10"/>
    <p:sldMasterId id="2147483809" r:id="rId11"/>
    <p:sldMasterId id="2147483826" r:id="rId12"/>
    <p:sldMasterId id="2147483843" r:id="rId13"/>
  </p:sldMasterIdLst>
  <p:notesMasterIdLst>
    <p:notesMasterId r:id="rId60"/>
  </p:notesMasterIdLst>
  <p:handoutMasterIdLst>
    <p:handoutMasterId r:id="rId61"/>
  </p:handoutMasterIdLst>
  <p:sldIdLst>
    <p:sldId id="310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268" r:id="rId26"/>
    <p:sldId id="269" r:id="rId27"/>
    <p:sldId id="270" r:id="rId28"/>
    <p:sldId id="303" r:id="rId29"/>
    <p:sldId id="272" r:id="rId30"/>
    <p:sldId id="273" r:id="rId31"/>
    <p:sldId id="274" r:id="rId32"/>
    <p:sldId id="30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302" r:id="rId43"/>
    <p:sldId id="301" r:id="rId44"/>
    <p:sldId id="287" r:id="rId45"/>
    <p:sldId id="288" r:id="rId46"/>
    <p:sldId id="289" r:id="rId47"/>
    <p:sldId id="290" r:id="rId48"/>
    <p:sldId id="291" r:id="rId49"/>
    <p:sldId id="306" r:id="rId50"/>
    <p:sldId id="308" r:id="rId51"/>
    <p:sldId id="292" r:id="rId52"/>
    <p:sldId id="293" r:id="rId53"/>
    <p:sldId id="294" r:id="rId54"/>
    <p:sldId id="295" r:id="rId55"/>
    <p:sldId id="307" r:id="rId56"/>
    <p:sldId id="297" r:id="rId57"/>
    <p:sldId id="298" r:id="rId58"/>
    <p:sldId id="323" r:id="rId59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0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8EBA9F8-AF63-49D6-B80F-80BF50C946F1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9A80F154-0F92-4D3D-BE05-CEFBD5B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99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017E520-D7C9-4DF3-94DC-0E2443D989D1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482A00C8-138D-480A-B0B1-0799B3FCA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24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F263-62AD-4ABF-A0BC-C797C4818E7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99C26-5B94-473C-AB00-6AEED2ADA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0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748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76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816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922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432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897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818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269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06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542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5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950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170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082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271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263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363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938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436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544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704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8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40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63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436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688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412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993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021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62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705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313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32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589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035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019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430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196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246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556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336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320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518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66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704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486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943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321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938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935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363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254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478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459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60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490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740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868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812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486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530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745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954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826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210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45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785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831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494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169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953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821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084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873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94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47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0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4374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198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062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062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817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678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680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43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583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929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06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208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7055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503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982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267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513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50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7563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292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349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33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8524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4391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95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2118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7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7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62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69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22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12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13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70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46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09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41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3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9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74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00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21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38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60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0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1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06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93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8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30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92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86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900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36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91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64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82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8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1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83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271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426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07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871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0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195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0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55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45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5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344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9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635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659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36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4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58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94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522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66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2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290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995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3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362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33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341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452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509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56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843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168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13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891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952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04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BFDE-BFBD-4EFB-8B26-0101CB0765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940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EB6B-6896-4EF0-8CF7-FA5A0675A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686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E7FB1-7A61-49A2-9934-30A25198AC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52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92B7-ECC0-4DCB-A8C8-28DEEB7B62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333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5FB1-D05B-4945-A798-0BC17BB176A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746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0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9B307-07C8-45E8-8724-1DB9575BB37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945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A4CDB-0575-474B-9E70-0F929C0B77D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547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BEE46-DAE2-4C81-8D0A-44C69FC2DCE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160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FDD51-8862-4CCC-8A34-B48B1C1892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72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EE42-699B-439C-A253-90CDE288F6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341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64CCA-3F3F-451B-9761-D21D95A481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695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6135E-915B-45CE-9305-1A61B6E7EC0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521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78B49-D8CE-4BA7-945E-7D47D326CE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909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659AF-7D3D-4985-B51C-F894D0F6AB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72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8B45-91C2-4E76-929F-C593A3D3D8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419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B3E0C-F70B-4283-BE64-ABF7B7A2D6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AF263-62AD-4ABF-A0BC-C797C4818E7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99C26-5B94-473C-AB00-6AEED2ADA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0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030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41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03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780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625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609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634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366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790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152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676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EA385-4D19-4104-ADDA-8FDBC516C13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95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ncwildlife.org/Wildlife_Species_Con/index.htm" TargetMode="External"/><Relationship Id="rId1" Type="http://schemas.openxmlformats.org/officeDocument/2006/relationships/slideLayout" Target="../slideLayouts/slideLayout1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686800" cy="6858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folHlink"/>
                </a:solidFill>
              </a:rPr>
              <a:t>Wildlife Conservation Lands Program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785644" y="5548313"/>
            <a:ext cx="307975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Presentation Prepared by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Kelly Douglass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Technical Assistance Biologist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2" name="Picture 16" descr="Rock Outcrop-Rank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667000"/>
            <a:ext cx="2794000" cy="2820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17" descr="bluestem forb mi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4114800" cy="2813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18" descr="DSC026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3221038" cy="2416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59581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3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WRC Provided Assistance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Help landowner decide if WCLP is the right program for them</a:t>
            </a:r>
          </a:p>
          <a:p>
            <a:pPr eaLnBrk="1" hangingPunct="1"/>
            <a:endParaRPr lang="en-US" altLang="en-US" sz="800" smtClean="0"/>
          </a:p>
          <a:p>
            <a:pPr eaLnBrk="1" hangingPunct="1"/>
            <a:r>
              <a:rPr lang="en-US" altLang="en-US" sz="2400" smtClean="0"/>
              <a:t>Help landowner understand the requirements of WCLP</a:t>
            </a:r>
          </a:p>
          <a:p>
            <a:pPr eaLnBrk="1" hangingPunct="1"/>
            <a:endParaRPr lang="en-US" altLang="en-US" sz="800" smtClean="0"/>
          </a:p>
          <a:p>
            <a:pPr eaLnBrk="1" hangingPunct="1"/>
            <a:r>
              <a:rPr lang="en-US" altLang="en-US" sz="2400" smtClean="0"/>
              <a:t>Assist landowner with the documentation process (species and habitats)</a:t>
            </a:r>
          </a:p>
          <a:p>
            <a:pPr eaLnBrk="1" hangingPunct="1"/>
            <a:endParaRPr lang="en-US" altLang="en-US" sz="2400" smtClean="0"/>
          </a:p>
        </p:txBody>
      </p:sp>
      <p:pic>
        <p:nvPicPr>
          <p:cNvPr id="20484" name="Picture 4" descr="NFSQ-Plott Balsams 3-6-0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97100"/>
            <a:ext cx="4038600" cy="33321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1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89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WRC Provided Assistance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981200"/>
            <a:ext cx="4038600" cy="41148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Assist landowner with the application process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Connect the landowner to the appropriate resources (WRC biologist, county tax office, private consultants, habitat or species specialists)</a:t>
            </a:r>
          </a:p>
        </p:txBody>
      </p:sp>
      <p:pic>
        <p:nvPicPr>
          <p:cNvPr id="21508" name="Picture 4" descr="pics 02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0"/>
            <a:ext cx="4233863" cy="3983038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778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Priority Species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28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Priority Habitats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71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smtClean="0">
                <a:solidFill>
                  <a:schemeClr val="bg1"/>
                </a:solidFill>
              </a:rPr>
              <a:t>Early Successional Habitats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5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7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41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85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5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Introduction</a:t>
            </a:r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Legislation that recognizes wildlife conservation land as a special class of property that must be assessed at a reduced value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9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Signed into law in 2008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Effective January 1, 2010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Administered by NCWRC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Incorporates priorities from the NC Wildlife Action Plan</a:t>
            </a:r>
          </a:p>
        </p:txBody>
      </p:sp>
      <p:pic>
        <p:nvPicPr>
          <p:cNvPr id="3076" name="Picture 15" descr="DSC0283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1575" y="1616075"/>
            <a:ext cx="3370263" cy="449421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490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71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3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smtClean="0">
                <a:solidFill>
                  <a:schemeClr val="bg1"/>
                </a:solidFill>
              </a:rPr>
              <a:t>Rock Outcrop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76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58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87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91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47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mtClean="0"/>
              <a:t>Stream &amp; </a:t>
            </a:r>
            <a:br>
              <a:rPr lang="en-US" smtClean="0"/>
            </a:br>
            <a:r>
              <a:rPr lang="en-US" smtClean="0"/>
              <a:t>Riparian Habitat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17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1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Program Structure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981200"/>
            <a:ext cx="42672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Modeled after the Present Use Value programs, but </a:t>
            </a:r>
            <a:r>
              <a:rPr lang="en-US" altLang="en-US" sz="2800" u="sng" dirty="0" smtClean="0"/>
              <a:t>NOT</a:t>
            </a:r>
            <a:r>
              <a:rPr lang="en-US" altLang="en-US" sz="2800" dirty="0" smtClean="0"/>
              <a:t> one of them</a:t>
            </a:r>
          </a:p>
          <a:p>
            <a:pPr eaLnBrk="1" hangingPunct="1">
              <a:lnSpc>
                <a:spcPct val="90000"/>
              </a:lnSpc>
            </a:pPr>
            <a:endParaRPr lang="en-US" altLang="en-US" sz="9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Tax evaluation at agricultural PUV rate</a:t>
            </a:r>
          </a:p>
          <a:p>
            <a:pPr eaLnBrk="1" hangingPunct="1">
              <a:lnSpc>
                <a:spcPct val="90000"/>
              </a:lnSpc>
            </a:pPr>
            <a:endParaRPr lang="en-US" altLang="en-US" sz="9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Carries the same penalties as PUV programs</a:t>
            </a:r>
          </a:p>
        </p:txBody>
      </p:sp>
      <p:pic>
        <p:nvPicPr>
          <p:cNvPr id="4100" name="Picture 18" descr="nest in white oak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752600"/>
            <a:ext cx="3394075" cy="45259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34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4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67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82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12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3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05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5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05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99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Benefits of WCLP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52600"/>
            <a:ext cx="3505200" cy="4343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Provides deferred taxes for landowners whose management objectives are: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Conserving priority wildlife habitat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4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Providing habitat for protected species</a:t>
            </a:r>
          </a:p>
        </p:txBody>
      </p:sp>
      <p:pic>
        <p:nvPicPr>
          <p:cNvPr id="5124" name="Picture 8" descr="indian grass seed head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1788"/>
            <a:ext cx="3392487" cy="45212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79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13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64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20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5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  <a:solidFill>
            <a:schemeClr val="tx1">
              <a:lumMod val="75000"/>
              <a:lumOff val="25000"/>
              <a:alpha val="71000"/>
            </a:schemeClr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Longleaf Pine Habitat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728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55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Contact Information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7772400" cy="304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For additional information on the WCLP or for applications, contact the WRC at: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>
                <a:hlinkClick r:id="rId2"/>
              </a:rPr>
              <a:t>http://www.ncwildlife.org/Wildlife_Species_Con/index.htm</a:t>
            </a:r>
            <a:r>
              <a:rPr lang="en-US" altLang="en-US" sz="20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1722 Mail Service Center, Raleigh, NC 27699-1722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919-707-0050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3340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8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89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Acreage &amp; Mgmt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828800"/>
            <a:ext cx="4038600" cy="43735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Qualifying acreage 20-100 contiguous acres</a:t>
            </a:r>
          </a:p>
          <a:p>
            <a:pPr lvl="1" eaLnBrk="1" hangingPunct="1"/>
            <a:r>
              <a:rPr lang="en-US" altLang="en-US" sz="2000" smtClean="0"/>
              <a:t>Within each county</a:t>
            </a:r>
          </a:p>
          <a:p>
            <a:pPr eaLnBrk="1" hangingPunct="1"/>
            <a:endParaRPr lang="en-US" altLang="en-US" sz="1000" smtClean="0"/>
          </a:p>
          <a:p>
            <a:pPr eaLnBrk="1" hangingPunct="1"/>
            <a:r>
              <a:rPr lang="en-US" altLang="en-US" sz="2400" smtClean="0"/>
              <a:t>Land managed for WCLP purposes for ≥3yrs prior to application or it must be enrolled in one of the PUV programs</a:t>
            </a:r>
          </a:p>
          <a:p>
            <a:pPr eaLnBrk="1" hangingPunct="1"/>
            <a:endParaRPr lang="en-US" altLang="en-US" sz="1000" smtClean="0"/>
          </a:p>
          <a:p>
            <a:pPr eaLnBrk="1" hangingPunct="1"/>
            <a:r>
              <a:rPr lang="en-US" altLang="en-US" sz="2400" smtClean="0"/>
              <a:t>Signed agreement and management plan/map</a:t>
            </a:r>
          </a:p>
        </p:txBody>
      </p:sp>
      <p:pic>
        <p:nvPicPr>
          <p:cNvPr id="15364" name="Picture 4" descr="Schweinitz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828800"/>
            <a:ext cx="4121150" cy="42481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141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715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folHlink"/>
                </a:solidFill>
              </a:rPr>
              <a:t>Ownership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724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Property ownership of ≥5yrs prior to WCLP application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Property must be owned by individual, family business, or family trust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No publicly traded corporations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WCLP transfers with property if new owner files application with county within 60 days of land transfer</a:t>
            </a:r>
          </a:p>
        </p:txBody>
      </p:sp>
      <p:pic>
        <p:nvPicPr>
          <p:cNvPr id="16388" name="Picture 4" descr="longleaf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676400"/>
            <a:ext cx="3257550" cy="43434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2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255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Application Process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800600" y="1981200"/>
            <a:ext cx="4038600" cy="3962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Landowner submits the Application for Assistance to WRC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WRC conducts site visit to determine eligibility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WRC provides assistance to prepare the Wildlife Habitat Conservation Agreement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</p:txBody>
      </p:sp>
      <p:pic>
        <p:nvPicPr>
          <p:cNvPr id="17412" name="Picture 4" descr="Smooth coneflower 6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28800"/>
            <a:ext cx="4073525" cy="432752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7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Application Process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Landowner submits the Wildlife Habitat Conservation Agreement and the tax assessment application to the county tax office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The county assessor will determine if the property qualifies for tax deferment</a:t>
            </a:r>
          </a:p>
        </p:txBody>
      </p:sp>
      <p:pic>
        <p:nvPicPr>
          <p:cNvPr id="18436" name="Picture 4" descr="fern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524000"/>
            <a:ext cx="3543300" cy="47244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2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89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Components of the WCLA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981200"/>
            <a:ext cx="3657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Landowner information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Tract location and Property Tax ID number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Priority habitat or species managed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Parcel acre and mgmt acre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Enrolled in PUV?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Tract map with aerial and mgmt acreage indicated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Planned mgmt actions</a:t>
            </a:r>
          </a:p>
        </p:txBody>
      </p:sp>
      <p:pic>
        <p:nvPicPr>
          <p:cNvPr id="19460" name="Picture 4" descr="DSC03076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28800"/>
            <a:ext cx="4305300" cy="422592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3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390</Words>
  <Application>Microsoft Office PowerPoint</Application>
  <PresentationFormat>On-screen Show (4:3)</PresentationFormat>
  <Paragraphs>87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Arial</vt:lpstr>
      <vt:lpstr>Calibri</vt:lpstr>
      <vt:lpstr>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Wildlife Conservation Lands Program</vt:lpstr>
      <vt:lpstr>Introduction</vt:lpstr>
      <vt:lpstr>Program Structure</vt:lpstr>
      <vt:lpstr>Benefits of WCLP</vt:lpstr>
      <vt:lpstr>Acreage &amp; Mgmt</vt:lpstr>
      <vt:lpstr>Ownership</vt:lpstr>
      <vt:lpstr>Application Process</vt:lpstr>
      <vt:lpstr>Application Process</vt:lpstr>
      <vt:lpstr>Components of the WCLA</vt:lpstr>
      <vt:lpstr>WRC Provided Assistance</vt:lpstr>
      <vt:lpstr>WRC Provided Assistance</vt:lpstr>
      <vt:lpstr>Priority Species</vt:lpstr>
      <vt:lpstr>Priority Habitats</vt:lpstr>
      <vt:lpstr>Early Successional Habitats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Rock Outcrop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Stream &amp;  Riparian Habitat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Longleaf Pine Habitat</vt:lpstr>
      <vt:lpstr>PowerPoint Presentation</vt:lpstr>
      <vt:lpstr>PowerPoint Presentation</vt:lpstr>
      <vt:lpstr>Contact Information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Wildlife Conservation Lands Program</dc:title>
  <dc:creator>Brad</dc:creator>
  <cp:lastModifiedBy>Kelly</cp:lastModifiedBy>
  <cp:revision>17</cp:revision>
  <cp:lastPrinted>2015-09-29T23:18:40Z</cp:lastPrinted>
  <dcterms:created xsi:type="dcterms:W3CDTF">2014-05-22T18:10:46Z</dcterms:created>
  <dcterms:modified xsi:type="dcterms:W3CDTF">2015-09-30T00:05:54Z</dcterms:modified>
</cp:coreProperties>
</file>