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257" r:id="rId2"/>
    <p:sldId id="266" r:id="rId3"/>
    <p:sldId id="279" r:id="rId4"/>
    <p:sldId id="267" r:id="rId5"/>
    <p:sldId id="271" r:id="rId6"/>
    <p:sldId id="272" r:id="rId7"/>
    <p:sldId id="273" r:id="rId8"/>
    <p:sldId id="274" r:id="rId9"/>
    <p:sldId id="275" r:id="rId10"/>
    <p:sldId id="276" r:id="rId11"/>
    <p:sldId id="277" r:id="rId12"/>
    <p:sldId id="278" r:id="rId13"/>
    <p:sldId id="297" r:id="rId14"/>
    <p:sldId id="280" r:id="rId15"/>
    <p:sldId id="265" r:id="rId16"/>
    <p:sldId id="263" r:id="rId17"/>
    <p:sldId id="296" r:id="rId18"/>
    <p:sldId id="289" r:id="rId19"/>
    <p:sldId id="292" r:id="rId20"/>
    <p:sldId id="290" r:id="rId21"/>
    <p:sldId id="291" r:id="rId22"/>
    <p:sldId id="285" r:id="rId23"/>
    <p:sldId id="286" r:id="rId24"/>
    <p:sldId id="287" r:id="rId25"/>
    <p:sldId id="264" r:id="rId26"/>
    <p:sldId id="305" r:id="rId27"/>
    <p:sldId id="281" r:id="rId28"/>
    <p:sldId id="283" r:id="rId29"/>
    <p:sldId id="299" r:id="rId30"/>
    <p:sldId id="284" r:id="rId31"/>
    <p:sldId id="282" r:id="rId32"/>
    <p:sldId id="268" r:id="rId33"/>
    <p:sldId id="294" r:id="rId34"/>
    <p:sldId id="300" r:id="rId35"/>
    <p:sldId id="295" r:id="rId36"/>
    <p:sldId id="270" r:id="rId37"/>
    <p:sldId id="298" r:id="rId38"/>
    <p:sldId id="303" r:id="rId39"/>
    <p:sldId id="302" r:id="rId40"/>
    <p:sldId id="306" r:id="rId41"/>
    <p:sldId id="304" r:id="rId42"/>
    <p:sldId id="301"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81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1066"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5C6B129-6E56-46DC-ABE2-ECC7BAC369E2}" type="datetimeFigureOut">
              <a:rPr lang="en-US" smtClean="0"/>
              <a:t>10/1/2015</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D8212DC-F506-4107-AA9E-32FD9C6B5E17}" type="slidenum">
              <a:rPr lang="en-US" smtClean="0"/>
              <a:t>‹#›</a:t>
            </a:fld>
            <a:endParaRPr lang="en-US" dirty="0"/>
          </a:p>
        </p:txBody>
      </p:sp>
    </p:spTree>
    <p:extLst>
      <p:ext uri="{BB962C8B-B14F-4D97-AF65-F5344CB8AC3E}">
        <p14:creationId xmlns:p14="http://schemas.microsoft.com/office/powerpoint/2010/main" val="3651240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FFDAFE2-ED0F-4F5F-9111-D7D1AD54449C}" type="datetimeFigureOut">
              <a:rPr lang="en-US" smtClean="0"/>
              <a:t>10/1/2015</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3BE1BC3-E455-4A2C-8281-C67F93B5FE4D}" type="slidenum">
              <a:rPr lang="en-US" smtClean="0"/>
              <a:t>‹#›</a:t>
            </a:fld>
            <a:endParaRPr lang="en-US" dirty="0"/>
          </a:p>
        </p:txBody>
      </p:sp>
    </p:spTree>
    <p:extLst>
      <p:ext uri="{BB962C8B-B14F-4D97-AF65-F5344CB8AC3E}">
        <p14:creationId xmlns:p14="http://schemas.microsoft.com/office/powerpoint/2010/main" val="3299523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1</a:t>
            </a:fld>
            <a:endParaRPr lang="en-US" dirty="0"/>
          </a:p>
        </p:txBody>
      </p:sp>
    </p:spTree>
    <p:extLst>
      <p:ext uri="{BB962C8B-B14F-4D97-AF65-F5344CB8AC3E}">
        <p14:creationId xmlns:p14="http://schemas.microsoft.com/office/powerpoint/2010/main" val="159826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10</a:t>
            </a:fld>
            <a:endParaRPr lang="en-US" dirty="0"/>
          </a:p>
        </p:txBody>
      </p:sp>
    </p:spTree>
    <p:extLst>
      <p:ext uri="{BB962C8B-B14F-4D97-AF65-F5344CB8AC3E}">
        <p14:creationId xmlns:p14="http://schemas.microsoft.com/office/powerpoint/2010/main" val="1968782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11</a:t>
            </a:fld>
            <a:endParaRPr lang="en-US" dirty="0"/>
          </a:p>
        </p:txBody>
      </p:sp>
    </p:spTree>
    <p:extLst>
      <p:ext uri="{BB962C8B-B14F-4D97-AF65-F5344CB8AC3E}">
        <p14:creationId xmlns:p14="http://schemas.microsoft.com/office/powerpoint/2010/main" val="3566462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12</a:t>
            </a:fld>
            <a:endParaRPr lang="en-US" dirty="0"/>
          </a:p>
        </p:txBody>
      </p:sp>
    </p:spTree>
    <p:extLst>
      <p:ext uri="{BB962C8B-B14F-4D97-AF65-F5344CB8AC3E}">
        <p14:creationId xmlns:p14="http://schemas.microsoft.com/office/powerpoint/2010/main" val="1879222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13</a:t>
            </a:fld>
            <a:endParaRPr lang="en-US" dirty="0"/>
          </a:p>
        </p:txBody>
      </p:sp>
    </p:spTree>
    <p:extLst>
      <p:ext uri="{BB962C8B-B14F-4D97-AF65-F5344CB8AC3E}">
        <p14:creationId xmlns:p14="http://schemas.microsoft.com/office/powerpoint/2010/main" val="808027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14</a:t>
            </a:fld>
            <a:endParaRPr lang="en-US" dirty="0"/>
          </a:p>
        </p:txBody>
      </p:sp>
    </p:spTree>
    <p:extLst>
      <p:ext uri="{BB962C8B-B14F-4D97-AF65-F5344CB8AC3E}">
        <p14:creationId xmlns:p14="http://schemas.microsoft.com/office/powerpoint/2010/main" val="2866375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15</a:t>
            </a:fld>
            <a:endParaRPr lang="en-US" dirty="0"/>
          </a:p>
        </p:txBody>
      </p:sp>
    </p:spTree>
    <p:extLst>
      <p:ext uri="{BB962C8B-B14F-4D97-AF65-F5344CB8AC3E}">
        <p14:creationId xmlns:p14="http://schemas.microsoft.com/office/powerpoint/2010/main" val="3873870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16</a:t>
            </a:fld>
            <a:endParaRPr lang="en-US" dirty="0"/>
          </a:p>
        </p:txBody>
      </p:sp>
    </p:spTree>
    <p:extLst>
      <p:ext uri="{BB962C8B-B14F-4D97-AF65-F5344CB8AC3E}">
        <p14:creationId xmlns:p14="http://schemas.microsoft.com/office/powerpoint/2010/main" val="2189987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17</a:t>
            </a:fld>
            <a:endParaRPr lang="en-US" dirty="0"/>
          </a:p>
        </p:txBody>
      </p:sp>
    </p:spTree>
    <p:extLst>
      <p:ext uri="{BB962C8B-B14F-4D97-AF65-F5344CB8AC3E}">
        <p14:creationId xmlns:p14="http://schemas.microsoft.com/office/powerpoint/2010/main" val="122551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18</a:t>
            </a:fld>
            <a:endParaRPr lang="en-US" dirty="0"/>
          </a:p>
        </p:txBody>
      </p:sp>
    </p:spTree>
    <p:extLst>
      <p:ext uri="{BB962C8B-B14F-4D97-AF65-F5344CB8AC3E}">
        <p14:creationId xmlns:p14="http://schemas.microsoft.com/office/powerpoint/2010/main" val="4261181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19</a:t>
            </a:fld>
            <a:endParaRPr lang="en-US" dirty="0"/>
          </a:p>
        </p:txBody>
      </p:sp>
    </p:spTree>
    <p:extLst>
      <p:ext uri="{BB962C8B-B14F-4D97-AF65-F5344CB8AC3E}">
        <p14:creationId xmlns:p14="http://schemas.microsoft.com/office/powerpoint/2010/main" val="71688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2</a:t>
            </a:fld>
            <a:endParaRPr lang="en-US" dirty="0"/>
          </a:p>
        </p:txBody>
      </p:sp>
    </p:spTree>
    <p:extLst>
      <p:ext uri="{BB962C8B-B14F-4D97-AF65-F5344CB8AC3E}">
        <p14:creationId xmlns:p14="http://schemas.microsoft.com/office/powerpoint/2010/main" val="2270771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20</a:t>
            </a:fld>
            <a:endParaRPr lang="en-US" dirty="0"/>
          </a:p>
        </p:txBody>
      </p:sp>
    </p:spTree>
    <p:extLst>
      <p:ext uri="{BB962C8B-B14F-4D97-AF65-F5344CB8AC3E}">
        <p14:creationId xmlns:p14="http://schemas.microsoft.com/office/powerpoint/2010/main" val="3925733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21</a:t>
            </a:fld>
            <a:endParaRPr lang="en-US" dirty="0"/>
          </a:p>
        </p:txBody>
      </p:sp>
    </p:spTree>
    <p:extLst>
      <p:ext uri="{BB962C8B-B14F-4D97-AF65-F5344CB8AC3E}">
        <p14:creationId xmlns:p14="http://schemas.microsoft.com/office/powerpoint/2010/main" val="1665492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22</a:t>
            </a:fld>
            <a:endParaRPr lang="en-US" dirty="0"/>
          </a:p>
        </p:txBody>
      </p:sp>
    </p:spTree>
    <p:extLst>
      <p:ext uri="{BB962C8B-B14F-4D97-AF65-F5344CB8AC3E}">
        <p14:creationId xmlns:p14="http://schemas.microsoft.com/office/powerpoint/2010/main" val="1442396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23</a:t>
            </a:fld>
            <a:endParaRPr lang="en-US" dirty="0"/>
          </a:p>
        </p:txBody>
      </p:sp>
    </p:spTree>
    <p:extLst>
      <p:ext uri="{BB962C8B-B14F-4D97-AF65-F5344CB8AC3E}">
        <p14:creationId xmlns:p14="http://schemas.microsoft.com/office/powerpoint/2010/main" val="4488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24</a:t>
            </a:fld>
            <a:endParaRPr lang="en-US" dirty="0"/>
          </a:p>
        </p:txBody>
      </p:sp>
    </p:spTree>
    <p:extLst>
      <p:ext uri="{BB962C8B-B14F-4D97-AF65-F5344CB8AC3E}">
        <p14:creationId xmlns:p14="http://schemas.microsoft.com/office/powerpoint/2010/main" val="4090995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25</a:t>
            </a:fld>
            <a:endParaRPr lang="en-US" dirty="0"/>
          </a:p>
        </p:txBody>
      </p:sp>
    </p:spTree>
    <p:extLst>
      <p:ext uri="{BB962C8B-B14F-4D97-AF65-F5344CB8AC3E}">
        <p14:creationId xmlns:p14="http://schemas.microsoft.com/office/powerpoint/2010/main" val="1470325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26</a:t>
            </a:fld>
            <a:endParaRPr lang="en-US" dirty="0"/>
          </a:p>
        </p:txBody>
      </p:sp>
    </p:spTree>
    <p:extLst>
      <p:ext uri="{BB962C8B-B14F-4D97-AF65-F5344CB8AC3E}">
        <p14:creationId xmlns:p14="http://schemas.microsoft.com/office/powerpoint/2010/main" val="1926857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27</a:t>
            </a:fld>
            <a:endParaRPr lang="en-US" dirty="0"/>
          </a:p>
        </p:txBody>
      </p:sp>
    </p:spTree>
    <p:extLst>
      <p:ext uri="{BB962C8B-B14F-4D97-AF65-F5344CB8AC3E}">
        <p14:creationId xmlns:p14="http://schemas.microsoft.com/office/powerpoint/2010/main" val="577092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28</a:t>
            </a:fld>
            <a:endParaRPr lang="en-US" dirty="0"/>
          </a:p>
        </p:txBody>
      </p:sp>
    </p:spTree>
    <p:extLst>
      <p:ext uri="{BB962C8B-B14F-4D97-AF65-F5344CB8AC3E}">
        <p14:creationId xmlns:p14="http://schemas.microsoft.com/office/powerpoint/2010/main" val="4001669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29</a:t>
            </a:fld>
            <a:endParaRPr lang="en-US" dirty="0"/>
          </a:p>
        </p:txBody>
      </p:sp>
    </p:spTree>
    <p:extLst>
      <p:ext uri="{BB962C8B-B14F-4D97-AF65-F5344CB8AC3E}">
        <p14:creationId xmlns:p14="http://schemas.microsoft.com/office/powerpoint/2010/main" val="2361606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3</a:t>
            </a:fld>
            <a:endParaRPr lang="en-US" dirty="0"/>
          </a:p>
        </p:txBody>
      </p:sp>
    </p:spTree>
    <p:extLst>
      <p:ext uri="{BB962C8B-B14F-4D97-AF65-F5344CB8AC3E}">
        <p14:creationId xmlns:p14="http://schemas.microsoft.com/office/powerpoint/2010/main" val="3216567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30</a:t>
            </a:fld>
            <a:endParaRPr lang="en-US" dirty="0"/>
          </a:p>
        </p:txBody>
      </p:sp>
    </p:spTree>
    <p:extLst>
      <p:ext uri="{BB962C8B-B14F-4D97-AF65-F5344CB8AC3E}">
        <p14:creationId xmlns:p14="http://schemas.microsoft.com/office/powerpoint/2010/main" val="690867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31</a:t>
            </a:fld>
            <a:endParaRPr lang="en-US" dirty="0"/>
          </a:p>
        </p:txBody>
      </p:sp>
    </p:spTree>
    <p:extLst>
      <p:ext uri="{BB962C8B-B14F-4D97-AF65-F5344CB8AC3E}">
        <p14:creationId xmlns:p14="http://schemas.microsoft.com/office/powerpoint/2010/main" val="2711076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32</a:t>
            </a:fld>
            <a:endParaRPr lang="en-US" dirty="0"/>
          </a:p>
        </p:txBody>
      </p:sp>
    </p:spTree>
    <p:extLst>
      <p:ext uri="{BB962C8B-B14F-4D97-AF65-F5344CB8AC3E}">
        <p14:creationId xmlns:p14="http://schemas.microsoft.com/office/powerpoint/2010/main" val="2579448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33</a:t>
            </a:fld>
            <a:endParaRPr lang="en-US" dirty="0"/>
          </a:p>
        </p:txBody>
      </p:sp>
    </p:spTree>
    <p:extLst>
      <p:ext uri="{BB962C8B-B14F-4D97-AF65-F5344CB8AC3E}">
        <p14:creationId xmlns:p14="http://schemas.microsoft.com/office/powerpoint/2010/main" val="1766061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34</a:t>
            </a:fld>
            <a:endParaRPr lang="en-US" dirty="0"/>
          </a:p>
        </p:txBody>
      </p:sp>
    </p:spTree>
    <p:extLst>
      <p:ext uri="{BB962C8B-B14F-4D97-AF65-F5344CB8AC3E}">
        <p14:creationId xmlns:p14="http://schemas.microsoft.com/office/powerpoint/2010/main" val="1688362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35</a:t>
            </a:fld>
            <a:endParaRPr lang="en-US" dirty="0"/>
          </a:p>
        </p:txBody>
      </p:sp>
    </p:spTree>
    <p:extLst>
      <p:ext uri="{BB962C8B-B14F-4D97-AF65-F5344CB8AC3E}">
        <p14:creationId xmlns:p14="http://schemas.microsoft.com/office/powerpoint/2010/main" val="3145164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36</a:t>
            </a:fld>
            <a:endParaRPr lang="en-US" dirty="0"/>
          </a:p>
        </p:txBody>
      </p:sp>
    </p:spTree>
    <p:extLst>
      <p:ext uri="{BB962C8B-B14F-4D97-AF65-F5344CB8AC3E}">
        <p14:creationId xmlns:p14="http://schemas.microsoft.com/office/powerpoint/2010/main" val="3247922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37</a:t>
            </a:fld>
            <a:endParaRPr lang="en-US" dirty="0"/>
          </a:p>
        </p:txBody>
      </p:sp>
    </p:spTree>
    <p:extLst>
      <p:ext uri="{BB962C8B-B14F-4D97-AF65-F5344CB8AC3E}">
        <p14:creationId xmlns:p14="http://schemas.microsoft.com/office/powerpoint/2010/main" val="999020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38</a:t>
            </a:fld>
            <a:endParaRPr lang="en-US" dirty="0"/>
          </a:p>
        </p:txBody>
      </p:sp>
    </p:spTree>
    <p:extLst>
      <p:ext uri="{BB962C8B-B14F-4D97-AF65-F5344CB8AC3E}">
        <p14:creationId xmlns:p14="http://schemas.microsoft.com/office/powerpoint/2010/main" val="1167572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39</a:t>
            </a:fld>
            <a:endParaRPr lang="en-US" dirty="0"/>
          </a:p>
        </p:txBody>
      </p:sp>
    </p:spTree>
    <p:extLst>
      <p:ext uri="{BB962C8B-B14F-4D97-AF65-F5344CB8AC3E}">
        <p14:creationId xmlns:p14="http://schemas.microsoft.com/office/powerpoint/2010/main" val="655365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4</a:t>
            </a:fld>
            <a:endParaRPr lang="en-US" dirty="0"/>
          </a:p>
        </p:txBody>
      </p:sp>
    </p:spTree>
    <p:extLst>
      <p:ext uri="{BB962C8B-B14F-4D97-AF65-F5344CB8AC3E}">
        <p14:creationId xmlns:p14="http://schemas.microsoft.com/office/powerpoint/2010/main" val="1419047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40</a:t>
            </a:fld>
            <a:endParaRPr lang="en-US" dirty="0"/>
          </a:p>
        </p:txBody>
      </p:sp>
    </p:spTree>
    <p:extLst>
      <p:ext uri="{BB962C8B-B14F-4D97-AF65-F5344CB8AC3E}">
        <p14:creationId xmlns:p14="http://schemas.microsoft.com/office/powerpoint/2010/main" val="3486529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41</a:t>
            </a:fld>
            <a:endParaRPr lang="en-US" dirty="0"/>
          </a:p>
        </p:txBody>
      </p:sp>
    </p:spTree>
    <p:extLst>
      <p:ext uri="{BB962C8B-B14F-4D97-AF65-F5344CB8AC3E}">
        <p14:creationId xmlns:p14="http://schemas.microsoft.com/office/powerpoint/2010/main" val="2760044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42</a:t>
            </a:fld>
            <a:endParaRPr lang="en-US" dirty="0"/>
          </a:p>
        </p:txBody>
      </p:sp>
    </p:spTree>
    <p:extLst>
      <p:ext uri="{BB962C8B-B14F-4D97-AF65-F5344CB8AC3E}">
        <p14:creationId xmlns:p14="http://schemas.microsoft.com/office/powerpoint/2010/main" val="1024043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5</a:t>
            </a:fld>
            <a:endParaRPr lang="en-US" dirty="0"/>
          </a:p>
        </p:txBody>
      </p:sp>
    </p:spTree>
    <p:extLst>
      <p:ext uri="{BB962C8B-B14F-4D97-AF65-F5344CB8AC3E}">
        <p14:creationId xmlns:p14="http://schemas.microsoft.com/office/powerpoint/2010/main" val="241627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6</a:t>
            </a:fld>
            <a:endParaRPr lang="en-US" dirty="0"/>
          </a:p>
        </p:txBody>
      </p:sp>
    </p:spTree>
    <p:extLst>
      <p:ext uri="{BB962C8B-B14F-4D97-AF65-F5344CB8AC3E}">
        <p14:creationId xmlns:p14="http://schemas.microsoft.com/office/powerpoint/2010/main" val="1534362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7</a:t>
            </a:fld>
            <a:endParaRPr lang="en-US" dirty="0"/>
          </a:p>
        </p:txBody>
      </p:sp>
    </p:spTree>
    <p:extLst>
      <p:ext uri="{BB962C8B-B14F-4D97-AF65-F5344CB8AC3E}">
        <p14:creationId xmlns:p14="http://schemas.microsoft.com/office/powerpoint/2010/main" val="350553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8</a:t>
            </a:fld>
            <a:endParaRPr lang="en-US" dirty="0"/>
          </a:p>
        </p:txBody>
      </p:sp>
    </p:spTree>
    <p:extLst>
      <p:ext uri="{BB962C8B-B14F-4D97-AF65-F5344CB8AC3E}">
        <p14:creationId xmlns:p14="http://schemas.microsoft.com/office/powerpoint/2010/main" val="2088625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E1BC3-E455-4A2C-8281-C67F93B5FE4D}" type="slidenum">
              <a:rPr lang="en-US" smtClean="0"/>
              <a:t>9</a:t>
            </a:fld>
            <a:endParaRPr lang="en-US" dirty="0"/>
          </a:p>
        </p:txBody>
      </p:sp>
    </p:spTree>
    <p:extLst>
      <p:ext uri="{BB962C8B-B14F-4D97-AF65-F5344CB8AC3E}">
        <p14:creationId xmlns:p14="http://schemas.microsoft.com/office/powerpoint/2010/main" val="2159276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5471005-8E4B-4DEB-92AB-B3C84C7BCF06}" type="datetimeFigureOut">
              <a:rPr lang="en-US" smtClean="0"/>
              <a:pPr/>
              <a:t>10/1/2015</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05FF3D93-6257-4613-90D1-8D2B349C8AD5}"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471005-8E4B-4DEB-92AB-B3C84C7BCF06}" type="datetimeFigureOut">
              <a:rPr lang="en-US" smtClean="0"/>
              <a:pPr/>
              <a:t>10/1/2015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FF3D93-6257-4613-90D1-8D2B349C8AD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471005-8E4B-4DEB-92AB-B3C84C7BCF06}" type="datetimeFigureOut">
              <a:rPr lang="en-US" smtClean="0"/>
              <a:pPr/>
              <a:t>10/1/2015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FF3D93-6257-4613-90D1-8D2B349C8AD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471005-8E4B-4DEB-92AB-B3C84C7BCF06}" type="datetimeFigureOut">
              <a:rPr lang="en-US" smtClean="0"/>
              <a:pPr/>
              <a:t>10/1/2015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FF3D93-6257-4613-90D1-8D2B349C8AD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5471005-8E4B-4DEB-92AB-B3C84C7BCF06}" type="datetimeFigureOut">
              <a:rPr lang="en-US" smtClean="0"/>
              <a:pPr/>
              <a:t>10/1/2015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05FF3D93-6257-4613-90D1-8D2B349C8AD5}"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5471005-8E4B-4DEB-92AB-B3C84C7BCF06}" type="datetimeFigureOut">
              <a:rPr lang="en-US" smtClean="0"/>
              <a:pPr/>
              <a:t>10/1/2015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FF3D93-6257-4613-90D1-8D2B349C8AD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5471005-8E4B-4DEB-92AB-B3C84C7BCF06}" type="datetimeFigureOut">
              <a:rPr lang="en-US" smtClean="0"/>
              <a:pPr/>
              <a:t>10/1/2015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FF3D93-6257-4613-90D1-8D2B349C8AD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5471005-8E4B-4DEB-92AB-B3C84C7BCF06}" type="datetimeFigureOut">
              <a:rPr lang="en-US" smtClean="0"/>
              <a:pPr/>
              <a:t>10/1/2015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FF3D93-6257-4613-90D1-8D2B349C8AD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471005-8E4B-4DEB-92AB-B3C84C7BCF06}" type="datetimeFigureOut">
              <a:rPr lang="en-US" smtClean="0"/>
              <a:pPr/>
              <a:t>10/1/2015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FF3D93-6257-4613-90D1-8D2B349C8AD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5471005-8E4B-4DEB-92AB-B3C84C7BCF06}" type="datetimeFigureOut">
              <a:rPr lang="en-US" smtClean="0"/>
              <a:pPr/>
              <a:t>10/1/2015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FF3D93-6257-4613-90D1-8D2B349C8AD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5471005-8E4B-4DEB-92AB-B3C84C7BCF06}" type="datetimeFigureOut">
              <a:rPr lang="en-US" smtClean="0"/>
              <a:pPr/>
              <a:t>10/1/2015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FF3D93-6257-4613-90D1-8D2B349C8AD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5471005-8E4B-4DEB-92AB-B3C84C7BCF06}" type="datetimeFigureOut">
              <a:rPr lang="en-US" smtClean="0"/>
              <a:pPr/>
              <a:t>10/1/2015</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5FF3D93-6257-4613-90D1-8D2B349C8AD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gi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1</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1086911" y="1295400"/>
            <a:ext cx="6970177" cy="5878532"/>
          </a:xfrm>
          <a:prstGeom prst="rect">
            <a:avLst/>
          </a:prstGeom>
        </p:spPr>
        <p:txBody>
          <a:bodyPr wrap="none">
            <a:spAutoFit/>
          </a:bodyPr>
          <a:lstStyle/>
          <a:p>
            <a:pPr algn="ctr"/>
            <a:r>
              <a:rPr lang="en-US" sz="4400" b="1" dirty="0">
                <a:solidFill>
                  <a:schemeClr val="bg1"/>
                </a:solidFill>
              </a:rPr>
              <a:t>Forest Management Plans </a:t>
            </a:r>
            <a:endParaRPr lang="en-US" sz="4400" b="1" dirty="0" smtClean="0">
              <a:solidFill>
                <a:schemeClr val="bg1"/>
              </a:solidFill>
            </a:endParaRPr>
          </a:p>
          <a:p>
            <a:pPr algn="ctr"/>
            <a:r>
              <a:rPr lang="en-US" sz="4400" b="1" dirty="0" smtClean="0">
                <a:solidFill>
                  <a:schemeClr val="bg1"/>
                </a:solidFill>
              </a:rPr>
              <a:t>and </a:t>
            </a:r>
            <a:r>
              <a:rPr lang="en-US" sz="4400" b="1" dirty="0" smtClean="0">
                <a:solidFill>
                  <a:schemeClr val="bg1"/>
                </a:solidFill>
              </a:rPr>
              <a:t>Programs</a:t>
            </a:r>
          </a:p>
          <a:p>
            <a:pPr algn="ctr"/>
            <a:endParaRPr lang="en-US" sz="4400" b="1" dirty="0" smtClean="0">
              <a:solidFill>
                <a:schemeClr val="bg1"/>
              </a:solidFill>
            </a:endParaRPr>
          </a:p>
          <a:p>
            <a:pPr algn="ctr"/>
            <a:endParaRPr lang="en-US" sz="4000" b="1" dirty="0" smtClean="0">
              <a:solidFill>
                <a:schemeClr val="bg1"/>
              </a:solidFill>
            </a:endParaRPr>
          </a:p>
          <a:p>
            <a:pPr algn="ctr"/>
            <a:endParaRPr lang="en-US" sz="4000" b="1" dirty="0">
              <a:solidFill>
                <a:schemeClr val="bg1"/>
              </a:solidFill>
            </a:endParaRPr>
          </a:p>
          <a:p>
            <a:pPr algn="ctr"/>
            <a:endParaRPr lang="en-US" sz="4000" b="1" dirty="0" smtClean="0">
              <a:solidFill>
                <a:schemeClr val="bg1"/>
              </a:solidFill>
            </a:endParaRPr>
          </a:p>
          <a:p>
            <a:pPr algn="ctr"/>
            <a:r>
              <a:rPr lang="en-US" sz="2400" dirty="0" smtClean="0">
                <a:solidFill>
                  <a:schemeClr val="bg1"/>
                </a:solidFill>
              </a:rPr>
              <a:t>Sean </a:t>
            </a:r>
            <a:r>
              <a:rPr lang="en-US" sz="2400" dirty="0">
                <a:solidFill>
                  <a:schemeClr val="bg1"/>
                </a:solidFill>
              </a:rPr>
              <a:t>Brogan, NCFS </a:t>
            </a:r>
            <a:endParaRPr lang="en-US" sz="2400" dirty="0" smtClean="0">
              <a:solidFill>
                <a:schemeClr val="bg1"/>
              </a:solidFill>
            </a:endParaRPr>
          </a:p>
          <a:p>
            <a:pPr algn="ctr"/>
            <a:r>
              <a:rPr lang="en-US" sz="2400" dirty="0" smtClean="0">
                <a:solidFill>
                  <a:schemeClr val="bg1"/>
                </a:solidFill>
              </a:rPr>
              <a:t>2015 </a:t>
            </a:r>
            <a:r>
              <a:rPr lang="en-US" sz="2400" dirty="0">
                <a:solidFill>
                  <a:schemeClr val="bg1"/>
                </a:solidFill>
              </a:rPr>
              <a:t>Advanced Real Property Seminar</a:t>
            </a:r>
          </a:p>
          <a:p>
            <a:pPr algn="ctr"/>
            <a:r>
              <a:rPr lang="en-US" sz="2400" dirty="0" smtClean="0">
                <a:solidFill>
                  <a:schemeClr val="bg1"/>
                </a:solidFill>
              </a:rPr>
              <a:t>Greensboro</a:t>
            </a:r>
            <a:r>
              <a:rPr lang="en-US" sz="2400" dirty="0">
                <a:solidFill>
                  <a:schemeClr val="bg1"/>
                </a:solidFill>
              </a:rPr>
              <a:t>, NC</a:t>
            </a:r>
          </a:p>
          <a:p>
            <a:pPr algn="ctr"/>
            <a:endParaRPr lang="en-US" sz="4000" dirty="0">
              <a:solidFill>
                <a:schemeClr val="bg1"/>
              </a:solidFill>
            </a:endParaRPr>
          </a:p>
        </p:txBody>
      </p:sp>
      <p:pic>
        <p:nvPicPr>
          <p:cNvPr id="9" name="Picture 8" descr="LL+Pine+Regen_edge"/>
          <p:cNvPicPr/>
          <p:nvPr/>
        </p:nvPicPr>
        <p:blipFill>
          <a:blip r:embed="rId5" cstate="print"/>
          <a:srcRect/>
          <a:stretch>
            <a:fillRect/>
          </a:stretch>
        </p:blipFill>
        <p:spPr bwMode="auto">
          <a:xfrm>
            <a:off x="3162299" y="2879725"/>
            <a:ext cx="2819400" cy="2073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10</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413581" y="997394"/>
            <a:ext cx="8747908" cy="707886"/>
          </a:xfrm>
          <a:prstGeom prst="rect">
            <a:avLst/>
          </a:prstGeom>
        </p:spPr>
        <p:txBody>
          <a:bodyPr wrap="none">
            <a:spAutoFit/>
          </a:bodyPr>
          <a:lstStyle/>
          <a:p>
            <a:r>
              <a:rPr lang="en-US" sz="4000" dirty="0">
                <a:solidFill>
                  <a:schemeClr val="bg1"/>
                </a:solidFill>
              </a:rPr>
              <a:t>Woodland </a:t>
            </a:r>
            <a:r>
              <a:rPr lang="en-US" sz="4000" dirty="0" smtClean="0">
                <a:solidFill>
                  <a:schemeClr val="bg1"/>
                </a:solidFill>
              </a:rPr>
              <a:t>Plans – Resource Elements</a:t>
            </a:r>
            <a:endParaRPr lang="en-US" sz="4000" dirty="0">
              <a:solidFill>
                <a:schemeClr val="bg1"/>
              </a:solidFill>
            </a:endParaRPr>
          </a:p>
        </p:txBody>
      </p:sp>
      <p:pic>
        <p:nvPicPr>
          <p:cNvPr id="12" name="Picture 1"/>
          <p:cNvPicPr>
            <a:picLocks noChangeAspect="1" noChangeArrowheads="1"/>
          </p:cNvPicPr>
          <p:nvPr/>
        </p:nvPicPr>
        <p:blipFill>
          <a:blip r:embed="rId5" cstate="print"/>
          <a:srcRect/>
          <a:stretch>
            <a:fillRect/>
          </a:stretch>
        </p:blipFill>
        <p:spPr bwMode="auto">
          <a:xfrm>
            <a:off x="0" y="1594219"/>
            <a:ext cx="8185879" cy="5263781"/>
          </a:xfrm>
          <a:prstGeom prst="rect">
            <a:avLst/>
          </a:prstGeom>
          <a:noFill/>
          <a:ln w="9525">
            <a:noFill/>
            <a:miter lim="800000"/>
            <a:headEnd/>
            <a:tailEnd/>
          </a:ln>
        </p:spPr>
      </p:pic>
      <p:pic>
        <p:nvPicPr>
          <p:cNvPr id="11" name="Picture 10" descr="deer 1.jpg"/>
          <p:cNvPicPr>
            <a:picLocks noChangeArrowheads="1"/>
          </p:cNvPicPr>
          <p:nvPr/>
        </p:nvPicPr>
        <p:blipFill>
          <a:blip r:embed="rId6" cstate="print"/>
          <a:srcRect/>
          <a:stretch>
            <a:fillRect/>
          </a:stretch>
        </p:blipFill>
        <p:spPr bwMode="auto">
          <a:xfrm>
            <a:off x="6705600" y="5029200"/>
            <a:ext cx="2438400" cy="1808912"/>
          </a:xfrm>
          <a:prstGeom prst="rect">
            <a:avLst/>
          </a:prstGeom>
          <a:noFill/>
          <a:ln w="9525">
            <a:noFill/>
            <a:miter lim="800000"/>
            <a:headEnd/>
            <a:tailEnd/>
          </a:ln>
        </p:spPr>
      </p:pic>
    </p:spTree>
    <p:extLst>
      <p:ext uri="{BB962C8B-B14F-4D97-AF65-F5344CB8AC3E}">
        <p14:creationId xmlns:p14="http://schemas.microsoft.com/office/powerpoint/2010/main" val="426321930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11</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11243" y="1142777"/>
            <a:ext cx="8151590" cy="707886"/>
          </a:xfrm>
          <a:prstGeom prst="rect">
            <a:avLst/>
          </a:prstGeom>
        </p:spPr>
        <p:txBody>
          <a:bodyPr wrap="none">
            <a:spAutoFit/>
          </a:bodyPr>
          <a:lstStyle/>
          <a:p>
            <a:r>
              <a:rPr lang="en-US" sz="4000" dirty="0">
                <a:solidFill>
                  <a:schemeClr val="bg1"/>
                </a:solidFill>
              </a:rPr>
              <a:t>Woodland </a:t>
            </a:r>
            <a:r>
              <a:rPr lang="en-US" sz="4000" dirty="0" smtClean="0">
                <a:solidFill>
                  <a:schemeClr val="bg1"/>
                </a:solidFill>
              </a:rPr>
              <a:t>Plans – Typical Authors</a:t>
            </a:r>
            <a:endParaRPr lang="en-US" sz="4000" dirty="0">
              <a:solidFill>
                <a:schemeClr val="bg1"/>
              </a:solidFill>
            </a:endParaRPr>
          </a:p>
        </p:txBody>
      </p:sp>
      <p:sp>
        <p:nvSpPr>
          <p:cNvPr id="4" name="Rectangle 3"/>
          <p:cNvSpPr/>
          <p:nvPr/>
        </p:nvSpPr>
        <p:spPr>
          <a:xfrm>
            <a:off x="-342473" y="2022537"/>
            <a:ext cx="8838773" cy="3108543"/>
          </a:xfrm>
          <a:prstGeom prst="rect">
            <a:avLst/>
          </a:prstGeom>
        </p:spPr>
        <p:txBody>
          <a:bodyPr wrap="square">
            <a:spAutoFit/>
          </a:bodyPr>
          <a:lstStyle/>
          <a:p>
            <a:pPr lvl="1">
              <a:buFont typeface="Wingdings" pitchFamily="2" charset="2"/>
              <a:buChar char="Ø"/>
            </a:pPr>
            <a:r>
              <a:rPr lang="en-US" sz="2800" dirty="0" smtClean="0">
                <a:solidFill>
                  <a:schemeClr val="bg1"/>
                </a:solidFill>
              </a:rPr>
              <a:t> </a:t>
            </a:r>
            <a:r>
              <a:rPr lang="en-US" sz="2800" dirty="0" smtClean="0">
                <a:solidFill>
                  <a:schemeClr val="bg1"/>
                </a:solidFill>
              </a:rPr>
              <a:t>NCFS</a:t>
            </a:r>
            <a:endParaRPr lang="en-US" sz="2800" dirty="0">
              <a:solidFill>
                <a:schemeClr val="bg1"/>
              </a:solidFill>
            </a:endParaRPr>
          </a:p>
          <a:p>
            <a:pPr lvl="1">
              <a:buFont typeface="Wingdings" pitchFamily="2" charset="2"/>
              <a:buChar char="Ø"/>
            </a:pPr>
            <a:r>
              <a:rPr lang="en-US" sz="2800" dirty="0" smtClean="0">
                <a:solidFill>
                  <a:schemeClr val="bg1"/>
                </a:solidFill>
              </a:rPr>
              <a:t> Consulting Foresters</a:t>
            </a:r>
            <a:endParaRPr lang="en-US" sz="2800" dirty="0">
              <a:solidFill>
                <a:schemeClr val="bg1"/>
              </a:solidFill>
            </a:endParaRPr>
          </a:p>
          <a:p>
            <a:pPr lvl="2">
              <a:buFont typeface="Arial" pitchFamily="34" charset="0"/>
              <a:buChar char="•"/>
            </a:pPr>
            <a:r>
              <a:rPr lang="en-US" sz="2800" dirty="0">
                <a:solidFill>
                  <a:schemeClr val="bg1"/>
                </a:solidFill>
              </a:rPr>
              <a:t> NCFS </a:t>
            </a:r>
            <a:r>
              <a:rPr lang="en-US" sz="2800" dirty="0" smtClean="0">
                <a:solidFill>
                  <a:schemeClr val="bg1"/>
                </a:solidFill>
              </a:rPr>
              <a:t>refers </a:t>
            </a:r>
            <a:r>
              <a:rPr lang="en-US" sz="2800" dirty="0" smtClean="0">
                <a:solidFill>
                  <a:schemeClr val="bg1"/>
                </a:solidFill>
              </a:rPr>
              <a:t>2,173 </a:t>
            </a:r>
            <a:r>
              <a:rPr lang="en-US" sz="2800" dirty="0">
                <a:solidFill>
                  <a:schemeClr val="bg1"/>
                </a:solidFill>
              </a:rPr>
              <a:t>tracts </a:t>
            </a:r>
            <a:r>
              <a:rPr lang="en-US" sz="2800" dirty="0" smtClean="0">
                <a:solidFill>
                  <a:schemeClr val="bg1"/>
                </a:solidFill>
              </a:rPr>
              <a:t>&amp; </a:t>
            </a:r>
            <a:r>
              <a:rPr lang="en-US" sz="2800" dirty="0" smtClean="0">
                <a:solidFill>
                  <a:schemeClr val="bg1"/>
                </a:solidFill>
              </a:rPr>
              <a:t>114,146 </a:t>
            </a:r>
            <a:r>
              <a:rPr lang="en-US" sz="2800" dirty="0" smtClean="0">
                <a:solidFill>
                  <a:schemeClr val="bg1"/>
                </a:solidFill>
              </a:rPr>
              <a:t>acres /yr</a:t>
            </a:r>
            <a:endParaRPr lang="en-US" sz="2800" dirty="0">
              <a:solidFill>
                <a:schemeClr val="bg1"/>
              </a:solidFill>
            </a:endParaRPr>
          </a:p>
          <a:p>
            <a:pPr lvl="1">
              <a:buFont typeface="Wingdings" pitchFamily="2" charset="2"/>
              <a:buChar char="Ø"/>
            </a:pPr>
            <a:r>
              <a:rPr lang="en-US" sz="2800" dirty="0" smtClean="0">
                <a:solidFill>
                  <a:schemeClr val="bg1"/>
                </a:solidFill>
              </a:rPr>
              <a:t> Tree </a:t>
            </a:r>
            <a:r>
              <a:rPr lang="en-US" sz="2800" dirty="0">
                <a:solidFill>
                  <a:schemeClr val="bg1"/>
                </a:solidFill>
              </a:rPr>
              <a:t>Farm </a:t>
            </a:r>
            <a:r>
              <a:rPr lang="en-US" sz="2800" dirty="0" smtClean="0">
                <a:solidFill>
                  <a:schemeClr val="bg1"/>
                </a:solidFill>
              </a:rPr>
              <a:t>Inspectors</a:t>
            </a:r>
          </a:p>
          <a:p>
            <a:pPr lvl="1">
              <a:buFont typeface="Wingdings" pitchFamily="2" charset="2"/>
              <a:buChar char="Ø"/>
            </a:pPr>
            <a:r>
              <a:rPr lang="en-US" sz="2800" dirty="0" smtClean="0">
                <a:solidFill>
                  <a:schemeClr val="bg1"/>
                </a:solidFill>
              </a:rPr>
              <a:t> NC </a:t>
            </a:r>
            <a:r>
              <a:rPr lang="en-US" sz="2800" dirty="0">
                <a:solidFill>
                  <a:schemeClr val="bg1"/>
                </a:solidFill>
              </a:rPr>
              <a:t>Wildlife </a:t>
            </a:r>
            <a:r>
              <a:rPr lang="en-US" sz="2800" dirty="0" smtClean="0">
                <a:solidFill>
                  <a:schemeClr val="bg1"/>
                </a:solidFill>
              </a:rPr>
              <a:t>Resources’ Biologists</a:t>
            </a:r>
            <a:endParaRPr lang="en-US" sz="2800" dirty="0">
              <a:solidFill>
                <a:schemeClr val="bg1"/>
              </a:solidFill>
            </a:endParaRPr>
          </a:p>
          <a:p>
            <a:pPr lvl="1">
              <a:buFont typeface="Wingdings" pitchFamily="2" charset="2"/>
              <a:buChar char="Ø"/>
            </a:pPr>
            <a:r>
              <a:rPr lang="en-US" sz="2800" dirty="0" smtClean="0">
                <a:solidFill>
                  <a:schemeClr val="bg1"/>
                </a:solidFill>
              </a:rPr>
              <a:t> industry </a:t>
            </a:r>
            <a:r>
              <a:rPr lang="en-US" sz="2800" dirty="0">
                <a:solidFill>
                  <a:schemeClr val="bg1"/>
                </a:solidFill>
              </a:rPr>
              <a:t>Foresters </a:t>
            </a:r>
          </a:p>
          <a:p>
            <a:pPr lvl="1">
              <a:buFont typeface="Wingdings" pitchFamily="2" charset="2"/>
              <a:buChar char="Ø"/>
            </a:pPr>
            <a:r>
              <a:rPr lang="en-US" sz="2800" dirty="0" smtClean="0">
                <a:solidFill>
                  <a:schemeClr val="bg1"/>
                </a:solidFill>
              </a:rPr>
              <a:t> landowners (be </a:t>
            </a:r>
            <a:r>
              <a:rPr lang="en-US" sz="2800" dirty="0">
                <a:solidFill>
                  <a:schemeClr val="bg1"/>
                </a:solidFill>
              </a:rPr>
              <a:t>careful)</a:t>
            </a:r>
          </a:p>
        </p:txBody>
      </p:sp>
      <p:pic>
        <p:nvPicPr>
          <p:cNvPr id="9" name="Picture 2" descr="http://www.spi-ind.com/html/img_forests/foresters01.jpg"/>
          <p:cNvPicPr>
            <a:picLocks noChangeAspect="1" noChangeArrowheads="1"/>
          </p:cNvPicPr>
          <p:nvPr/>
        </p:nvPicPr>
        <p:blipFill>
          <a:blip r:embed="rId5" cstate="print"/>
          <a:srcRect/>
          <a:stretch>
            <a:fillRect/>
          </a:stretch>
        </p:blipFill>
        <p:spPr bwMode="auto">
          <a:xfrm>
            <a:off x="6096000" y="3359837"/>
            <a:ext cx="3048000" cy="3495042"/>
          </a:xfrm>
          <a:prstGeom prst="rect">
            <a:avLst/>
          </a:prstGeom>
          <a:noFill/>
        </p:spPr>
      </p:pic>
    </p:spTree>
    <p:extLst>
      <p:ext uri="{BB962C8B-B14F-4D97-AF65-F5344CB8AC3E}">
        <p14:creationId xmlns:p14="http://schemas.microsoft.com/office/powerpoint/2010/main" val="320449904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12</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1389077" y="1066800"/>
            <a:ext cx="6365845" cy="707886"/>
          </a:xfrm>
          <a:prstGeom prst="rect">
            <a:avLst/>
          </a:prstGeom>
        </p:spPr>
        <p:txBody>
          <a:bodyPr wrap="none">
            <a:spAutoFit/>
          </a:bodyPr>
          <a:lstStyle/>
          <a:p>
            <a:r>
              <a:rPr lang="en-US" sz="4000" dirty="0">
                <a:solidFill>
                  <a:schemeClr val="bg1"/>
                </a:solidFill>
              </a:rPr>
              <a:t>Woodland </a:t>
            </a:r>
            <a:r>
              <a:rPr lang="en-US" sz="4000" dirty="0" smtClean="0">
                <a:solidFill>
                  <a:schemeClr val="bg1"/>
                </a:solidFill>
              </a:rPr>
              <a:t>Plans – Updates</a:t>
            </a:r>
            <a:endParaRPr lang="en-US" sz="4000" dirty="0">
              <a:solidFill>
                <a:schemeClr val="bg1"/>
              </a:solidFill>
            </a:endParaRPr>
          </a:p>
        </p:txBody>
      </p:sp>
      <p:sp>
        <p:nvSpPr>
          <p:cNvPr id="10" name="Rectangle 9"/>
          <p:cNvSpPr/>
          <p:nvPr/>
        </p:nvSpPr>
        <p:spPr>
          <a:xfrm>
            <a:off x="-76200" y="4136410"/>
            <a:ext cx="8839200" cy="2492990"/>
          </a:xfrm>
          <a:prstGeom prst="rect">
            <a:avLst/>
          </a:prstGeom>
        </p:spPr>
        <p:txBody>
          <a:bodyPr wrap="square">
            <a:spAutoFit/>
          </a:bodyPr>
          <a:lstStyle/>
          <a:p>
            <a:pPr algn="just" eaLnBrk="0" fontAlgn="base" hangingPunct="0">
              <a:spcBef>
                <a:spcPct val="0"/>
              </a:spcBef>
              <a:spcAft>
                <a:spcPct val="0"/>
              </a:spcAft>
              <a:buFontTx/>
              <a:buChar char="•"/>
              <a:tabLst>
                <a:tab pos="228600" algn="l"/>
              </a:tabLst>
            </a:pPr>
            <a:r>
              <a:rPr lang="en-US" sz="2400" dirty="0" smtClean="0">
                <a:solidFill>
                  <a:schemeClr val="bg1"/>
                </a:solidFill>
              </a:rPr>
              <a:t> </a:t>
            </a:r>
            <a:r>
              <a:rPr lang="en-US" sz="2600" dirty="0" smtClean="0">
                <a:solidFill>
                  <a:schemeClr val="bg1"/>
                </a:solidFill>
              </a:rPr>
              <a:t>Overarching plans typically </a:t>
            </a:r>
            <a:r>
              <a:rPr lang="en-US" sz="2600" dirty="0" smtClean="0">
                <a:solidFill>
                  <a:schemeClr val="bg1"/>
                </a:solidFill>
                <a:ea typeface="Times New Roman" pitchFamily="18" charset="0"/>
              </a:rPr>
              <a:t>updated every 10 years, but…</a:t>
            </a:r>
          </a:p>
          <a:p>
            <a:pPr algn="just" eaLnBrk="0" fontAlgn="base" hangingPunct="0">
              <a:spcBef>
                <a:spcPct val="0"/>
              </a:spcBef>
              <a:spcAft>
                <a:spcPct val="0"/>
              </a:spcAft>
              <a:tabLst>
                <a:tab pos="228600" algn="l"/>
              </a:tabLst>
            </a:pPr>
            <a:endParaRPr lang="en-US" sz="2600" dirty="0" smtClean="0">
              <a:solidFill>
                <a:schemeClr val="bg1"/>
              </a:solidFill>
            </a:endParaRPr>
          </a:p>
          <a:p>
            <a:pPr lvl="0" eaLnBrk="0" fontAlgn="base" hangingPunct="0">
              <a:spcBef>
                <a:spcPct val="0"/>
              </a:spcBef>
              <a:spcAft>
                <a:spcPct val="0"/>
              </a:spcAft>
              <a:buFontTx/>
              <a:buChar char="•"/>
              <a:tabLst>
                <a:tab pos="228600" algn="l"/>
              </a:tabLst>
            </a:pPr>
            <a:r>
              <a:rPr lang="en-US" sz="2600" dirty="0" smtClean="0">
                <a:solidFill>
                  <a:schemeClr val="bg1"/>
                </a:solidFill>
                <a:ea typeface="Times New Roman" pitchFamily="18" charset="0"/>
              </a:rPr>
              <a:t> Update as needed: changing objectives; new owners; insect or disease; fires or storms; improvements; </a:t>
            </a:r>
          </a:p>
          <a:p>
            <a:pPr lvl="0" eaLnBrk="0" fontAlgn="base" hangingPunct="0">
              <a:spcBef>
                <a:spcPct val="0"/>
              </a:spcBef>
              <a:spcAft>
                <a:spcPct val="0"/>
              </a:spcAft>
              <a:tabLst>
                <a:tab pos="228600" algn="l"/>
              </a:tabLst>
            </a:pPr>
            <a:r>
              <a:rPr lang="en-US" sz="2600" dirty="0" smtClean="0">
                <a:solidFill>
                  <a:schemeClr val="bg1"/>
                </a:solidFill>
                <a:ea typeface="Times New Roman" pitchFamily="18" charset="0"/>
              </a:rPr>
              <a:t>invasive species</a:t>
            </a:r>
            <a:endParaRPr lang="en-US" sz="2600" dirty="0" smtClean="0">
              <a:solidFill>
                <a:schemeClr val="bg1"/>
              </a:solidFill>
            </a:endParaRPr>
          </a:p>
        </p:txBody>
      </p:sp>
      <p:pic>
        <p:nvPicPr>
          <p:cNvPr id="11" name="Picture 7"/>
          <p:cNvPicPr>
            <a:picLocks noChangeAspect="1" noChangeArrowheads="1"/>
          </p:cNvPicPr>
          <p:nvPr/>
        </p:nvPicPr>
        <p:blipFill>
          <a:blip r:embed="rId5" cstate="print"/>
          <a:srcRect t="15644" r="13588"/>
          <a:stretch>
            <a:fillRect/>
          </a:stretch>
        </p:blipFill>
        <p:spPr bwMode="auto">
          <a:xfrm>
            <a:off x="5194704" y="1646660"/>
            <a:ext cx="3962399" cy="2532130"/>
          </a:xfrm>
          <a:prstGeom prst="rect">
            <a:avLst/>
          </a:prstGeom>
          <a:noFill/>
          <a:ln w="9525">
            <a:noFill/>
            <a:miter lim="800000"/>
            <a:headEnd/>
            <a:tailEnd/>
          </a:ln>
        </p:spPr>
      </p:pic>
      <p:pic>
        <p:nvPicPr>
          <p:cNvPr id="12" name="Picture 9" descr="http://www.mrnf.gouv.qc.ca/english/forest/understanding/images/plan-foret.jpg"/>
          <p:cNvPicPr>
            <a:picLocks noChangeAspect="1" noChangeArrowheads="1"/>
          </p:cNvPicPr>
          <p:nvPr/>
        </p:nvPicPr>
        <p:blipFill>
          <a:blip r:embed="rId6" cstate="print"/>
          <a:srcRect/>
          <a:stretch>
            <a:fillRect/>
          </a:stretch>
        </p:blipFill>
        <p:spPr bwMode="auto">
          <a:xfrm>
            <a:off x="24984" y="1628096"/>
            <a:ext cx="3809999" cy="2550694"/>
          </a:xfrm>
          <a:prstGeom prst="rect">
            <a:avLst/>
          </a:prstGeom>
          <a:noFill/>
        </p:spPr>
      </p:pic>
      <p:sp>
        <p:nvSpPr>
          <p:cNvPr id="13" name="TextBox 12"/>
          <p:cNvSpPr txBox="1"/>
          <p:nvPr/>
        </p:nvSpPr>
        <p:spPr>
          <a:xfrm>
            <a:off x="7391400" y="3532459"/>
            <a:ext cx="1752600" cy="646331"/>
          </a:xfrm>
          <a:prstGeom prst="rect">
            <a:avLst/>
          </a:prstGeom>
          <a:solidFill>
            <a:schemeClr val="tx2">
              <a:lumMod val="75000"/>
            </a:schemeClr>
          </a:solidFill>
        </p:spPr>
        <p:txBody>
          <a:bodyPr wrap="square" rtlCol="0">
            <a:spAutoFit/>
          </a:bodyPr>
          <a:lstStyle/>
          <a:p>
            <a:pPr algn="ctr"/>
            <a:r>
              <a:rPr lang="en-US" b="1" dirty="0" smtClean="0">
                <a:solidFill>
                  <a:schemeClr val="bg1"/>
                </a:solidFill>
              </a:rPr>
              <a:t>beetle outbreak</a:t>
            </a:r>
            <a:endParaRPr lang="en-US" b="1" dirty="0">
              <a:solidFill>
                <a:schemeClr val="bg1"/>
              </a:solidFill>
            </a:endParaRPr>
          </a:p>
        </p:txBody>
      </p:sp>
      <p:sp>
        <p:nvSpPr>
          <p:cNvPr id="14" name="TextBox 13"/>
          <p:cNvSpPr txBox="1"/>
          <p:nvPr/>
        </p:nvSpPr>
        <p:spPr>
          <a:xfrm>
            <a:off x="2082383" y="1646660"/>
            <a:ext cx="1752600" cy="615553"/>
          </a:xfrm>
          <a:prstGeom prst="rect">
            <a:avLst/>
          </a:prstGeom>
          <a:solidFill>
            <a:schemeClr val="tx2">
              <a:lumMod val="75000"/>
            </a:schemeClr>
          </a:solidFill>
        </p:spPr>
        <p:txBody>
          <a:bodyPr wrap="square" rtlCol="0">
            <a:spAutoFit/>
          </a:bodyPr>
          <a:lstStyle/>
          <a:p>
            <a:pPr algn="ctr"/>
            <a:r>
              <a:rPr lang="en-US" sz="1700" b="1" dirty="0" smtClean="0">
                <a:solidFill>
                  <a:schemeClr val="bg1"/>
                </a:solidFill>
              </a:rPr>
              <a:t>new road</a:t>
            </a:r>
          </a:p>
          <a:p>
            <a:pPr algn="ctr"/>
            <a:r>
              <a:rPr lang="en-US" sz="1700" b="1" dirty="0" smtClean="0">
                <a:solidFill>
                  <a:schemeClr val="bg1"/>
                </a:solidFill>
              </a:rPr>
              <a:t> system</a:t>
            </a:r>
            <a:endParaRPr lang="en-US" sz="1700" b="1" dirty="0">
              <a:solidFill>
                <a:schemeClr val="bg1"/>
              </a:solidFill>
            </a:endParaRPr>
          </a:p>
        </p:txBody>
      </p:sp>
    </p:spTree>
    <p:extLst>
      <p:ext uri="{BB962C8B-B14F-4D97-AF65-F5344CB8AC3E}">
        <p14:creationId xmlns:p14="http://schemas.microsoft.com/office/powerpoint/2010/main" val="211411724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13</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171" y="1782438"/>
            <a:ext cx="5480429" cy="4172364"/>
          </a:xfrm>
          <a:prstGeom prst="rect">
            <a:avLst/>
          </a:prstGeom>
        </p:spPr>
      </p:pic>
    </p:spTree>
    <p:extLst>
      <p:ext uri="{BB962C8B-B14F-4D97-AF65-F5344CB8AC3E}">
        <p14:creationId xmlns:p14="http://schemas.microsoft.com/office/powerpoint/2010/main" val="76381068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6" y="1111197"/>
            <a:ext cx="9160736" cy="6902808"/>
          </a:xfrm>
          <a:prstGeom prst="rect">
            <a:avLst/>
          </a:prstGeom>
        </p:spPr>
      </p:pic>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14</a:t>
            </a:fld>
            <a:endParaRPr lang="en-US" dirty="0"/>
          </a:p>
        </p:txBody>
      </p:sp>
      <p:pic>
        <p:nvPicPr>
          <p:cNvPr id="6" name="Picture 2"/>
          <p:cNvPicPr>
            <a:picLocks noChangeAspect="1" noChangeArrowheads="1"/>
          </p:cNvPicPr>
          <p:nvPr/>
        </p:nvPicPr>
        <p:blipFill>
          <a:blip r:embed="rId4"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5"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2133600" y="1828800"/>
            <a:ext cx="5067300" cy="1015663"/>
          </a:xfrm>
          <a:prstGeom prst="rect">
            <a:avLst/>
          </a:prstGeom>
          <a:solidFill>
            <a:schemeClr val="bg2">
              <a:lumMod val="40000"/>
              <a:lumOff val="60000"/>
            </a:schemeClr>
          </a:solidFill>
        </p:spPr>
        <p:txBody>
          <a:bodyPr wrap="square">
            <a:spAutoFit/>
          </a:bodyPr>
          <a:lstStyle/>
          <a:p>
            <a:pPr algn="ctr"/>
            <a:r>
              <a:rPr lang="en-US" sz="6000" b="1" dirty="0" smtClean="0">
                <a:solidFill>
                  <a:schemeClr val="bg1"/>
                </a:solidFill>
              </a:rPr>
              <a:t>Forestry PUV</a:t>
            </a:r>
          </a:p>
        </p:txBody>
      </p:sp>
    </p:spTree>
    <p:extLst>
      <p:ext uri="{BB962C8B-B14F-4D97-AF65-F5344CB8AC3E}">
        <p14:creationId xmlns:p14="http://schemas.microsoft.com/office/powerpoint/2010/main" val="308570636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15</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3429000" y="2498229"/>
            <a:ext cx="6096000" cy="1692771"/>
          </a:xfrm>
          <a:prstGeom prst="rect">
            <a:avLst/>
          </a:prstGeom>
        </p:spPr>
        <p:txBody>
          <a:bodyPr wrap="square">
            <a:spAutoFit/>
          </a:bodyPr>
          <a:lstStyle/>
          <a:p>
            <a:pPr algn="ctr"/>
            <a:r>
              <a:rPr lang="en-US" sz="4000" b="1" dirty="0">
                <a:solidFill>
                  <a:schemeClr val="bg1"/>
                </a:solidFill>
              </a:rPr>
              <a:t>“NC Forestry PUV </a:t>
            </a:r>
            <a:endParaRPr lang="en-US" sz="4000" b="1" dirty="0" smtClean="0">
              <a:solidFill>
                <a:schemeClr val="bg1"/>
              </a:solidFill>
            </a:endParaRPr>
          </a:p>
          <a:p>
            <a:pPr algn="ctr"/>
            <a:r>
              <a:rPr lang="en-US" sz="4000" b="1" dirty="0" smtClean="0">
                <a:solidFill>
                  <a:schemeClr val="bg1"/>
                </a:solidFill>
              </a:rPr>
              <a:t>Property </a:t>
            </a:r>
            <a:r>
              <a:rPr lang="en-US" sz="4000" b="1" dirty="0">
                <a:solidFill>
                  <a:schemeClr val="bg1"/>
                </a:solidFill>
              </a:rPr>
              <a:t>Tax Program” </a:t>
            </a:r>
            <a:endParaRPr lang="en-US" sz="4000" b="1" dirty="0" smtClean="0">
              <a:solidFill>
                <a:schemeClr val="bg1"/>
              </a:solidFill>
            </a:endParaRPr>
          </a:p>
          <a:p>
            <a:pPr algn="ctr"/>
            <a:r>
              <a:rPr lang="en-US" sz="2400" dirty="0" smtClean="0">
                <a:solidFill>
                  <a:schemeClr val="bg1"/>
                </a:solidFill>
              </a:rPr>
              <a:t>           Woodland </a:t>
            </a:r>
            <a:r>
              <a:rPr lang="en-US" sz="2400" dirty="0">
                <a:solidFill>
                  <a:schemeClr val="bg1"/>
                </a:solidFill>
              </a:rPr>
              <a:t>Owner Note (8/2011)</a:t>
            </a:r>
          </a:p>
        </p:txBody>
      </p:sp>
      <p:pic>
        <p:nvPicPr>
          <p:cNvPr id="4" name="Picture 3"/>
          <p:cNvPicPr>
            <a:picLocks noChangeAspect="1"/>
          </p:cNvPicPr>
          <p:nvPr/>
        </p:nvPicPr>
        <p:blipFill rotWithShape="1">
          <a:blip r:embed="rId5"/>
          <a:srcRect l="40044" t="15015" r="33016" b="10673"/>
          <a:stretch/>
        </p:blipFill>
        <p:spPr>
          <a:xfrm>
            <a:off x="14990" y="949625"/>
            <a:ext cx="3795010" cy="5885518"/>
          </a:xfrm>
          <a:prstGeom prst="rect">
            <a:avLst/>
          </a:prstGeom>
        </p:spPr>
      </p:pic>
    </p:spTree>
    <p:extLst>
      <p:ext uri="{BB962C8B-B14F-4D97-AF65-F5344CB8AC3E}">
        <p14:creationId xmlns:p14="http://schemas.microsoft.com/office/powerpoint/2010/main" val="234574672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16</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9" name="Rectangle 8"/>
          <p:cNvSpPr/>
          <p:nvPr/>
        </p:nvSpPr>
        <p:spPr>
          <a:xfrm>
            <a:off x="4588061" y="2914401"/>
            <a:ext cx="4708340" cy="1446550"/>
          </a:xfrm>
          <a:prstGeom prst="rect">
            <a:avLst/>
          </a:prstGeom>
        </p:spPr>
        <p:txBody>
          <a:bodyPr wrap="none">
            <a:spAutoFit/>
          </a:bodyPr>
          <a:lstStyle/>
          <a:p>
            <a:pPr algn="ctr"/>
            <a:r>
              <a:rPr lang="en-US" sz="3200" b="1" dirty="0" smtClean="0">
                <a:solidFill>
                  <a:schemeClr val="bg1"/>
                </a:solidFill>
              </a:rPr>
              <a:t>2010 Inter-Agency </a:t>
            </a:r>
          </a:p>
          <a:p>
            <a:pPr algn="ctr"/>
            <a:r>
              <a:rPr lang="en-US" sz="3200" b="1" dirty="0" smtClean="0">
                <a:solidFill>
                  <a:schemeClr val="bg1"/>
                </a:solidFill>
              </a:rPr>
              <a:t>Review of Forestry PUV</a:t>
            </a:r>
          </a:p>
          <a:p>
            <a:pPr algn="ctr"/>
            <a:r>
              <a:rPr lang="en-US" sz="2400" dirty="0">
                <a:solidFill>
                  <a:schemeClr val="bg1"/>
                </a:solidFill>
              </a:rPr>
              <a:t>(</a:t>
            </a:r>
            <a:r>
              <a:rPr lang="en-US" sz="2400" dirty="0" smtClean="0">
                <a:solidFill>
                  <a:schemeClr val="bg1"/>
                </a:solidFill>
              </a:rPr>
              <a:t>DoR, NCFS</a:t>
            </a:r>
            <a:r>
              <a:rPr lang="en-US" sz="2400" dirty="0">
                <a:solidFill>
                  <a:schemeClr val="bg1"/>
                </a:solidFill>
              </a:rPr>
              <a:t> </a:t>
            </a:r>
            <a:r>
              <a:rPr lang="en-US" sz="2400" dirty="0" smtClean="0">
                <a:solidFill>
                  <a:schemeClr val="bg1"/>
                </a:solidFill>
              </a:rPr>
              <a:t>&amp; NCSU)</a:t>
            </a:r>
          </a:p>
        </p:txBody>
      </p:sp>
      <p:pic>
        <p:nvPicPr>
          <p:cNvPr id="2" name="Picture 1"/>
          <p:cNvPicPr>
            <a:picLocks noChangeAspect="1"/>
          </p:cNvPicPr>
          <p:nvPr/>
        </p:nvPicPr>
        <p:blipFill rotWithShape="1">
          <a:blip r:embed="rId5"/>
          <a:srcRect l="34188" t="12932" r="33602" b="15193"/>
          <a:stretch/>
        </p:blipFill>
        <p:spPr>
          <a:xfrm>
            <a:off x="12108" y="946217"/>
            <a:ext cx="4712291" cy="5911783"/>
          </a:xfrm>
          <a:prstGeom prst="rect">
            <a:avLst/>
          </a:prstGeom>
        </p:spPr>
      </p:pic>
    </p:spTree>
    <p:extLst>
      <p:ext uri="{BB962C8B-B14F-4D97-AF65-F5344CB8AC3E}">
        <p14:creationId xmlns:p14="http://schemas.microsoft.com/office/powerpoint/2010/main" val="187970484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17</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9" name="Rectangle 8"/>
          <p:cNvSpPr/>
          <p:nvPr/>
        </p:nvSpPr>
        <p:spPr>
          <a:xfrm>
            <a:off x="0" y="1526543"/>
            <a:ext cx="9144000" cy="3970318"/>
          </a:xfrm>
          <a:prstGeom prst="rect">
            <a:avLst/>
          </a:prstGeom>
        </p:spPr>
        <p:txBody>
          <a:bodyPr wrap="square">
            <a:spAutoFit/>
          </a:bodyPr>
          <a:lstStyle/>
          <a:p>
            <a:r>
              <a:rPr lang="en-US" sz="3600" b="1" dirty="0">
                <a:solidFill>
                  <a:schemeClr val="bg1"/>
                </a:solidFill>
              </a:rPr>
              <a:t>2010 Inter-Agency </a:t>
            </a:r>
            <a:r>
              <a:rPr lang="en-US" sz="3600" b="1" dirty="0" smtClean="0">
                <a:solidFill>
                  <a:schemeClr val="bg1"/>
                </a:solidFill>
              </a:rPr>
              <a:t>Review </a:t>
            </a:r>
            <a:r>
              <a:rPr lang="en-US" sz="3600" b="1" dirty="0">
                <a:solidFill>
                  <a:schemeClr val="bg1"/>
                </a:solidFill>
              </a:rPr>
              <a:t>of Forestry </a:t>
            </a:r>
            <a:r>
              <a:rPr lang="en-US" sz="3600" b="1" dirty="0" smtClean="0">
                <a:solidFill>
                  <a:schemeClr val="bg1"/>
                </a:solidFill>
              </a:rPr>
              <a:t>PUV</a:t>
            </a:r>
          </a:p>
          <a:p>
            <a:pPr algn="ctr"/>
            <a:endParaRPr lang="en-US" sz="3600" b="1" dirty="0" smtClean="0">
              <a:solidFill>
                <a:schemeClr val="bg1"/>
              </a:solidFill>
            </a:endParaRPr>
          </a:p>
          <a:p>
            <a:r>
              <a:rPr lang="en-US" sz="3600" b="1" u="sng" dirty="0" smtClean="0">
                <a:solidFill>
                  <a:schemeClr val="bg1"/>
                </a:solidFill>
              </a:rPr>
              <a:t>Key Findings</a:t>
            </a:r>
          </a:p>
          <a:p>
            <a:pPr>
              <a:buFont typeface="Arial" pitchFamily="34" charset="0"/>
              <a:buChar char="•"/>
            </a:pPr>
            <a:r>
              <a:rPr lang="en-US" sz="3600" dirty="0" smtClean="0">
                <a:solidFill>
                  <a:schemeClr val="bg1"/>
                </a:solidFill>
              </a:rPr>
              <a:t> harvesting </a:t>
            </a:r>
            <a:r>
              <a:rPr lang="en-US" sz="3600" dirty="0">
                <a:solidFill>
                  <a:schemeClr val="bg1"/>
                </a:solidFill>
              </a:rPr>
              <a:t>requirements</a:t>
            </a:r>
          </a:p>
          <a:p>
            <a:pPr>
              <a:buFont typeface="Arial" pitchFamily="34" charset="0"/>
              <a:buChar char="•"/>
            </a:pPr>
            <a:r>
              <a:rPr lang="en-US" sz="3600" dirty="0">
                <a:solidFill>
                  <a:schemeClr val="bg1"/>
                </a:solidFill>
              </a:rPr>
              <a:t> </a:t>
            </a:r>
            <a:r>
              <a:rPr lang="en-US" sz="3600" dirty="0" smtClean="0">
                <a:solidFill>
                  <a:schemeClr val="bg1"/>
                </a:solidFill>
              </a:rPr>
              <a:t>January plan submittal</a:t>
            </a:r>
            <a:endParaRPr lang="en-US" sz="3600" dirty="0">
              <a:solidFill>
                <a:schemeClr val="bg1"/>
              </a:solidFill>
            </a:endParaRPr>
          </a:p>
          <a:p>
            <a:pPr>
              <a:buFont typeface="Arial" pitchFamily="34" charset="0"/>
              <a:buChar char="•"/>
            </a:pPr>
            <a:r>
              <a:rPr lang="en-US" sz="3600" dirty="0">
                <a:solidFill>
                  <a:schemeClr val="bg1"/>
                </a:solidFill>
              </a:rPr>
              <a:t> </a:t>
            </a:r>
            <a:r>
              <a:rPr lang="en-US" sz="3600" dirty="0" smtClean="0">
                <a:solidFill>
                  <a:schemeClr val="bg1"/>
                </a:solidFill>
              </a:rPr>
              <a:t>plan elements (harvests, regen, timelines)</a:t>
            </a:r>
          </a:p>
          <a:p>
            <a:pPr>
              <a:buFont typeface="Arial" pitchFamily="34" charset="0"/>
              <a:buChar char="•"/>
            </a:pPr>
            <a:r>
              <a:rPr lang="en-US" sz="3600" dirty="0" smtClean="0">
                <a:solidFill>
                  <a:schemeClr val="bg1"/>
                </a:solidFill>
              </a:rPr>
              <a:t> increase in audits</a:t>
            </a:r>
            <a:endParaRPr lang="en-US" sz="3600" dirty="0">
              <a:solidFill>
                <a:schemeClr val="bg1"/>
              </a:solidFill>
            </a:endParaRPr>
          </a:p>
        </p:txBody>
      </p:sp>
    </p:spTree>
    <p:extLst>
      <p:ext uri="{BB962C8B-B14F-4D97-AF65-F5344CB8AC3E}">
        <p14:creationId xmlns:p14="http://schemas.microsoft.com/office/powerpoint/2010/main" val="38820822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18</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pic>
        <p:nvPicPr>
          <p:cNvPr id="10" name="Picture 9" descr="donkeys working together-resolving disputes.gif"/>
          <p:cNvPicPr>
            <a:picLocks noChangeAspect="1"/>
          </p:cNvPicPr>
          <p:nvPr/>
        </p:nvPicPr>
        <p:blipFill>
          <a:blip r:embed="rId5" cstate="print"/>
          <a:stretch>
            <a:fillRect/>
          </a:stretch>
        </p:blipFill>
        <p:spPr>
          <a:xfrm>
            <a:off x="3185160" y="2506662"/>
            <a:ext cx="2621280" cy="3048000"/>
          </a:xfrm>
          <a:prstGeom prst="rect">
            <a:avLst/>
          </a:prstGeom>
        </p:spPr>
      </p:pic>
      <p:sp>
        <p:nvSpPr>
          <p:cNvPr id="11" name="TextBox 10"/>
          <p:cNvSpPr txBox="1"/>
          <p:nvPr/>
        </p:nvSpPr>
        <p:spPr>
          <a:xfrm>
            <a:off x="1066800" y="1258669"/>
            <a:ext cx="7239000" cy="646331"/>
          </a:xfrm>
          <a:prstGeom prst="rect">
            <a:avLst/>
          </a:prstGeom>
          <a:solidFill>
            <a:srgbClr val="FFFF00"/>
          </a:solidFill>
        </p:spPr>
        <p:txBody>
          <a:bodyPr wrap="square" rtlCol="0">
            <a:spAutoFit/>
          </a:bodyPr>
          <a:lstStyle/>
          <a:p>
            <a:pPr algn="ctr"/>
            <a:r>
              <a:rPr lang="en-US" sz="3600" dirty="0" smtClean="0">
                <a:solidFill>
                  <a:schemeClr val="bg1"/>
                </a:solidFill>
              </a:rPr>
              <a:t>“So how can we work together?”</a:t>
            </a:r>
            <a:endParaRPr lang="en-US" sz="3600" dirty="0">
              <a:solidFill>
                <a:schemeClr val="bg1"/>
              </a:solidFill>
            </a:endParaRPr>
          </a:p>
        </p:txBody>
      </p:sp>
    </p:spTree>
    <p:extLst>
      <p:ext uri="{BB962C8B-B14F-4D97-AF65-F5344CB8AC3E}">
        <p14:creationId xmlns:p14="http://schemas.microsoft.com/office/powerpoint/2010/main" val="111914750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19</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9" name="Rectangle 8"/>
          <p:cNvSpPr/>
          <p:nvPr/>
        </p:nvSpPr>
        <p:spPr>
          <a:xfrm>
            <a:off x="561937" y="1105115"/>
            <a:ext cx="8100294" cy="5078313"/>
          </a:xfrm>
          <a:prstGeom prst="rect">
            <a:avLst/>
          </a:prstGeom>
        </p:spPr>
        <p:txBody>
          <a:bodyPr wrap="none">
            <a:spAutoFit/>
          </a:bodyPr>
          <a:lstStyle/>
          <a:p>
            <a:pPr algn="ctr"/>
            <a:r>
              <a:rPr lang="en-US" sz="3600" b="1" dirty="0" smtClean="0">
                <a:solidFill>
                  <a:schemeClr val="bg1"/>
                </a:solidFill>
              </a:rPr>
              <a:t>“What can Tax Offices do to Make </a:t>
            </a:r>
            <a:endParaRPr lang="en-US" sz="3600" b="1" dirty="0" smtClean="0">
              <a:solidFill>
                <a:schemeClr val="bg1"/>
              </a:solidFill>
            </a:endParaRPr>
          </a:p>
          <a:p>
            <a:pPr algn="ctr"/>
            <a:r>
              <a:rPr lang="en-US" sz="3600" b="1" dirty="0" smtClean="0">
                <a:solidFill>
                  <a:schemeClr val="bg1"/>
                </a:solidFill>
              </a:rPr>
              <a:t>Forestry PUV Run </a:t>
            </a:r>
            <a:r>
              <a:rPr lang="en-US" sz="3600" b="1" dirty="0" smtClean="0">
                <a:solidFill>
                  <a:schemeClr val="bg1"/>
                </a:solidFill>
              </a:rPr>
              <a:t>Smoothly?”</a:t>
            </a:r>
          </a:p>
          <a:p>
            <a:pPr algn="ctr"/>
            <a:endParaRPr lang="en-US" sz="3600" b="1" dirty="0" smtClean="0">
              <a:solidFill>
                <a:schemeClr val="bg1"/>
              </a:solidFill>
            </a:endParaRPr>
          </a:p>
          <a:p>
            <a:pPr>
              <a:buFont typeface="Arial" pitchFamily="34" charset="0"/>
              <a:buChar char="•"/>
            </a:pPr>
            <a:r>
              <a:rPr lang="en-US" sz="3600" dirty="0" smtClean="0">
                <a:solidFill>
                  <a:schemeClr val="bg1"/>
                </a:solidFill>
              </a:rPr>
              <a:t> stress harvesting </a:t>
            </a:r>
            <a:r>
              <a:rPr lang="en-US" sz="3600" dirty="0">
                <a:solidFill>
                  <a:schemeClr val="bg1"/>
                </a:solidFill>
              </a:rPr>
              <a:t>requirements</a:t>
            </a:r>
          </a:p>
          <a:p>
            <a:pPr>
              <a:buFont typeface="Arial" pitchFamily="34" charset="0"/>
              <a:buChar char="•"/>
            </a:pPr>
            <a:r>
              <a:rPr lang="en-US" sz="3600" dirty="0">
                <a:solidFill>
                  <a:schemeClr val="bg1"/>
                </a:solidFill>
              </a:rPr>
              <a:t> </a:t>
            </a:r>
            <a:r>
              <a:rPr lang="en-US" sz="3600" dirty="0" smtClean="0">
                <a:solidFill>
                  <a:schemeClr val="bg1"/>
                </a:solidFill>
              </a:rPr>
              <a:t>stress </a:t>
            </a:r>
            <a:r>
              <a:rPr lang="en-US" sz="3600" dirty="0">
                <a:solidFill>
                  <a:schemeClr val="bg1"/>
                </a:solidFill>
              </a:rPr>
              <a:t>January </a:t>
            </a:r>
            <a:r>
              <a:rPr lang="en-US" sz="3600" dirty="0" smtClean="0">
                <a:solidFill>
                  <a:schemeClr val="bg1"/>
                </a:solidFill>
              </a:rPr>
              <a:t>plan </a:t>
            </a:r>
            <a:r>
              <a:rPr lang="en-US" sz="3600" dirty="0">
                <a:solidFill>
                  <a:schemeClr val="bg1"/>
                </a:solidFill>
              </a:rPr>
              <a:t>submittal</a:t>
            </a:r>
          </a:p>
          <a:p>
            <a:pPr>
              <a:buFont typeface="Arial" pitchFamily="34" charset="0"/>
              <a:buChar char="•"/>
            </a:pPr>
            <a:r>
              <a:rPr lang="en-US" sz="3600" dirty="0">
                <a:solidFill>
                  <a:schemeClr val="bg1"/>
                </a:solidFill>
              </a:rPr>
              <a:t> </a:t>
            </a:r>
            <a:r>
              <a:rPr lang="en-US" sz="3600" dirty="0" smtClean="0">
                <a:solidFill>
                  <a:schemeClr val="bg1"/>
                </a:solidFill>
              </a:rPr>
              <a:t>talk </a:t>
            </a:r>
            <a:r>
              <a:rPr lang="en-US" sz="3600" dirty="0">
                <a:solidFill>
                  <a:schemeClr val="bg1"/>
                </a:solidFill>
              </a:rPr>
              <a:t>with County Ranger </a:t>
            </a:r>
            <a:r>
              <a:rPr lang="en-US" sz="3600" dirty="0" smtClean="0">
                <a:solidFill>
                  <a:schemeClr val="bg1"/>
                </a:solidFill>
              </a:rPr>
              <a:t>(backlogs)</a:t>
            </a:r>
            <a:endParaRPr lang="en-US" sz="3600" dirty="0">
              <a:solidFill>
                <a:schemeClr val="bg1"/>
              </a:solidFill>
            </a:endParaRPr>
          </a:p>
          <a:p>
            <a:pPr>
              <a:buFont typeface="Arial" pitchFamily="34" charset="0"/>
              <a:buChar char="•"/>
            </a:pPr>
            <a:r>
              <a:rPr lang="en-US" sz="3600" dirty="0">
                <a:solidFill>
                  <a:schemeClr val="bg1"/>
                </a:solidFill>
              </a:rPr>
              <a:t> </a:t>
            </a:r>
            <a:r>
              <a:rPr lang="en-US" sz="3600" dirty="0" smtClean="0">
                <a:solidFill>
                  <a:schemeClr val="bg1"/>
                </a:solidFill>
              </a:rPr>
              <a:t>stagger re-assessments</a:t>
            </a:r>
          </a:p>
          <a:p>
            <a:pPr>
              <a:buFont typeface="Arial" pitchFamily="34" charset="0"/>
              <a:buChar char="•"/>
            </a:pPr>
            <a:r>
              <a:rPr lang="en-US" sz="3600" dirty="0">
                <a:solidFill>
                  <a:schemeClr val="bg1"/>
                </a:solidFill>
              </a:rPr>
              <a:t> </a:t>
            </a:r>
            <a:r>
              <a:rPr lang="en-US" sz="3600" dirty="0" smtClean="0">
                <a:solidFill>
                  <a:schemeClr val="bg1"/>
                </a:solidFill>
              </a:rPr>
              <a:t>Woodland Owner Note #40</a:t>
            </a:r>
            <a:endParaRPr lang="en-US" sz="3600" dirty="0">
              <a:solidFill>
                <a:schemeClr val="bg1"/>
              </a:solidFill>
            </a:endParaRPr>
          </a:p>
          <a:p>
            <a:pPr algn="ctr"/>
            <a:endParaRPr lang="en-US" sz="3600" dirty="0"/>
          </a:p>
        </p:txBody>
      </p:sp>
    </p:spTree>
    <p:extLst>
      <p:ext uri="{BB962C8B-B14F-4D97-AF65-F5344CB8AC3E}">
        <p14:creationId xmlns:p14="http://schemas.microsoft.com/office/powerpoint/2010/main" val="368017935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2</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876300" y="1219200"/>
            <a:ext cx="7734300" cy="4247317"/>
          </a:xfrm>
          <a:prstGeom prst="rect">
            <a:avLst/>
          </a:prstGeom>
        </p:spPr>
        <p:txBody>
          <a:bodyPr wrap="square">
            <a:spAutoFit/>
          </a:bodyPr>
          <a:lstStyle/>
          <a:p>
            <a:pPr algn="ctr"/>
            <a:r>
              <a:rPr lang="en-US" sz="4400" b="1" dirty="0" smtClean="0">
                <a:solidFill>
                  <a:schemeClr val="bg1"/>
                </a:solidFill>
              </a:rPr>
              <a:t>Overview</a:t>
            </a:r>
          </a:p>
          <a:p>
            <a:pPr algn="ctr"/>
            <a:endParaRPr lang="en-US" sz="4000" b="1" dirty="0">
              <a:solidFill>
                <a:schemeClr val="bg1"/>
              </a:solidFill>
            </a:endParaRPr>
          </a:p>
          <a:p>
            <a:pPr marL="571500" indent="-571500">
              <a:lnSpc>
                <a:spcPct val="150000"/>
              </a:lnSpc>
              <a:buFont typeface="Wingdings" panose="05000000000000000000" pitchFamily="2" charset="2"/>
              <a:buChar char="v"/>
            </a:pPr>
            <a:r>
              <a:rPr lang="en-US" sz="4400" dirty="0" smtClean="0">
                <a:solidFill>
                  <a:schemeClr val="bg1"/>
                </a:solidFill>
              </a:rPr>
              <a:t> </a:t>
            </a:r>
            <a:r>
              <a:rPr lang="en-US" sz="3600" dirty="0" smtClean="0">
                <a:solidFill>
                  <a:schemeClr val="bg1"/>
                </a:solidFill>
              </a:rPr>
              <a:t>Woodland plans</a:t>
            </a:r>
          </a:p>
          <a:p>
            <a:pPr marL="571500" indent="-571500">
              <a:lnSpc>
                <a:spcPct val="150000"/>
              </a:lnSpc>
              <a:buFont typeface="Wingdings" panose="05000000000000000000" pitchFamily="2" charset="2"/>
              <a:buChar char="v"/>
            </a:pPr>
            <a:r>
              <a:rPr lang="en-US" sz="3600" dirty="0" smtClean="0">
                <a:solidFill>
                  <a:schemeClr val="bg1"/>
                </a:solidFill>
              </a:rPr>
              <a:t> Forestry PUV</a:t>
            </a:r>
          </a:p>
          <a:p>
            <a:pPr marL="571500" indent="-571500">
              <a:lnSpc>
                <a:spcPct val="150000"/>
              </a:lnSpc>
              <a:buFont typeface="Wingdings" panose="05000000000000000000" pitchFamily="2" charset="2"/>
              <a:buChar char="v"/>
            </a:pPr>
            <a:r>
              <a:rPr lang="en-US" sz="3600" dirty="0" smtClean="0">
                <a:solidFill>
                  <a:schemeClr val="bg1"/>
                </a:solidFill>
              </a:rPr>
              <a:t> Forestry program</a:t>
            </a:r>
            <a:r>
              <a:rPr lang="en-US" sz="4400" dirty="0" smtClean="0">
                <a:solidFill>
                  <a:schemeClr val="bg1"/>
                </a:solidFill>
              </a:rPr>
              <a:t>s</a:t>
            </a:r>
          </a:p>
        </p:txBody>
      </p:sp>
    </p:spTree>
    <p:extLst>
      <p:ext uri="{BB962C8B-B14F-4D97-AF65-F5344CB8AC3E}">
        <p14:creationId xmlns:p14="http://schemas.microsoft.com/office/powerpoint/2010/main" val="204281140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20</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9" name="Rectangle 8"/>
          <p:cNvSpPr/>
          <p:nvPr/>
        </p:nvSpPr>
        <p:spPr>
          <a:xfrm>
            <a:off x="-3748" y="1035050"/>
            <a:ext cx="8677375" cy="5078313"/>
          </a:xfrm>
          <a:prstGeom prst="rect">
            <a:avLst/>
          </a:prstGeom>
        </p:spPr>
        <p:txBody>
          <a:bodyPr wrap="none">
            <a:spAutoFit/>
          </a:bodyPr>
          <a:lstStyle/>
          <a:p>
            <a:pPr algn="ctr"/>
            <a:r>
              <a:rPr lang="en-US" sz="3600" b="1" dirty="0" smtClean="0">
                <a:solidFill>
                  <a:schemeClr val="bg1"/>
                </a:solidFill>
              </a:rPr>
              <a:t>“What can NCFS/Foresters do to Make </a:t>
            </a:r>
          </a:p>
          <a:p>
            <a:pPr algn="ctr"/>
            <a:r>
              <a:rPr lang="en-US" sz="3600" b="1" dirty="0" smtClean="0">
                <a:solidFill>
                  <a:schemeClr val="bg1"/>
                </a:solidFill>
              </a:rPr>
              <a:t>Forestry PUV </a:t>
            </a:r>
            <a:r>
              <a:rPr lang="en-US" sz="3600" b="1" dirty="0" smtClean="0">
                <a:solidFill>
                  <a:schemeClr val="bg1"/>
                </a:solidFill>
              </a:rPr>
              <a:t>Run </a:t>
            </a:r>
            <a:r>
              <a:rPr lang="en-US" sz="3600" b="1" dirty="0" smtClean="0">
                <a:solidFill>
                  <a:schemeClr val="bg1"/>
                </a:solidFill>
              </a:rPr>
              <a:t>Smoothly?”</a:t>
            </a:r>
          </a:p>
          <a:p>
            <a:pPr algn="ctr"/>
            <a:endParaRPr lang="en-US" sz="3600" b="1" dirty="0" smtClean="0">
              <a:solidFill>
                <a:schemeClr val="bg1"/>
              </a:solidFill>
            </a:endParaRPr>
          </a:p>
          <a:p>
            <a:pPr>
              <a:buFont typeface="Arial" pitchFamily="34" charset="0"/>
              <a:buChar char="•"/>
            </a:pPr>
            <a:r>
              <a:rPr lang="en-US" sz="3600" dirty="0" smtClean="0">
                <a:solidFill>
                  <a:schemeClr val="bg1"/>
                </a:solidFill>
              </a:rPr>
              <a:t> stress harvesting </a:t>
            </a:r>
            <a:r>
              <a:rPr lang="en-US" sz="3600" dirty="0">
                <a:solidFill>
                  <a:schemeClr val="bg1"/>
                </a:solidFill>
              </a:rPr>
              <a:t>requirements</a:t>
            </a:r>
          </a:p>
          <a:p>
            <a:pPr>
              <a:buFont typeface="Arial" pitchFamily="34" charset="0"/>
              <a:buChar char="•"/>
            </a:pPr>
            <a:r>
              <a:rPr lang="en-US" sz="3600" dirty="0">
                <a:solidFill>
                  <a:schemeClr val="bg1"/>
                </a:solidFill>
              </a:rPr>
              <a:t> </a:t>
            </a:r>
            <a:r>
              <a:rPr lang="en-US" sz="3600" dirty="0" smtClean="0">
                <a:solidFill>
                  <a:schemeClr val="bg1"/>
                </a:solidFill>
              </a:rPr>
              <a:t>identify “non-PUV” landowners </a:t>
            </a:r>
          </a:p>
          <a:p>
            <a:pPr>
              <a:buFont typeface="Arial" pitchFamily="34" charset="0"/>
              <a:buChar char="•"/>
            </a:pPr>
            <a:r>
              <a:rPr lang="en-US" sz="3600" dirty="0">
                <a:solidFill>
                  <a:schemeClr val="bg1"/>
                </a:solidFill>
              </a:rPr>
              <a:t> p</a:t>
            </a:r>
            <a:r>
              <a:rPr lang="en-US" sz="3600" dirty="0" smtClean="0">
                <a:solidFill>
                  <a:schemeClr val="bg1"/>
                </a:solidFill>
              </a:rPr>
              <a:t>lan components/elements</a:t>
            </a:r>
            <a:endParaRPr lang="en-US" sz="3600" dirty="0">
              <a:solidFill>
                <a:schemeClr val="bg1"/>
              </a:solidFill>
            </a:endParaRPr>
          </a:p>
          <a:p>
            <a:pPr>
              <a:buFont typeface="Arial" pitchFamily="34" charset="0"/>
              <a:buChar char="•"/>
            </a:pPr>
            <a:r>
              <a:rPr lang="en-US" sz="3600" dirty="0" smtClean="0">
                <a:solidFill>
                  <a:schemeClr val="bg1"/>
                </a:solidFill>
              </a:rPr>
              <a:t> communicate backlogs</a:t>
            </a:r>
          </a:p>
          <a:p>
            <a:pPr>
              <a:buFont typeface="Arial" pitchFamily="34" charset="0"/>
              <a:buChar char="•"/>
            </a:pPr>
            <a:r>
              <a:rPr lang="en-US" sz="3600" dirty="0">
                <a:solidFill>
                  <a:schemeClr val="bg1"/>
                </a:solidFill>
              </a:rPr>
              <a:t> </a:t>
            </a:r>
            <a:r>
              <a:rPr lang="en-US" sz="3600" dirty="0" smtClean="0">
                <a:solidFill>
                  <a:schemeClr val="bg1"/>
                </a:solidFill>
              </a:rPr>
              <a:t>Woodland Owner Note #40</a:t>
            </a:r>
            <a:endParaRPr lang="en-US" sz="3600" dirty="0">
              <a:solidFill>
                <a:schemeClr val="bg1"/>
              </a:solidFill>
            </a:endParaRPr>
          </a:p>
          <a:p>
            <a:pPr algn="ctr"/>
            <a:endParaRPr lang="en-US" sz="3600"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784096"/>
            <a:ext cx="3048000" cy="30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14973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21</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9" name="Rectangle 8"/>
          <p:cNvSpPr/>
          <p:nvPr/>
        </p:nvSpPr>
        <p:spPr>
          <a:xfrm>
            <a:off x="99896" y="1149489"/>
            <a:ext cx="8944207" cy="5632311"/>
          </a:xfrm>
          <a:prstGeom prst="rect">
            <a:avLst/>
          </a:prstGeom>
        </p:spPr>
        <p:txBody>
          <a:bodyPr wrap="square">
            <a:spAutoFit/>
          </a:bodyPr>
          <a:lstStyle/>
          <a:p>
            <a:pPr algn="ctr"/>
            <a:r>
              <a:rPr lang="en-US" sz="3600" b="1" dirty="0" smtClean="0">
                <a:solidFill>
                  <a:schemeClr val="bg1"/>
                </a:solidFill>
              </a:rPr>
              <a:t>“What can landowners do to Make </a:t>
            </a:r>
          </a:p>
          <a:p>
            <a:pPr algn="ctr"/>
            <a:r>
              <a:rPr lang="en-US" sz="3600" b="1" dirty="0" smtClean="0">
                <a:solidFill>
                  <a:schemeClr val="bg1"/>
                </a:solidFill>
              </a:rPr>
              <a:t>Forestry PUV </a:t>
            </a:r>
            <a:r>
              <a:rPr lang="en-US" sz="3600" b="1" dirty="0" smtClean="0">
                <a:solidFill>
                  <a:schemeClr val="bg1"/>
                </a:solidFill>
              </a:rPr>
              <a:t>Run </a:t>
            </a:r>
            <a:r>
              <a:rPr lang="en-US" sz="3600" b="1" dirty="0" smtClean="0">
                <a:solidFill>
                  <a:schemeClr val="bg1"/>
                </a:solidFill>
              </a:rPr>
              <a:t>Smoothly?”</a:t>
            </a:r>
          </a:p>
          <a:p>
            <a:pPr algn="ctr"/>
            <a:endParaRPr lang="en-US" sz="3600" b="1" dirty="0" smtClean="0">
              <a:solidFill>
                <a:schemeClr val="bg1"/>
              </a:solidFill>
            </a:endParaRPr>
          </a:p>
          <a:p>
            <a:pPr>
              <a:buFont typeface="Arial" pitchFamily="34" charset="0"/>
              <a:buChar char="•"/>
            </a:pPr>
            <a:r>
              <a:rPr lang="en-US" sz="3600" dirty="0" smtClean="0">
                <a:solidFill>
                  <a:schemeClr val="bg1"/>
                </a:solidFill>
              </a:rPr>
              <a:t> understand harvesting </a:t>
            </a:r>
            <a:r>
              <a:rPr lang="en-US" sz="3600" dirty="0">
                <a:solidFill>
                  <a:schemeClr val="bg1"/>
                </a:solidFill>
              </a:rPr>
              <a:t>requirements</a:t>
            </a:r>
          </a:p>
          <a:p>
            <a:pPr>
              <a:buFont typeface="Arial" pitchFamily="34" charset="0"/>
              <a:buChar char="•"/>
            </a:pPr>
            <a:r>
              <a:rPr lang="en-US" sz="3600" dirty="0">
                <a:solidFill>
                  <a:schemeClr val="bg1"/>
                </a:solidFill>
              </a:rPr>
              <a:t> </a:t>
            </a:r>
            <a:r>
              <a:rPr lang="en-US" sz="3600" dirty="0" smtClean="0">
                <a:solidFill>
                  <a:schemeClr val="bg1"/>
                </a:solidFill>
              </a:rPr>
              <a:t>get plan </a:t>
            </a:r>
            <a:r>
              <a:rPr lang="en-US" sz="3600" dirty="0" smtClean="0">
                <a:solidFill>
                  <a:schemeClr val="bg1"/>
                </a:solidFill>
              </a:rPr>
              <a:t>early / update</a:t>
            </a:r>
            <a:endParaRPr lang="en-US" sz="3600" dirty="0">
              <a:solidFill>
                <a:schemeClr val="bg1"/>
              </a:solidFill>
            </a:endParaRPr>
          </a:p>
          <a:p>
            <a:pPr>
              <a:buFont typeface="Arial" pitchFamily="34" charset="0"/>
              <a:buChar char="•"/>
            </a:pPr>
            <a:r>
              <a:rPr lang="en-US" sz="3600" dirty="0" smtClean="0">
                <a:solidFill>
                  <a:schemeClr val="bg1"/>
                </a:solidFill>
              </a:rPr>
              <a:t> understand guidance and Woodland</a:t>
            </a:r>
          </a:p>
          <a:p>
            <a:r>
              <a:rPr lang="en-US" sz="3600" dirty="0">
                <a:solidFill>
                  <a:schemeClr val="bg1"/>
                </a:solidFill>
              </a:rPr>
              <a:t> </a:t>
            </a:r>
            <a:r>
              <a:rPr lang="en-US" sz="3600" dirty="0" smtClean="0">
                <a:solidFill>
                  <a:schemeClr val="bg1"/>
                </a:solidFill>
              </a:rPr>
              <a:t> Owner Note #40</a:t>
            </a:r>
          </a:p>
          <a:p>
            <a:pPr>
              <a:buFont typeface="Arial" pitchFamily="34" charset="0"/>
              <a:buChar char="•"/>
            </a:pPr>
            <a:r>
              <a:rPr lang="en-US" sz="3600" dirty="0">
                <a:solidFill>
                  <a:schemeClr val="bg1"/>
                </a:solidFill>
              </a:rPr>
              <a:t> </a:t>
            </a:r>
            <a:r>
              <a:rPr lang="en-US" sz="3600" dirty="0" smtClean="0">
                <a:solidFill>
                  <a:schemeClr val="bg1"/>
                </a:solidFill>
              </a:rPr>
              <a:t>document management</a:t>
            </a:r>
          </a:p>
          <a:p>
            <a:pPr>
              <a:buFont typeface="Arial" pitchFamily="34" charset="0"/>
              <a:buChar char="•"/>
            </a:pPr>
            <a:r>
              <a:rPr lang="en-US" sz="3600" dirty="0">
                <a:solidFill>
                  <a:schemeClr val="bg1"/>
                </a:solidFill>
              </a:rPr>
              <a:t> </a:t>
            </a:r>
            <a:r>
              <a:rPr lang="en-US" sz="3600" dirty="0" smtClean="0">
                <a:solidFill>
                  <a:schemeClr val="bg1"/>
                </a:solidFill>
              </a:rPr>
              <a:t>communicate (tax office, NCFS, etc.)</a:t>
            </a:r>
            <a:endParaRPr lang="en-US" sz="3600" dirty="0">
              <a:solidFill>
                <a:schemeClr val="bg1"/>
              </a:solidFill>
            </a:endParaRPr>
          </a:p>
          <a:p>
            <a:pPr algn="ctr"/>
            <a:endParaRPr lang="en-US" sz="3600" dirty="0"/>
          </a:p>
        </p:txBody>
      </p:sp>
    </p:spTree>
    <p:extLst>
      <p:ext uri="{BB962C8B-B14F-4D97-AF65-F5344CB8AC3E}">
        <p14:creationId xmlns:p14="http://schemas.microsoft.com/office/powerpoint/2010/main" val="188122175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22</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pic>
        <p:nvPicPr>
          <p:cNvPr id="4" name="Picture 3"/>
          <p:cNvPicPr>
            <a:picLocks noChangeAspect="1"/>
          </p:cNvPicPr>
          <p:nvPr/>
        </p:nvPicPr>
        <p:blipFill rotWithShape="1">
          <a:blip r:embed="rId5"/>
          <a:srcRect l="35397" t="15625" r="34150" b="14759"/>
          <a:stretch/>
        </p:blipFill>
        <p:spPr>
          <a:xfrm>
            <a:off x="8744" y="895468"/>
            <a:ext cx="4639456" cy="5962533"/>
          </a:xfrm>
          <a:prstGeom prst="rect">
            <a:avLst/>
          </a:prstGeom>
        </p:spPr>
      </p:pic>
      <p:sp>
        <p:nvSpPr>
          <p:cNvPr id="2" name="Rectangle 1"/>
          <p:cNvSpPr/>
          <p:nvPr/>
        </p:nvSpPr>
        <p:spPr>
          <a:xfrm>
            <a:off x="3657600" y="2362200"/>
            <a:ext cx="6405172" cy="2923877"/>
          </a:xfrm>
          <a:prstGeom prst="rect">
            <a:avLst/>
          </a:prstGeom>
        </p:spPr>
        <p:txBody>
          <a:bodyPr wrap="square">
            <a:spAutoFit/>
          </a:bodyPr>
          <a:lstStyle/>
          <a:p>
            <a:pPr algn="ctr"/>
            <a:r>
              <a:rPr lang="en-US" sz="4000" b="1" dirty="0" smtClean="0">
                <a:solidFill>
                  <a:schemeClr val="bg1"/>
                </a:solidFill>
              </a:rPr>
              <a:t>DoR Memo: </a:t>
            </a:r>
          </a:p>
          <a:p>
            <a:pPr algn="ctr"/>
            <a:r>
              <a:rPr lang="en-US" sz="4000" b="1" dirty="0" smtClean="0">
                <a:solidFill>
                  <a:schemeClr val="bg1"/>
                </a:solidFill>
              </a:rPr>
              <a:t>Forestry PUV </a:t>
            </a:r>
          </a:p>
          <a:p>
            <a:pPr algn="ctr"/>
            <a:r>
              <a:rPr lang="en-US" sz="4000" b="1" dirty="0" smtClean="0">
                <a:solidFill>
                  <a:schemeClr val="bg1"/>
                </a:solidFill>
              </a:rPr>
              <a:t>&amp; </a:t>
            </a:r>
          </a:p>
          <a:p>
            <a:pPr algn="ctr"/>
            <a:r>
              <a:rPr lang="en-US" sz="4000" b="1" dirty="0" smtClean="0">
                <a:solidFill>
                  <a:schemeClr val="bg1"/>
                </a:solidFill>
              </a:rPr>
              <a:t>Delayed Harvests</a:t>
            </a:r>
          </a:p>
          <a:p>
            <a:pPr algn="ctr"/>
            <a:r>
              <a:rPr lang="en-US" sz="2400" b="1" dirty="0" smtClean="0">
                <a:solidFill>
                  <a:schemeClr val="bg1"/>
                </a:solidFill>
              </a:rPr>
              <a:t>                          </a:t>
            </a:r>
            <a:r>
              <a:rPr lang="en-US" sz="2400" dirty="0" smtClean="0">
                <a:solidFill>
                  <a:schemeClr val="bg1"/>
                </a:solidFill>
              </a:rPr>
              <a:t>D. Baker 3/2013</a:t>
            </a:r>
            <a:endParaRPr lang="en-US" sz="2400" dirty="0">
              <a:solidFill>
                <a:schemeClr val="bg1"/>
              </a:solidFill>
            </a:endParaRPr>
          </a:p>
        </p:txBody>
      </p:sp>
    </p:spTree>
    <p:extLst>
      <p:ext uri="{BB962C8B-B14F-4D97-AF65-F5344CB8AC3E}">
        <p14:creationId xmlns:p14="http://schemas.microsoft.com/office/powerpoint/2010/main" val="243431938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23</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152400" y="1066800"/>
            <a:ext cx="8839200" cy="1323439"/>
          </a:xfrm>
          <a:prstGeom prst="rect">
            <a:avLst/>
          </a:prstGeom>
        </p:spPr>
        <p:txBody>
          <a:bodyPr wrap="square">
            <a:spAutoFit/>
          </a:bodyPr>
          <a:lstStyle/>
          <a:p>
            <a:pPr algn="ctr"/>
            <a:r>
              <a:rPr lang="en-US" sz="4000" b="1" dirty="0" smtClean="0">
                <a:solidFill>
                  <a:schemeClr val="bg1"/>
                </a:solidFill>
              </a:rPr>
              <a:t>DoR Memo: </a:t>
            </a:r>
          </a:p>
          <a:p>
            <a:pPr algn="ctr"/>
            <a:r>
              <a:rPr lang="en-US" sz="4000" b="1" dirty="0" smtClean="0">
                <a:solidFill>
                  <a:schemeClr val="bg1"/>
                </a:solidFill>
              </a:rPr>
              <a:t>Forestry PUV &amp; Delayed Harvests</a:t>
            </a:r>
            <a:endParaRPr lang="en-US" sz="4000" b="1" dirty="0">
              <a:solidFill>
                <a:schemeClr val="bg1"/>
              </a:solidFill>
            </a:endParaRPr>
          </a:p>
        </p:txBody>
      </p:sp>
      <p:sp>
        <p:nvSpPr>
          <p:cNvPr id="9" name="Rectangle 8"/>
          <p:cNvSpPr/>
          <p:nvPr/>
        </p:nvSpPr>
        <p:spPr>
          <a:xfrm>
            <a:off x="183630" y="2342176"/>
            <a:ext cx="8839200" cy="1508105"/>
          </a:xfrm>
          <a:prstGeom prst="rect">
            <a:avLst/>
          </a:prstGeom>
        </p:spPr>
        <p:txBody>
          <a:bodyPr wrap="square">
            <a:spAutoFit/>
          </a:bodyPr>
          <a:lstStyle/>
          <a:p>
            <a:endParaRPr lang="en-US" sz="2000" dirty="0">
              <a:solidFill>
                <a:srgbClr val="000000"/>
              </a:solidFill>
              <a:latin typeface="Times New Roman" panose="02020603050405020304" pitchFamily="18" charset="0"/>
            </a:endParaRPr>
          </a:p>
          <a:p>
            <a:r>
              <a:rPr lang="en-US" sz="2400" dirty="0">
                <a:solidFill>
                  <a:srgbClr val="000000"/>
                </a:solidFill>
                <a:latin typeface="Times New Roman" panose="02020603050405020304" pitchFamily="18" charset="0"/>
              </a:rPr>
              <a:t> </a:t>
            </a:r>
            <a:r>
              <a:rPr lang="en-US" sz="2400" b="1" i="1" dirty="0" smtClean="0">
                <a:solidFill>
                  <a:srgbClr val="000000"/>
                </a:solidFill>
                <a:latin typeface="Times New Roman" panose="02020603050405020304" pitchFamily="18" charset="0"/>
              </a:rPr>
              <a:t>“…the </a:t>
            </a:r>
            <a:r>
              <a:rPr lang="en-US" sz="2400" b="1" i="1" dirty="0">
                <a:solidFill>
                  <a:srgbClr val="000000"/>
                </a:solidFill>
                <a:latin typeface="Times New Roman" panose="02020603050405020304" pitchFamily="18" charset="0"/>
              </a:rPr>
              <a:t>Forest Management Plan should be considered as a guide, rather than a set of rigid requirements, that a landowner should follow in maximizing the return on his property</a:t>
            </a:r>
            <a:r>
              <a:rPr lang="en-US" sz="2400" b="1" i="1" dirty="0" smtClean="0">
                <a:solidFill>
                  <a:srgbClr val="000000"/>
                </a:solidFill>
                <a:latin typeface="Times New Roman" panose="02020603050405020304" pitchFamily="18" charset="0"/>
              </a:rPr>
              <a:t>.</a:t>
            </a:r>
            <a:r>
              <a:rPr lang="en-US" sz="2400" dirty="0" smtClean="0">
                <a:solidFill>
                  <a:srgbClr val="000000"/>
                </a:solidFill>
                <a:latin typeface="Times New Roman" panose="02020603050405020304" pitchFamily="18" charset="0"/>
              </a:rPr>
              <a:t>”</a:t>
            </a:r>
            <a:endParaRPr lang="en-US" sz="2400" dirty="0"/>
          </a:p>
        </p:txBody>
      </p:sp>
      <p:sp>
        <p:nvSpPr>
          <p:cNvPr id="10" name="Rectangle 9"/>
          <p:cNvSpPr/>
          <p:nvPr/>
        </p:nvSpPr>
        <p:spPr>
          <a:xfrm>
            <a:off x="259830" y="4116120"/>
            <a:ext cx="8686800" cy="1938992"/>
          </a:xfrm>
          <a:prstGeom prst="rect">
            <a:avLst/>
          </a:prstGeom>
        </p:spPr>
        <p:txBody>
          <a:bodyPr wrap="square">
            <a:spAutoFit/>
          </a:bodyPr>
          <a:lstStyle/>
          <a:p>
            <a:r>
              <a:rPr lang="en-US" sz="2000" dirty="0" smtClean="0">
                <a:solidFill>
                  <a:srgbClr val="000000"/>
                </a:solidFill>
                <a:latin typeface="Times New Roman" panose="02020603050405020304" pitchFamily="18" charset="0"/>
              </a:rPr>
              <a:t> </a:t>
            </a:r>
            <a:r>
              <a:rPr lang="en-US" sz="2400" dirty="0" smtClean="0">
                <a:solidFill>
                  <a:srgbClr val="000000"/>
                </a:solidFill>
                <a:latin typeface="Times New Roman" panose="02020603050405020304" pitchFamily="18" charset="0"/>
              </a:rPr>
              <a:t>“</a:t>
            </a:r>
            <a:r>
              <a:rPr lang="en-US" sz="2400" b="1" i="1" dirty="0" smtClean="0">
                <a:solidFill>
                  <a:srgbClr val="000000"/>
                </a:solidFill>
                <a:latin typeface="Times New Roman" panose="02020603050405020304" pitchFamily="18" charset="0"/>
              </a:rPr>
              <a:t>We </a:t>
            </a:r>
            <a:r>
              <a:rPr lang="en-US" sz="2400" b="1" i="1" dirty="0">
                <a:solidFill>
                  <a:srgbClr val="000000"/>
                </a:solidFill>
                <a:latin typeface="Times New Roman" panose="02020603050405020304" pitchFamily="18" charset="0"/>
              </a:rPr>
              <a:t>recommend allowing a window of three to five years’ time around the anticipated cutting date, in order to provide the landowner with ample opportunity to obtain the greatest net return from his property, while still meeting the intended goals of the Forest Management Plan</a:t>
            </a:r>
            <a:r>
              <a:rPr lang="en-US" sz="2400" dirty="0">
                <a:solidFill>
                  <a:srgbClr val="000000"/>
                </a:solidFill>
                <a:latin typeface="Times New Roman" panose="02020603050405020304" pitchFamily="18" charset="0"/>
              </a:rPr>
              <a:t>. </a:t>
            </a:r>
            <a:r>
              <a:rPr lang="en-US" sz="2400" dirty="0" smtClean="0">
                <a:solidFill>
                  <a:srgbClr val="000000"/>
                </a:solidFill>
                <a:latin typeface="Times New Roman" panose="02020603050405020304" pitchFamily="18" charset="0"/>
              </a:rPr>
              <a:t>“</a:t>
            </a:r>
            <a:endParaRPr lang="en-US" sz="2400" dirty="0"/>
          </a:p>
        </p:txBody>
      </p:sp>
    </p:spTree>
    <p:extLst>
      <p:ext uri="{BB962C8B-B14F-4D97-AF65-F5344CB8AC3E}">
        <p14:creationId xmlns:p14="http://schemas.microsoft.com/office/powerpoint/2010/main" val="411891429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24</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152400" y="1066800"/>
            <a:ext cx="8839200" cy="1323439"/>
          </a:xfrm>
          <a:prstGeom prst="rect">
            <a:avLst/>
          </a:prstGeom>
        </p:spPr>
        <p:txBody>
          <a:bodyPr wrap="square">
            <a:spAutoFit/>
          </a:bodyPr>
          <a:lstStyle/>
          <a:p>
            <a:pPr algn="ctr"/>
            <a:r>
              <a:rPr lang="en-US" sz="4000" b="1" dirty="0" smtClean="0">
                <a:solidFill>
                  <a:schemeClr val="bg1"/>
                </a:solidFill>
              </a:rPr>
              <a:t>DoR Memo: </a:t>
            </a:r>
          </a:p>
          <a:p>
            <a:pPr algn="ctr"/>
            <a:r>
              <a:rPr lang="en-US" sz="4000" b="1" dirty="0" smtClean="0">
                <a:solidFill>
                  <a:schemeClr val="bg1"/>
                </a:solidFill>
              </a:rPr>
              <a:t>Forestry PUV &amp; Delayed Harvests</a:t>
            </a:r>
            <a:endParaRPr lang="en-US" sz="4000" b="1" dirty="0">
              <a:solidFill>
                <a:schemeClr val="bg1"/>
              </a:solidFill>
            </a:endParaRPr>
          </a:p>
        </p:txBody>
      </p:sp>
      <p:sp>
        <p:nvSpPr>
          <p:cNvPr id="10" name="Rectangle 9"/>
          <p:cNvSpPr/>
          <p:nvPr/>
        </p:nvSpPr>
        <p:spPr>
          <a:xfrm>
            <a:off x="228600" y="2882324"/>
            <a:ext cx="8686800" cy="2492990"/>
          </a:xfrm>
          <a:prstGeom prst="rect">
            <a:avLst/>
          </a:prstGeom>
        </p:spPr>
        <p:txBody>
          <a:bodyPr wrap="square">
            <a:spAutoFit/>
          </a:bodyPr>
          <a:lstStyle/>
          <a:p>
            <a:pPr algn="ctr"/>
            <a:r>
              <a:rPr lang="en-US" sz="2600" dirty="0" smtClean="0">
                <a:solidFill>
                  <a:srgbClr val="000000"/>
                </a:solidFill>
                <a:latin typeface="Times New Roman" panose="02020603050405020304" pitchFamily="18" charset="0"/>
                <a:cs typeface="Times New Roman" panose="02020603050405020304" pitchFamily="18" charset="0"/>
              </a:rPr>
              <a:t> </a:t>
            </a:r>
            <a:r>
              <a:rPr lang="en-US" sz="2600" b="1" i="1" dirty="0" smtClean="0">
                <a:solidFill>
                  <a:schemeClr val="bg1"/>
                </a:solidFill>
                <a:latin typeface="Times New Roman" panose="02020603050405020304" pitchFamily="18" charset="0"/>
                <a:cs typeface="Times New Roman" panose="02020603050405020304" pitchFamily="18" charset="0"/>
              </a:rPr>
              <a:t>“If the county questions the soundness of a landowner’s decision to postpone a cut beyond that called for in the plan, then perhaps a review of the property with a forester would be appropriate. We have previously recommended that counties contract with a forest consultant to provide assistance and expertise in conducting audits of forestland . </a:t>
            </a:r>
            <a:r>
              <a:rPr lang="en-US" sz="2600" b="1" dirty="0" smtClean="0">
                <a:solidFill>
                  <a:srgbClr val="000000"/>
                </a:solidFill>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378745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25</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304800" y="1286656"/>
            <a:ext cx="8534400" cy="3724096"/>
          </a:xfrm>
          <a:prstGeom prst="rect">
            <a:avLst/>
          </a:prstGeom>
        </p:spPr>
        <p:txBody>
          <a:bodyPr wrap="square">
            <a:spAutoFit/>
          </a:bodyPr>
          <a:lstStyle/>
          <a:p>
            <a:pPr algn="ctr"/>
            <a:r>
              <a:rPr lang="en-US" sz="3200" b="1" dirty="0">
                <a:solidFill>
                  <a:schemeClr val="bg1"/>
                </a:solidFill>
              </a:rPr>
              <a:t>“Who Decides if Landowners are Meeting </a:t>
            </a:r>
          </a:p>
          <a:p>
            <a:pPr algn="ctr"/>
            <a:r>
              <a:rPr lang="en-US" sz="3200" b="1" dirty="0">
                <a:solidFill>
                  <a:schemeClr val="bg1"/>
                </a:solidFill>
              </a:rPr>
              <a:t>the Forestry PUV Requirements</a:t>
            </a:r>
            <a:r>
              <a:rPr lang="en-US" sz="3200" b="1" dirty="0" smtClean="0">
                <a:solidFill>
                  <a:schemeClr val="bg1"/>
                </a:solidFill>
              </a:rPr>
              <a:t>?”</a:t>
            </a:r>
          </a:p>
          <a:p>
            <a:pPr algn="ctr"/>
            <a:endParaRPr lang="en-US" sz="2800" b="1" dirty="0">
              <a:solidFill>
                <a:schemeClr val="bg1"/>
              </a:solidFill>
            </a:endParaRPr>
          </a:p>
          <a:p>
            <a:pPr>
              <a:buFont typeface="Arial" pitchFamily="34" charset="0"/>
              <a:buChar char="•"/>
            </a:pPr>
            <a:r>
              <a:rPr lang="en-US" sz="2800" dirty="0">
                <a:solidFill>
                  <a:schemeClr val="bg1"/>
                </a:solidFill>
              </a:rPr>
              <a:t> </a:t>
            </a:r>
            <a:r>
              <a:rPr lang="en-US" sz="3600" dirty="0" smtClean="0">
                <a:solidFill>
                  <a:schemeClr val="bg1"/>
                </a:solidFill>
              </a:rPr>
              <a:t>tax office responsibility</a:t>
            </a:r>
            <a:endParaRPr lang="en-US" sz="3600" dirty="0">
              <a:solidFill>
                <a:schemeClr val="bg1"/>
              </a:solidFill>
            </a:endParaRPr>
          </a:p>
          <a:p>
            <a:pPr>
              <a:buFont typeface="Arial" pitchFamily="34" charset="0"/>
              <a:buChar char="•"/>
            </a:pPr>
            <a:r>
              <a:rPr lang="en-US" sz="3600" dirty="0">
                <a:solidFill>
                  <a:schemeClr val="bg1"/>
                </a:solidFill>
              </a:rPr>
              <a:t> </a:t>
            </a:r>
            <a:r>
              <a:rPr lang="en-US" sz="3600" dirty="0" smtClean="0">
                <a:solidFill>
                  <a:schemeClr val="bg1"/>
                </a:solidFill>
              </a:rPr>
              <a:t>counties </a:t>
            </a:r>
            <a:r>
              <a:rPr lang="en-US" sz="3600" dirty="0">
                <a:solidFill>
                  <a:schemeClr val="bg1"/>
                </a:solidFill>
              </a:rPr>
              <a:t>can hire consultants</a:t>
            </a:r>
          </a:p>
          <a:p>
            <a:pPr>
              <a:buFont typeface="Arial" pitchFamily="34" charset="0"/>
              <a:buChar char="•"/>
            </a:pPr>
            <a:r>
              <a:rPr lang="en-US" sz="3600" dirty="0">
                <a:solidFill>
                  <a:schemeClr val="bg1"/>
                </a:solidFill>
              </a:rPr>
              <a:t> NCFS can provide supporting info </a:t>
            </a:r>
            <a:r>
              <a:rPr lang="en-US" sz="3600" dirty="0" smtClean="0">
                <a:solidFill>
                  <a:schemeClr val="bg1"/>
                </a:solidFill>
              </a:rPr>
              <a:t>of</a:t>
            </a:r>
          </a:p>
          <a:p>
            <a:r>
              <a:rPr lang="en-US" sz="3600" dirty="0">
                <a:solidFill>
                  <a:schemeClr val="bg1"/>
                </a:solidFill>
              </a:rPr>
              <a:t> </a:t>
            </a:r>
            <a:r>
              <a:rPr lang="en-US" sz="3600" dirty="0" smtClean="0">
                <a:solidFill>
                  <a:schemeClr val="bg1"/>
                </a:solidFill>
              </a:rPr>
              <a:t> known forestry activities</a:t>
            </a:r>
            <a:endParaRPr lang="en-US" sz="3600" dirty="0">
              <a:solidFill>
                <a:schemeClr val="bg1"/>
              </a:solidFill>
            </a:endParaRPr>
          </a:p>
        </p:txBody>
      </p:sp>
    </p:spTree>
    <p:extLst>
      <p:ext uri="{BB962C8B-B14F-4D97-AF65-F5344CB8AC3E}">
        <p14:creationId xmlns:p14="http://schemas.microsoft.com/office/powerpoint/2010/main" val="155628856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26</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457200" y="1207867"/>
            <a:ext cx="8534400" cy="4647426"/>
          </a:xfrm>
          <a:prstGeom prst="rect">
            <a:avLst/>
          </a:prstGeom>
        </p:spPr>
        <p:txBody>
          <a:bodyPr wrap="square">
            <a:spAutoFit/>
          </a:bodyPr>
          <a:lstStyle/>
          <a:p>
            <a:pPr algn="ctr"/>
            <a:r>
              <a:rPr lang="en-US" sz="3200" b="1" dirty="0" smtClean="0">
                <a:solidFill>
                  <a:schemeClr val="bg1"/>
                </a:solidFill>
              </a:rPr>
              <a:t>“Sources of Assistance for </a:t>
            </a:r>
          </a:p>
          <a:p>
            <a:pPr algn="ctr"/>
            <a:r>
              <a:rPr lang="en-US" sz="3200" b="1" dirty="0" smtClean="0">
                <a:solidFill>
                  <a:schemeClr val="bg1"/>
                </a:solidFill>
              </a:rPr>
              <a:t>Forestry </a:t>
            </a:r>
            <a:r>
              <a:rPr lang="en-US" sz="3200" b="1" dirty="0">
                <a:solidFill>
                  <a:schemeClr val="bg1"/>
                </a:solidFill>
              </a:rPr>
              <a:t>PUV </a:t>
            </a:r>
            <a:r>
              <a:rPr lang="en-US" sz="3200" b="1" dirty="0">
                <a:solidFill>
                  <a:schemeClr val="bg1"/>
                </a:solidFill>
              </a:rPr>
              <a:t>Q</a:t>
            </a:r>
            <a:r>
              <a:rPr lang="en-US" sz="3200" b="1" dirty="0" smtClean="0">
                <a:solidFill>
                  <a:schemeClr val="bg1"/>
                </a:solidFill>
              </a:rPr>
              <a:t>uestions”</a:t>
            </a:r>
            <a:endParaRPr lang="en-US" sz="3200" b="1" dirty="0" smtClean="0">
              <a:solidFill>
                <a:schemeClr val="bg1"/>
              </a:solidFill>
            </a:endParaRPr>
          </a:p>
          <a:p>
            <a:pPr algn="ctr"/>
            <a:endParaRPr lang="en-US" sz="3600" dirty="0">
              <a:solidFill>
                <a:schemeClr val="bg1"/>
              </a:solidFill>
            </a:endParaRPr>
          </a:p>
          <a:p>
            <a:pPr marL="571500" indent="-571500">
              <a:buFont typeface="Arial" panose="020B0604020202020204" pitchFamily="34" charset="0"/>
              <a:buChar char="•"/>
            </a:pPr>
            <a:r>
              <a:rPr lang="en-US" sz="2800" dirty="0" smtClean="0">
                <a:solidFill>
                  <a:schemeClr val="bg1"/>
                </a:solidFill>
              </a:rPr>
              <a:t>DoR</a:t>
            </a:r>
          </a:p>
          <a:p>
            <a:pPr marL="571500" indent="-571500">
              <a:buFont typeface="Arial" panose="020B0604020202020204" pitchFamily="34" charset="0"/>
              <a:buChar char="•"/>
            </a:pPr>
            <a:r>
              <a:rPr lang="en-US" sz="2800" dirty="0" smtClean="0">
                <a:solidFill>
                  <a:schemeClr val="bg1"/>
                </a:solidFill>
              </a:rPr>
              <a:t>NCFS</a:t>
            </a:r>
          </a:p>
          <a:p>
            <a:pPr marL="1485900" lvl="2" indent="-571500">
              <a:buFont typeface="Wingdings" panose="05000000000000000000" pitchFamily="2" charset="2"/>
              <a:buChar char="Ø"/>
            </a:pPr>
            <a:r>
              <a:rPr lang="en-US" sz="2800" dirty="0" smtClean="0">
                <a:solidFill>
                  <a:schemeClr val="bg1"/>
                </a:solidFill>
              </a:rPr>
              <a:t>County Ranger</a:t>
            </a:r>
          </a:p>
          <a:p>
            <a:pPr marL="1485900" lvl="2" indent="-571500">
              <a:buFont typeface="Wingdings" panose="05000000000000000000" pitchFamily="2" charset="2"/>
              <a:buChar char="Ø"/>
            </a:pPr>
            <a:r>
              <a:rPr lang="en-US" sz="2800" dirty="0" smtClean="0">
                <a:solidFill>
                  <a:schemeClr val="bg1"/>
                </a:solidFill>
              </a:rPr>
              <a:t>District Forester</a:t>
            </a:r>
          </a:p>
          <a:p>
            <a:pPr marL="1485900" lvl="2" indent="-571500">
              <a:buFont typeface="Wingdings" panose="05000000000000000000" pitchFamily="2" charset="2"/>
              <a:buChar char="Ø"/>
            </a:pPr>
            <a:r>
              <a:rPr lang="en-US" sz="2800" dirty="0" smtClean="0">
                <a:solidFill>
                  <a:schemeClr val="bg1"/>
                </a:solidFill>
              </a:rPr>
              <a:t>Central Office staff</a:t>
            </a:r>
            <a:endParaRPr lang="en-US" sz="2800" dirty="0" smtClean="0">
              <a:solidFill>
                <a:schemeClr val="bg1"/>
              </a:solidFill>
            </a:endParaRPr>
          </a:p>
          <a:p>
            <a:pPr marL="571500" indent="-571500">
              <a:buFont typeface="Arial" panose="020B0604020202020204" pitchFamily="34" charset="0"/>
              <a:buChar char="•"/>
            </a:pPr>
            <a:r>
              <a:rPr lang="en-US" sz="2800" dirty="0" smtClean="0">
                <a:solidFill>
                  <a:schemeClr val="bg1"/>
                </a:solidFill>
              </a:rPr>
              <a:t>NCSU Extension Forestry</a:t>
            </a:r>
          </a:p>
          <a:p>
            <a:pPr marL="571500" indent="-571500">
              <a:buFont typeface="Arial" panose="020B0604020202020204" pitchFamily="34" charset="0"/>
              <a:buChar char="•"/>
            </a:pPr>
            <a:r>
              <a:rPr lang="en-US" sz="2800" dirty="0" smtClean="0">
                <a:solidFill>
                  <a:schemeClr val="bg1"/>
                </a:solidFill>
              </a:rPr>
              <a:t>Contracted Consultant</a:t>
            </a:r>
          </a:p>
        </p:txBody>
      </p:sp>
    </p:spTree>
    <p:extLst>
      <p:ext uri="{BB962C8B-B14F-4D97-AF65-F5344CB8AC3E}">
        <p14:creationId xmlns:p14="http://schemas.microsoft.com/office/powerpoint/2010/main" val="258011344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0000" t="20001" r="25833" b="22222"/>
          <a:stretch/>
        </p:blipFill>
        <p:spPr>
          <a:xfrm>
            <a:off x="-18738" y="1014280"/>
            <a:ext cx="9162738" cy="6187823"/>
          </a:xfrm>
          <a:prstGeom prst="rect">
            <a:avLst/>
          </a:prstGeom>
        </p:spPr>
      </p:pic>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27</a:t>
            </a:fld>
            <a:endParaRPr lang="en-US" dirty="0"/>
          </a:p>
        </p:txBody>
      </p:sp>
      <p:pic>
        <p:nvPicPr>
          <p:cNvPr id="6" name="Picture 2"/>
          <p:cNvPicPr>
            <a:picLocks noChangeAspect="1" noChangeArrowheads="1"/>
          </p:cNvPicPr>
          <p:nvPr/>
        </p:nvPicPr>
        <p:blipFill>
          <a:blip r:embed="rId4"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5"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1676400" y="1334882"/>
            <a:ext cx="6248400" cy="923330"/>
          </a:xfrm>
          <a:prstGeom prst="rect">
            <a:avLst/>
          </a:prstGeom>
          <a:solidFill>
            <a:schemeClr val="tx1"/>
          </a:solidFill>
        </p:spPr>
        <p:txBody>
          <a:bodyPr wrap="square">
            <a:spAutoFit/>
          </a:bodyPr>
          <a:lstStyle/>
          <a:p>
            <a:pPr algn="ctr"/>
            <a:r>
              <a:rPr lang="en-US" sz="5400" b="1" dirty="0" smtClean="0">
                <a:solidFill>
                  <a:schemeClr val="bg1"/>
                </a:solidFill>
              </a:rPr>
              <a:t>Forestry Programs</a:t>
            </a:r>
          </a:p>
        </p:txBody>
      </p:sp>
    </p:spTree>
    <p:extLst>
      <p:ext uri="{BB962C8B-B14F-4D97-AF65-F5344CB8AC3E}">
        <p14:creationId xmlns:p14="http://schemas.microsoft.com/office/powerpoint/2010/main" val="399434252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28</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10" name="TextBox 9"/>
          <p:cNvSpPr txBox="1"/>
          <p:nvPr/>
        </p:nvSpPr>
        <p:spPr>
          <a:xfrm>
            <a:off x="4697689" y="2960016"/>
            <a:ext cx="4427095" cy="523220"/>
          </a:xfrm>
          <a:prstGeom prst="rect">
            <a:avLst/>
          </a:prstGeom>
          <a:solidFill>
            <a:srgbClr val="FFFF00"/>
          </a:solidFill>
        </p:spPr>
        <p:txBody>
          <a:bodyPr wrap="square" rtlCol="0">
            <a:spAutoFit/>
          </a:bodyPr>
          <a:lstStyle/>
          <a:p>
            <a:pPr algn="ctr"/>
            <a:r>
              <a:rPr lang="en-US" sz="2800" dirty="0" smtClean="0">
                <a:solidFill>
                  <a:schemeClr val="bg1"/>
                </a:solidFill>
              </a:rPr>
              <a:t>http://ncforestservice.gov</a:t>
            </a:r>
            <a:endParaRPr lang="en-US" sz="2800" dirty="0">
              <a:solidFill>
                <a:schemeClr val="bg1"/>
              </a:solidFill>
            </a:endParaRPr>
          </a:p>
        </p:txBody>
      </p:sp>
      <p:pic>
        <p:nvPicPr>
          <p:cNvPr id="2" name="Picture 1"/>
          <p:cNvPicPr>
            <a:picLocks noChangeAspect="1"/>
          </p:cNvPicPr>
          <p:nvPr/>
        </p:nvPicPr>
        <p:blipFill rotWithShape="1">
          <a:blip r:embed="rId5"/>
          <a:srcRect l="31260" t="10702" r="32430" b="8047"/>
          <a:stretch/>
        </p:blipFill>
        <p:spPr>
          <a:xfrm>
            <a:off x="-7495" y="1156005"/>
            <a:ext cx="4724400" cy="5943600"/>
          </a:xfrm>
          <a:prstGeom prst="rect">
            <a:avLst/>
          </a:prstGeom>
        </p:spPr>
      </p:pic>
      <p:sp>
        <p:nvSpPr>
          <p:cNvPr id="12" name="Right Arrow 11"/>
          <p:cNvSpPr/>
          <p:nvPr/>
        </p:nvSpPr>
        <p:spPr>
          <a:xfrm rot="12824916" flipV="1">
            <a:off x="610264" y="1575583"/>
            <a:ext cx="2211956" cy="61372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“Contact Us” link </a:t>
            </a:r>
            <a:endParaRPr lang="en-US" b="1" dirty="0">
              <a:solidFill>
                <a:schemeClr val="bg1"/>
              </a:solidFill>
            </a:endParaRPr>
          </a:p>
        </p:txBody>
      </p:sp>
      <p:pic>
        <p:nvPicPr>
          <p:cNvPr id="11" name="Picture 3" descr="E:\tax presentation\NCFS offices 8-2011.gif"/>
          <p:cNvPicPr>
            <a:picLocks noChangeAspect="1" noChangeArrowheads="1"/>
          </p:cNvPicPr>
          <p:nvPr/>
        </p:nvPicPr>
        <p:blipFill>
          <a:blip r:embed="rId6" cstate="print"/>
          <a:srcRect/>
          <a:stretch>
            <a:fillRect/>
          </a:stretch>
        </p:blipFill>
        <p:spPr bwMode="auto">
          <a:xfrm>
            <a:off x="4716905" y="5135926"/>
            <a:ext cx="4427095" cy="1710810"/>
          </a:xfrm>
          <a:prstGeom prst="rect">
            <a:avLst/>
          </a:prstGeom>
          <a:noFill/>
        </p:spPr>
      </p:pic>
      <p:sp>
        <p:nvSpPr>
          <p:cNvPr id="4" name="TextBox 3"/>
          <p:cNvSpPr txBox="1"/>
          <p:nvPr/>
        </p:nvSpPr>
        <p:spPr>
          <a:xfrm>
            <a:off x="4953000" y="4784484"/>
            <a:ext cx="4046095" cy="369332"/>
          </a:xfrm>
          <a:prstGeom prst="rect">
            <a:avLst/>
          </a:prstGeom>
          <a:noFill/>
        </p:spPr>
        <p:txBody>
          <a:bodyPr wrap="square" rtlCol="0">
            <a:spAutoFit/>
          </a:bodyPr>
          <a:lstStyle/>
          <a:p>
            <a:r>
              <a:rPr lang="en-US" b="1" dirty="0">
                <a:solidFill>
                  <a:schemeClr val="bg1"/>
                </a:solidFill>
              </a:rPr>
              <a:t>p</a:t>
            </a:r>
            <a:r>
              <a:rPr lang="en-US" b="1" dirty="0" smtClean="0">
                <a:solidFill>
                  <a:schemeClr val="bg1"/>
                </a:solidFill>
              </a:rPr>
              <a:t>hone list, org chart, office locations</a:t>
            </a:r>
            <a:endParaRPr lang="en-US" b="1" dirty="0">
              <a:solidFill>
                <a:schemeClr val="bg1"/>
              </a:solidFill>
            </a:endParaRPr>
          </a:p>
        </p:txBody>
      </p:sp>
    </p:spTree>
    <p:extLst>
      <p:ext uri="{BB962C8B-B14F-4D97-AF65-F5344CB8AC3E}">
        <p14:creationId xmlns:p14="http://schemas.microsoft.com/office/powerpoint/2010/main" val="152058678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29</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pic>
        <p:nvPicPr>
          <p:cNvPr id="2" name="Picture 1"/>
          <p:cNvPicPr>
            <a:picLocks noChangeAspect="1"/>
          </p:cNvPicPr>
          <p:nvPr/>
        </p:nvPicPr>
        <p:blipFill rotWithShape="1">
          <a:blip r:embed="rId5"/>
          <a:srcRect l="31260" t="10702" r="32430" b="8047"/>
          <a:stretch/>
        </p:blipFill>
        <p:spPr>
          <a:xfrm>
            <a:off x="76200" y="1066800"/>
            <a:ext cx="4724400" cy="5943600"/>
          </a:xfrm>
          <a:prstGeom prst="rect">
            <a:avLst/>
          </a:prstGeom>
        </p:spPr>
      </p:pic>
      <p:sp>
        <p:nvSpPr>
          <p:cNvPr id="13" name="Right Arrow 12"/>
          <p:cNvSpPr/>
          <p:nvPr/>
        </p:nvSpPr>
        <p:spPr>
          <a:xfrm rot="12154540" flipV="1">
            <a:off x="1123986" y="3328953"/>
            <a:ext cx="3571040" cy="61372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“Managing Your Forest” link</a:t>
            </a:r>
            <a:endParaRPr lang="en-US" b="1" dirty="0">
              <a:solidFill>
                <a:schemeClr val="bg1"/>
              </a:solidFill>
            </a:endParaRPr>
          </a:p>
        </p:txBody>
      </p:sp>
    </p:spTree>
    <p:extLst>
      <p:ext uri="{BB962C8B-B14F-4D97-AF65-F5344CB8AC3E}">
        <p14:creationId xmlns:p14="http://schemas.microsoft.com/office/powerpoint/2010/main" val="373934902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1995"/>
            <a:ext cx="9144000" cy="5147733"/>
          </a:xfrm>
          <a:prstGeom prst="rect">
            <a:avLst/>
          </a:prstGeom>
        </p:spPr>
      </p:pic>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3</a:t>
            </a:fld>
            <a:endParaRPr lang="en-US" dirty="0"/>
          </a:p>
        </p:txBody>
      </p:sp>
      <p:pic>
        <p:nvPicPr>
          <p:cNvPr id="6" name="Picture 2"/>
          <p:cNvPicPr>
            <a:picLocks noChangeAspect="1" noChangeArrowheads="1"/>
          </p:cNvPicPr>
          <p:nvPr/>
        </p:nvPicPr>
        <p:blipFill>
          <a:blip r:embed="rId4"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5"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1981200" y="4267200"/>
            <a:ext cx="5410200" cy="923330"/>
          </a:xfrm>
          <a:prstGeom prst="rect">
            <a:avLst/>
          </a:prstGeom>
          <a:solidFill>
            <a:schemeClr val="tx1"/>
          </a:solidFill>
        </p:spPr>
        <p:txBody>
          <a:bodyPr wrap="square">
            <a:spAutoFit/>
          </a:bodyPr>
          <a:lstStyle/>
          <a:p>
            <a:pPr algn="ctr"/>
            <a:r>
              <a:rPr lang="en-US" sz="5400" b="1" dirty="0" smtClean="0">
                <a:solidFill>
                  <a:schemeClr val="bg1"/>
                </a:solidFill>
              </a:rPr>
              <a:t>Woodland Plans</a:t>
            </a:r>
          </a:p>
        </p:txBody>
      </p:sp>
    </p:spTree>
    <p:extLst>
      <p:ext uri="{BB962C8B-B14F-4D97-AF65-F5344CB8AC3E}">
        <p14:creationId xmlns:p14="http://schemas.microsoft.com/office/powerpoint/2010/main" val="50898582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30</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pic>
        <p:nvPicPr>
          <p:cNvPr id="4" name="Picture 3"/>
          <p:cNvPicPr>
            <a:picLocks noChangeAspect="1"/>
          </p:cNvPicPr>
          <p:nvPr/>
        </p:nvPicPr>
        <p:blipFill rotWithShape="1">
          <a:blip r:embed="rId5"/>
          <a:srcRect l="31845" t="10417" r="31845" b="22931"/>
          <a:stretch/>
        </p:blipFill>
        <p:spPr>
          <a:xfrm>
            <a:off x="0" y="848079"/>
            <a:ext cx="5787058" cy="5972446"/>
          </a:xfrm>
          <a:prstGeom prst="rect">
            <a:avLst/>
          </a:prstGeom>
        </p:spPr>
      </p:pic>
      <p:sp>
        <p:nvSpPr>
          <p:cNvPr id="13" name="Right Arrow 12"/>
          <p:cNvSpPr/>
          <p:nvPr/>
        </p:nvSpPr>
        <p:spPr>
          <a:xfrm rot="12497596" flipV="1">
            <a:off x="1589742" y="3329958"/>
            <a:ext cx="3643737" cy="890574"/>
          </a:xfrm>
          <a:prstGeom prst="rightArrow">
            <a:avLst>
              <a:gd name="adj1" fmla="val 51348"/>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“Forestry Professionals” links </a:t>
            </a:r>
            <a:endParaRPr lang="en-US" b="1" dirty="0">
              <a:solidFill>
                <a:schemeClr val="bg1"/>
              </a:solidFill>
            </a:endParaRPr>
          </a:p>
        </p:txBody>
      </p:sp>
      <p:sp>
        <p:nvSpPr>
          <p:cNvPr id="14" name="Right Arrow 13"/>
          <p:cNvSpPr/>
          <p:nvPr/>
        </p:nvSpPr>
        <p:spPr>
          <a:xfrm rot="12497596" flipV="1">
            <a:off x="3741777" y="3003970"/>
            <a:ext cx="3841521" cy="938583"/>
          </a:xfrm>
          <a:prstGeom prst="rightArrow">
            <a:avLst>
              <a:gd name="adj1" fmla="val 51348"/>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“NCFS Plans” </a:t>
            </a:r>
            <a:r>
              <a:rPr lang="en-US" b="1" dirty="0" smtClean="0">
                <a:solidFill>
                  <a:schemeClr val="bg1"/>
                </a:solidFill>
              </a:rPr>
              <a:t>FAQs, rates, etc. </a:t>
            </a:r>
            <a:endParaRPr lang="en-US" b="1" dirty="0">
              <a:solidFill>
                <a:schemeClr val="bg1"/>
              </a:solidFill>
            </a:endParaRPr>
          </a:p>
        </p:txBody>
      </p:sp>
      <p:sp>
        <p:nvSpPr>
          <p:cNvPr id="15" name="Right Arrow 14"/>
          <p:cNvSpPr/>
          <p:nvPr/>
        </p:nvSpPr>
        <p:spPr>
          <a:xfrm rot="12497596" flipV="1">
            <a:off x="1892792" y="4364346"/>
            <a:ext cx="3181182" cy="927503"/>
          </a:xfrm>
          <a:prstGeom prst="rightArrow">
            <a:avLst>
              <a:gd name="adj1" fmla="val 51348"/>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“Forestry Costshare” links </a:t>
            </a:r>
            <a:endParaRPr lang="en-US" b="1" dirty="0">
              <a:solidFill>
                <a:schemeClr val="bg1"/>
              </a:solidFill>
            </a:endParaRPr>
          </a:p>
        </p:txBody>
      </p:sp>
    </p:spTree>
    <p:extLst>
      <p:ext uri="{BB962C8B-B14F-4D97-AF65-F5344CB8AC3E}">
        <p14:creationId xmlns:p14="http://schemas.microsoft.com/office/powerpoint/2010/main" val="99941202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31</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11" name="TextBox 10"/>
          <p:cNvSpPr txBox="1"/>
          <p:nvPr/>
        </p:nvSpPr>
        <p:spPr>
          <a:xfrm>
            <a:off x="-381000" y="2448977"/>
            <a:ext cx="8686800" cy="3600986"/>
          </a:xfrm>
          <a:prstGeom prst="rect">
            <a:avLst/>
          </a:prstGeom>
          <a:noFill/>
        </p:spPr>
        <p:txBody>
          <a:bodyPr wrap="square" rtlCol="0">
            <a:spAutoFit/>
          </a:bodyPr>
          <a:lstStyle/>
          <a:p>
            <a:r>
              <a:rPr lang="en-US" sz="3200" dirty="0" smtClean="0">
                <a:solidFill>
                  <a:schemeClr val="bg1"/>
                </a:solidFill>
              </a:rPr>
              <a:t>     </a:t>
            </a:r>
            <a:r>
              <a:rPr lang="en-US" sz="2800" u="sng" dirty="0" smtClean="0">
                <a:solidFill>
                  <a:schemeClr val="bg1"/>
                </a:solidFill>
              </a:rPr>
              <a:t>Annually</a:t>
            </a:r>
          </a:p>
          <a:p>
            <a:pPr marL="914400" lvl="1" indent="-457200">
              <a:buFont typeface="Arial" panose="020B0604020202020204" pitchFamily="34" charset="0"/>
              <a:buChar char="•"/>
            </a:pPr>
            <a:r>
              <a:rPr lang="en-US" sz="2800" dirty="0" smtClean="0">
                <a:solidFill>
                  <a:schemeClr val="bg1"/>
                </a:solidFill>
              </a:rPr>
              <a:t> 6,500 plans (350,000 acres)</a:t>
            </a:r>
          </a:p>
          <a:p>
            <a:pPr marL="914400" lvl="1" indent="-457200">
              <a:buFont typeface="Arial" panose="020B0604020202020204" pitchFamily="34" charset="0"/>
              <a:buChar char="•"/>
            </a:pPr>
            <a:r>
              <a:rPr lang="en-US" sz="2800" dirty="0" smtClean="0">
                <a:solidFill>
                  <a:schemeClr val="bg1"/>
                </a:solidFill>
              </a:rPr>
              <a:t> 6,000 water quality inspections</a:t>
            </a:r>
          </a:p>
          <a:p>
            <a:pPr marL="914400" lvl="1" indent="-457200">
              <a:buFont typeface="Arial" panose="020B0604020202020204" pitchFamily="34" charset="0"/>
              <a:buChar char="•"/>
            </a:pPr>
            <a:r>
              <a:rPr lang="en-US" sz="2800" dirty="0" smtClean="0">
                <a:solidFill>
                  <a:schemeClr val="bg1"/>
                </a:solidFill>
              </a:rPr>
              <a:t> 1,500 FDP costshare participants</a:t>
            </a:r>
          </a:p>
          <a:p>
            <a:pPr lvl="1"/>
            <a:endParaRPr lang="en-US" sz="2800" dirty="0" smtClean="0">
              <a:solidFill>
                <a:schemeClr val="bg1"/>
              </a:solidFill>
            </a:endParaRPr>
          </a:p>
          <a:p>
            <a:pPr marL="914400" lvl="1" indent="-457200">
              <a:buFont typeface="Arial" panose="020B0604020202020204" pitchFamily="34" charset="0"/>
              <a:buChar char="•"/>
            </a:pPr>
            <a:r>
              <a:rPr lang="en-US" sz="2800" dirty="0" smtClean="0">
                <a:solidFill>
                  <a:schemeClr val="bg1"/>
                </a:solidFill>
              </a:rPr>
              <a:t> Insect/disease detection</a:t>
            </a:r>
          </a:p>
          <a:p>
            <a:pPr marL="914400" lvl="1" indent="-457200">
              <a:buFont typeface="Arial" panose="020B0604020202020204" pitchFamily="34" charset="0"/>
              <a:buChar char="•"/>
            </a:pPr>
            <a:r>
              <a:rPr lang="en-US" sz="2800" dirty="0" smtClean="0">
                <a:solidFill>
                  <a:schemeClr val="bg1"/>
                </a:solidFill>
              </a:rPr>
              <a:t> Environmental education</a:t>
            </a:r>
          </a:p>
          <a:p>
            <a:pPr marL="914400" lvl="1" indent="-457200">
              <a:buFont typeface="Arial" panose="020B0604020202020204" pitchFamily="34" charset="0"/>
              <a:buChar char="•"/>
            </a:pPr>
            <a:r>
              <a:rPr lang="en-US" sz="2800" dirty="0" smtClean="0">
                <a:solidFill>
                  <a:schemeClr val="bg1"/>
                </a:solidFill>
              </a:rPr>
              <a:t> Prescribed burning</a:t>
            </a:r>
          </a:p>
        </p:txBody>
      </p:sp>
      <p:pic>
        <p:nvPicPr>
          <p:cNvPr id="12" name="Picture 11" descr="Stewardship B&amp;wlogo2.gif"/>
          <p:cNvPicPr>
            <a:picLocks noChangeAspect="1"/>
          </p:cNvPicPr>
          <p:nvPr/>
        </p:nvPicPr>
        <p:blipFill>
          <a:blip r:embed="rId5" cstate="print"/>
          <a:stretch>
            <a:fillRect/>
          </a:stretch>
        </p:blipFill>
        <p:spPr>
          <a:xfrm>
            <a:off x="7663070" y="4893212"/>
            <a:ext cx="1447800" cy="1948376"/>
          </a:xfrm>
          <a:prstGeom prst="rect">
            <a:avLst/>
          </a:prstGeom>
          <a:solidFill>
            <a:schemeClr val="tx1"/>
          </a:solidFill>
        </p:spPr>
      </p:pic>
      <p:pic>
        <p:nvPicPr>
          <p:cNvPr id="13" name="Picture 12" descr="nc_ncfs_fdp_high-transparent background.png"/>
          <p:cNvPicPr>
            <a:picLocks noChangeAspect="1"/>
          </p:cNvPicPr>
          <p:nvPr/>
        </p:nvPicPr>
        <p:blipFill>
          <a:blip r:embed="rId6" cstate="print"/>
          <a:stretch>
            <a:fillRect/>
          </a:stretch>
        </p:blipFill>
        <p:spPr>
          <a:xfrm>
            <a:off x="5372074" y="1409321"/>
            <a:ext cx="3619526" cy="2261773"/>
          </a:xfrm>
          <a:prstGeom prst="rect">
            <a:avLst/>
          </a:prstGeom>
        </p:spPr>
      </p:pic>
      <p:sp>
        <p:nvSpPr>
          <p:cNvPr id="14" name="TextBox 13"/>
          <p:cNvSpPr txBox="1"/>
          <p:nvPr/>
        </p:nvSpPr>
        <p:spPr>
          <a:xfrm>
            <a:off x="0" y="1183677"/>
            <a:ext cx="5867400" cy="646331"/>
          </a:xfrm>
          <a:prstGeom prst="rect">
            <a:avLst/>
          </a:prstGeom>
          <a:noFill/>
        </p:spPr>
        <p:txBody>
          <a:bodyPr wrap="square" rtlCol="0">
            <a:spAutoFit/>
          </a:bodyPr>
          <a:lstStyle/>
          <a:p>
            <a:pPr algn="ctr"/>
            <a:r>
              <a:rPr lang="en-US" sz="3600" b="1" dirty="0" smtClean="0">
                <a:solidFill>
                  <a:schemeClr val="bg1"/>
                </a:solidFill>
              </a:rPr>
              <a:t>NCFS Programs &amp; Services </a:t>
            </a:r>
            <a:endParaRPr lang="en-US" sz="3600" b="1" dirty="0">
              <a:solidFill>
                <a:schemeClr val="bg1"/>
              </a:solidFill>
            </a:endParaRPr>
          </a:p>
        </p:txBody>
      </p:sp>
      <p:pic>
        <p:nvPicPr>
          <p:cNvPr id="15" name="Picture 9" descr="1.7_burning.jpg"/>
          <p:cNvPicPr>
            <a:picLocks noChangeAspect="1" noChangeArrowheads="1"/>
          </p:cNvPicPr>
          <p:nvPr/>
        </p:nvPicPr>
        <p:blipFill>
          <a:blip r:embed="rId7" cstate="print"/>
          <a:srcRect t="22629" r="1714" b="20572"/>
          <a:stretch>
            <a:fillRect/>
          </a:stretch>
        </p:blipFill>
        <p:spPr bwMode="auto">
          <a:xfrm>
            <a:off x="4947325" y="4295812"/>
            <a:ext cx="2525245" cy="1893934"/>
          </a:xfrm>
          <a:prstGeom prst="rect">
            <a:avLst/>
          </a:prstGeom>
          <a:noFill/>
          <a:ln w="9525">
            <a:noFill/>
            <a:miter lim="800000"/>
            <a:headEnd/>
            <a:tailEnd/>
          </a:ln>
        </p:spPr>
      </p:pic>
    </p:spTree>
    <p:extLst>
      <p:ext uri="{BB962C8B-B14F-4D97-AF65-F5344CB8AC3E}">
        <p14:creationId xmlns:p14="http://schemas.microsoft.com/office/powerpoint/2010/main" val="315431471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32</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9" name="TextBox 8"/>
          <p:cNvSpPr txBox="1"/>
          <p:nvPr/>
        </p:nvSpPr>
        <p:spPr>
          <a:xfrm>
            <a:off x="0" y="1106269"/>
            <a:ext cx="8839200" cy="646331"/>
          </a:xfrm>
          <a:prstGeom prst="rect">
            <a:avLst/>
          </a:prstGeom>
          <a:noFill/>
        </p:spPr>
        <p:txBody>
          <a:bodyPr wrap="square" rtlCol="0">
            <a:spAutoFit/>
          </a:bodyPr>
          <a:lstStyle/>
          <a:p>
            <a:pPr algn="ctr"/>
            <a:r>
              <a:rPr lang="en-US" sz="3600" b="1" dirty="0" smtClean="0">
                <a:solidFill>
                  <a:schemeClr val="bg1"/>
                </a:solidFill>
              </a:rPr>
              <a:t>NCFS Emergency Response</a:t>
            </a:r>
            <a:endParaRPr lang="en-US" sz="3600" b="1" dirty="0">
              <a:solidFill>
                <a:schemeClr val="bg1"/>
              </a:solidFill>
            </a:endParaRPr>
          </a:p>
        </p:txBody>
      </p:sp>
      <p:sp>
        <p:nvSpPr>
          <p:cNvPr id="10" name="TextBox 9"/>
          <p:cNvSpPr txBox="1"/>
          <p:nvPr/>
        </p:nvSpPr>
        <p:spPr>
          <a:xfrm>
            <a:off x="-685800" y="2059424"/>
            <a:ext cx="7924800" cy="1815882"/>
          </a:xfrm>
          <a:prstGeom prst="rect">
            <a:avLst/>
          </a:prstGeom>
          <a:noFill/>
        </p:spPr>
        <p:txBody>
          <a:bodyPr wrap="square" rtlCol="0">
            <a:spAutoFit/>
          </a:bodyPr>
          <a:lstStyle/>
          <a:p>
            <a:pPr lvl="3" indent="-457200">
              <a:buFont typeface="Wingdings" panose="05000000000000000000" pitchFamily="2" charset="2"/>
              <a:buChar char="Ø"/>
            </a:pPr>
            <a:r>
              <a:rPr lang="en-US" sz="2800" dirty="0" smtClean="0">
                <a:solidFill>
                  <a:schemeClr val="bg1"/>
                </a:solidFill>
              </a:rPr>
              <a:t>5,000 wildfires, 25,000 acres/yr</a:t>
            </a:r>
          </a:p>
          <a:p>
            <a:pPr lvl="3" indent="-457200">
              <a:buFont typeface="Wingdings" panose="05000000000000000000" pitchFamily="2" charset="2"/>
              <a:buChar char="Ø"/>
            </a:pPr>
            <a:r>
              <a:rPr lang="en-US" sz="2800" dirty="0">
                <a:solidFill>
                  <a:schemeClr val="bg1"/>
                </a:solidFill>
              </a:rPr>
              <a:t>h</a:t>
            </a:r>
            <a:r>
              <a:rPr lang="en-US" sz="2800" dirty="0" smtClean="0">
                <a:solidFill>
                  <a:schemeClr val="bg1"/>
                </a:solidFill>
              </a:rPr>
              <a:t>urricanes, floods, ice-storms (bird flu?)</a:t>
            </a:r>
          </a:p>
          <a:p>
            <a:pPr lvl="3" indent="-457200">
              <a:buFont typeface="Wingdings" panose="05000000000000000000" pitchFamily="2" charset="2"/>
              <a:buChar char="Ø"/>
            </a:pPr>
            <a:r>
              <a:rPr lang="en-US" sz="2800" dirty="0" smtClean="0">
                <a:solidFill>
                  <a:schemeClr val="bg1"/>
                </a:solidFill>
              </a:rPr>
              <a:t>North Carolina &amp; elsewhere </a:t>
            </a:r>
          </a:p>
          <a:p>
            <a:pPr lvl="3" indent="-457200">
              <a:buFont typeface="Wingdings" panose="05000000000000000000" pitchFamily="2" charset="2"/>
              <a:buChar char="Ø"/>
            </a:pPr>
            <a:r>
              <a:rPr lang="en-US" sz="2800" dirty="0">
                <a:solidFill>
                  <a:schemeClr val="bg1"/>
                </a:solidFill>
              </a:rPr>
              <a:t>p</a:t>
            </a:r>
            <a:r>
              <a:rPr lang="en-US" sz="2800" dirty="0" smtClean="0">
                <a:solidFill>
                  <a:schemeClr val="bg1"/>
                </a:solidFill>
              </a:rPr>
              <a:t>lan delivery times can be impacted</a:t>
            </a:r>
          </a:p>
        </p:txBody>
      </p:sp>
      <p:pic>
        <p:nvPicPr>
          <p:cNvPr id="11" name="Picture 2" descr="http://reddogreport.com/wp-content/uploads/2010/07/california-wildfire.jpg"/>
          <p:cNvPicPr>
            <a:picLocks noChangeAspect="1" noChangeArrowheads="1"/>
          </p:cNvPicPr>
          <p:nvPr/>
        </p:nvPicPr>
        <p:blipFill>
          <a:blip r:embed="rId5" cstate="print"/>
          <a:srcRect/>
          <a:stretch>
            <a:fillRect/>
          </a:stretch>
        </p:blipFill>
        <p:spPr bwMode="auto">
          <a:xfrm>
            <a:off x="2150331" y="4148108"/>
            <a:ext cx="5088669" cy="2709892"/>
          </a:xfrm>
          <a:prstGeom prst="rect">
            <a:avLst/>
          </a:prstGeom>
          <a:noFill/>
        </p:spPr>
      </p:pic>
    </p:spTree>
    <p:extLst>
      <p:ext uri="{BB962C8B-B14F-4D97-AF65-F5344CB8AC3E}">
        <p14:creationId xmlns:p14="http://schemas.microsoft.com/office/powerpoint/2010/main" val="33499983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33</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14" name="TextBox 13"/>
          <p:cNvSpPr txBox="1"/>
          <p:nvPr/>
        </p:nvSpPr>
        <p:spPr>
          <a:xfrm>
            <a:off x="1295400" y="1134523"/>
            <a:ext cx="6781800" cy="646331"/>
          </a:xfrm>
          <a:prstGeom prst="rect">
            <a:avLst/>
          </a:prstGeom>
          <a:noFill/>
        </p:spPr>
        <p:txBody>
          <a:bodyPr wrap="square" rtlCol="0">
            <a:spAutoFit/>
          </a:bodyPr>
          <a:lstStyle/>
          <a:p>
            <a:pPr algn="ctr"/>
            <a:r>
              <a:rPr lang="en-US" sz="3600" b="1" dirty="0" smtClean="0">
                <a:solidFill>
                  <a:schemeClr val="bg1"/>
                </a:solidFill>
              </a:rPr>
              <a:t>NCFS Management Plan Fees</a:t>
            </a:r>
            <a:endParaRPr lang="en-US" sz="3600" b="1" dirty="0">
              <a:solidFill>
                <a:schemeClr val="bg1"/>
              </a:solidFill>
            </a:endParaRPr>
          </a:p>
        </p:txBody>
      </p:sp>
      <p:sp>
        <p:nvSpPr>
          <p:cNvPr id="2" name="Rectangle 1"/>
          <p:cNvSpPr/>
          <p:nvPr/>
        </p:nvSpPr>
        <p:spPr>
          <a:xfrm>
            <a:off x="228600" y="2805048"/>
            <a:ext cx="6029215" cy="3539430"/>
          </a:xfrm>
          <a:prstGeom prst="rect">
            <a:avLst/>
          </a:prstGeom>
        </p:spPr>
        <p:txBody>
          <a:bodyPr wrap="none">
            <a:spAutoFit/>
          </a:bodyPr>
          <a:lstStyle/>
          <a:p>
            <a:pPr marL="457200" indent="-457200">
              <a:buFont typeface="Arial" panose="020B0604020202020204" pitchFamily="34" charset="0"/>
              <a:buChar char="•"/>
            </a:pPr>
            <a:r>
              <a:rPr lang="en-US" sz="3200" dirty="0" smtClean="0">
                <a:solidFill>
                  <a:schemeClr val="bg1"/>
                </a:solidFill>
                <a:latin typeface="Times New Roman" panose="02020603050405020304" pitchFamily="18" charset="0"/>
                <a:cs typeface="Times New Roman" panose="02020603050405020304" pitchFamily="18" charset="0"/>
              </a:rPr>
              <a:t>Legislatively-mandated</a:t>
            </a:r>
          </a:p>
          <a:p>
            <a:pPr marL="457200" indent="-457200">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i</a:t>
            </a:r>
            <a:r>
              <a:rPr lang="en-US" sz="3200" dirty="0" smtClean="0">
                <a:solidFill>
                  <a:schemeClr val="bg1"/>
                </a:solidFill>
                <a:latin typeface="Times New Roman" panose="02020603050405020304" pitchFamily="18" charset="0"/>
                <a:cs typeface="Times New Roman" panose="02020603050405020304" pitchFamily="18" charset="0"/>
              </a:rPr>
              <a:t>mplemented </a:t>
            </a:r>
            <a:r>
              <a:rPr lang="en-US" sz="3200" dirty="0" smtClean="0">
                <a:solidFill>
                  <a:schemeClr val="bg1"/>
                </a:solidFill>
                <a:latin typeface="Times New Roman" panose="02020603050405020304" pitchFamily="18" charset="0"/>
                <a:cs typeface="Times New Roman" panose="02020603050405020304" pitchFamily="18" charset="0"/>
              </a:rPr>
              <a:t>8/2014</a:t>
            </a:r>
          </a:p>
          <a:p>
            <a:pPr marL="457200" indent="-457200">
              <a:buFont typeface="Arial" panose="020B0604020202020204" pitchFamily="34" charset="0"/>
              <a:buChar char="•"/>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760,000</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appropriations </a:t>
            </a:r>
            <a:endParaRPr lang="en-US" sz="3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3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Rulemaking </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exemption (</a:t>
            </a:r>
            <a:r>
              <a:rPr lang="en-US" sz="3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7/1/16)</a:t>
            </a:r>
            <a:endParaRPr lang="en-US" sz="3200" dirty="0" smtClean="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smtClean="0">
                <a:solidFill>
                  <a:schemeClr val="bg1"/>
                </a:solidFill>
                <a:latin typeface="Times New Roman" panose="02020603050405020304" pitchFamily="18" charset="0"/>
                <a:cs typeface="Times New Roman" panose="02020603050405020304" pitchFamily="18" charset="0"/>
              </a:rPr>
              <a:t>details </a:t>
            </a:r>
            <a:r>
              <a:rPr lang="en-US" sz="3200" dirty="0" smtClean="0">
                <a:solidFill>
                  <a:schemeClr val="bg1"/>
                </a:solidFill>
                <a:latin typeface="Times New Roman" panose="02020603050405020304" pitchFamily="18" charset="0"/>
                <a:cs typeface="Times New Roman" panose="02020603050405020304" pitchFamily="18" charset="0"/>
              </a:rPr>
              <a:t>on NCFS website</a:t>
            </a:r>
          </a:p>
          <a:p>
            <a:pPr marL="457200" indent="-457200">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d</a:t>
            </a:r>
            <a:r>
              <a:rPr lang="en-US" sz="3200" dirty="0" smtClean="0">
                <a:solidFill>
                  <a:schemeClr val="bg1"/>
                </a:solidFill>
                <a:latin typeface="Times New Roman" panose="02020603050405020304" pitchFamily="18" charset="0"/>
                <a:cs typeface="Times New Roman" panose="02020603050405020304" pitchFamily="18" charset="0"/>
              </a:rPr>
              <a:t>oes not apply to all plan types</a:t>
            </a:r>
          </a:p>
          <a:p>
            <a:pPr marL="457200" indent="-457200">
              <a:buFont typeface="Arial" panose="020B0604020202020204" pitchFamily="34" charset="0"/>
              <a:buChar char="•"/>
            </a:pPr>
            <a:r>
              <a:rPr lang="en-US" sz="3200" dirty="0" smtClean="0">
                <a:solidFill>
                  <a:schemeClr val="bg1"/>
                </a:solidFill>
                <a:latin typeface="Times New Roman" panose="02020603050405020304" pitchFamily="18" charset="0"/>
                <a:cs typeface="Times New Roman" panose="02020603050405020304" pitchFamily="18" charset="0"/>
              </a:rPr>
              <a:t>most NCFS services still no-cost</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3074" name="Picture 2" descr="http://www.ncleg.net/PhotoGallery/NCGA%20Photo%20Gallery/images/legislative_building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6795" y="2025301"/>
            <a:ext cx="2799505" cy="1858171"/>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a:off x="5029199" y="3883472"/>
            <a:ext cx="286595" cy="3390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707087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34</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4" name="Rectangle 3"/>
          <p:cNvSpPr/>
          <p:nvPr/>
        </p:nvSpPr>
        <p:spPr>
          <a:xfrm>
            <a:off x="457200" y="1858000"/>
            <a:ext cx="8534400" cy="3416320"/>
          </a:xfrm>
          <a:prstGeom prst="rect">
            <a:avLst/>
          </a:prstGeom>
        </p:spPr>
        <p:txBody>
          <a:bodyPr wrap="square">
            <a:spAutoFit/>
          </a:bodyPr>
          <a:lstStyle/>
          <a:p>
            <a:r>
              <a:rPr lang="en-US" sz="2400" b="1" dirty="0">
                <a:solidFill>
                  <a:srgbClr val="000000"/>
                </a:solidFill>
                <a:latin typeface="Times New Roman" panose="02020603050405020304" pitchFamily="18" charset="0"/>
                <a:ea typeface="Calibri" panose="020F0502020204030204" pitchFamily="34" charset="0"/>
              </a:rPr>
              <a:t>SESSION LAW 2014-100 SENATE BILL 744 </a:t>
            </a:r>
            <a:r>
              <a:rPr lang="en-US" sz="2400" dirty="0">
                <a:solidFill>
                  <a:srgbClr val="000000"/>
                </a:solidFill>
                <a:latin typeface="Times New Roman" panose="02020603050405020304" pitchFamily="18" charset="0"/>
                <a:ea typeface="Calibri" panose="020F0502020204030204" pitchFamily="34" charset="0"/>
              </a:rPr>
              <a:t> </a:t>
            </a:r>
          </a:p>
          <a:p>
            <a:endParaRPr lang="en-US" sz="2400" dirty="0">
              <a:solidFill>
                <a:srgbClr val="000000"/>
              </a:solidFill>
              <a:latin typeface="Times New Roman" panose="02020603050405020304" pitchFamily="18" charset="0"/>
              <a:ea typeface="Calibri" panose="020F0502020204030204" pitchFamily="34" charset="0"/>
            </a:endParaRPr>
          </a:p>
          <a:p>
            <a:r>
              <a:rPr lang="en-US" sz="2400" dirty="0">
                <a:solidFill>
                  <a:srgbClr val="000000"/>
                </a:solidFill>
                <a:latin typeface="Times New Roman" panose="02020603050405020304" pitchFamily="18" charset="0"/>
                <a:ea typeface="Calibri" panose="020F0502020204030204" pitchFamily="34" charset="0"/>
              </a:rPr>
              <a:t>"</a:t>
            </a:r>
            <a:r>
              <a:rPr lang="en-US" sz="2400" b="1" dirty="0">
                <a:solidFill>
                  <a:srgbClr val="000000"/>
                </a:solidFill>
                <a:latin typeface="Times New Roman" panose="02020603050405020304" pitchFamily="18" charset="0"/>
                <a:ea typeface="Calibri" panose="020F0502020204030204" pitchFamily="34" charset="0"/>
              </a:rPr>
              <a:t>§ 106-1004. Fees for forest management plans. </a:t>
            </a:r>
            <a:endParaRPr lang="en-US" sz="2400" dirty="0">
              <a:solidFill>
                <a:srgbClr val="000000"/>
              </a:solidFill>
              <a:latin typeface="Times New Roman" panose="02020603050405020304" pitchFamily="18" charset="0"/>
              <a:ea typeface="Calibri" panose="020F0502020204030204" pitchFamily="34" charset="0"/>
            </a:endParaRPr>
          </a:p>
          <a:p>
            <a:r>
              <a:rPr lang="en-US" sz="2400" i="1" dirty="0">
                <a:solidFill>
                  <a:srgbClr val="000000"/>
                </a:solidFill>
                <a:latin typeface="Times New Roman" panose="02020603050405020304" pitchFamily="18" charset="0"/>
                <a:ea typeface="Calibri" panose="020F0502020204030204" pitchFamily="34" charset="0"/>
              </a:rPr>
              <a:t>The Board of Agriculture shall establish by rule a schedule of fees for the preparation of forest management plans developed pursuant to Article 83 of this Chapter. The fees established by the Board shall not exceed the amount necessary to offset the costs of the Department of Agriculture and Consumer Services to prepare forest management plans.</a:t>
            </a:r>
            <a:r>
              <a:rPr lang="en-US" sz="2400" dirty="0">
                <a:solidFill>
                  <a:srgbClr val="000000"/>
                </a:solidFill>
                <a:latin typeface="Times New Roman" panose="02020603050405020304" pitchFamily="18" charset="0"/>
                <a:ea typeface="Calibri" panose="020F0502020204030204" pitchFamily="34" charset="0"/>
              </a:rPr>
              <a:t>" </a:t>
            </a:r>
            <a:endParaRPr lang="en-US" sz="24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5135739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35</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14" name="TextBox 13"/>
          <p:cNvSpPr txBox="1"/>
          <p:nvPr/>
        </p:nvSpPr>
        <p:spPr>
          <a:xfrm>
            <a:off x="76200" y="1211262"/>
            <a:ext cx="8915400" cy="646331"/>
          </a:xfrm>
          <a:prstGeom prst="rect">
            <a:avLst/>
          </a:prstGeom>
          <a:noFill/>
        </p:spPr>
        <p:txBody>
          <a:bodyPr wrap="square" rtlCol="0">
            <a:spAutoFit/>
          </a:bodyPr>
          <a:lstStyle/>
          <a:p>
            <a:pPr algn="ctr"/>
            <a:r>
              <a:rPr lang="en-US" sz="3600" b="1" dirty="0" smtClean="0">
                <a:solidFill>
                  <a:schemeClr val="bg1"/>
                </a:solidFill>
              </a:rPr>
              <a:t>NCFS Management Plan Fees – Impacts*</a:t>
            </a:r>
            <a:endParaRPr lang="en-US" sz="3600" b="1" dirty="0">
              <a:solidFill>
                <a:schemeClr val="bg1"/>
              </a:solidFill>
            </a:endParaRPr>
          </a:p>
        </p:txBody>
      </p:sp>
      <p:sp>
        <p:nvSpPr>
          <p:cNvPr id="2" name="Rectangle 1"/>
          <p:cNvSpPr/>
          <p:nvPr/>
        </p:nvSpPr>
        <p:spPr>
          <a:xfrm>
            <a:off x="749479" y="2283999"/>
            <a:ext cx="7645042" cy="3631763"/>
          </a:xfrm>
          <a:prstGeom prst="rect">
            <a:avLst/>
          </a:prstGeom>
        </p:spPr>
        <p:txBody>
          <a:bodyPr wrap="none">
            <a:spAutoFit/>
          </a:bodyPr>
          <a:lstStyle/>
          <a:p>
            <a:pPr marL="285750" lvl="0" indent="-285750">
              <a:buFont typeface="Arial" panose="020B0604020202020204" pitchFamily="34" charset="0"/>
              <a:buChar char="•"/>
            </a:pPr>
            <a:r>
              <a:rPr lang="en-US" sz="2000" dirty="0" smtClean="0">
                <a:solidFill>
                  <a:schemeClr val="bg1"/>
                </a:solidFill>
              </a:rPr>
              <a:t>NCFS-written plans      40% </a:t>
            </a:r>
            <a:r>
              <a:rPr lang="en-US" sz="2000" dirty="0">
                <a:solidFill>
                  <a:schemeClr val="bg1"/>
                </a:solidFill>
              </a:rPr>
              <a:t>(</a:t>
            </a:r>
            <a:r>
              <a:rPr lang="en-US" sz="2000" dirty="0" smtClean="0">
                <a:solidFill>
                  <a:schemeClr val="bg1"/>
                </a:solidFill>
              </a:rPr>
              <a:t>50</a:t>
            </a:r>
            <a:r>
              <a:rPr lang="en-US" sz="2000" dirty="0">
                <a:solidFill>
                  <a:schemeClr val="bg1"/>
                </a:solidFill>
              </a:rPr>
              <a:t>% less </a:t>
            </a:r>
            <a:r>
              <a:rPr lang="en-US" sz="2000" dirty="0" smtClean="0">
                <a:solidFill>
                  <a:schemeClr val="bg1"/>
                </a:solidFill>
              </a:rPr>
              <a:t>acres)</a:t>
            </a:r>
            <a:endParaRPr lang="en-US" sz="2000" dirty="0">
              <a:solidFill>
                <a:schemeClr val="bg1"/>
              </a:solidFill>
            </a:endParaRPr>
          </a:p>
          <a:p>
            <a:pPr marL="285750" lvl="0" indent="-285750">
              <a:buFont typeface="Arial" panose="020B0604020202020204" pitchFamily="34" charset="0"/>
              <a:buChar char="•"/>
            </a:pPr>
            <a:r>
              <a:rPr lang="en-US" sz="2000" dirty="0" smtClean="0">
                <a:solidFill>
                  <a:schemeClr val="bg1"/>
                </a:solidFill>
              </a:rPr>
              <a:t>“Supplemental Plans” reduced more </a:t>
            </a:r>
            <a:r>
              <a:rPr lang="en-US" sz="2000" dirty="0">
                <a:solidFill>
                  <a:schemeClr val="bg1"/>
                </a:solidFill>
              </a:rPr>
              <a:t>than </a:t>
            </a:r>
            <a:r>
              <a:rPr lang="en-US" sz="2000" dirty="0" smtClean="0">
                <a:solidFill>
                  <a:schemeClr val="bg1"/>
                </a:solidFill>
              </a:rPr>
              <a:t>“Overarching Plans”</a:t>
            </a:r>
            <a:endParaRPr lang="en-US" sz="2000" dirty="0">
              <a:solidFill>
                <a:schemeClr val="bg1"/>
              </a:solidFill>
            </a:endParaRPr>
          </a:p>
          <a:p>
            <a:pPr marL="742950" lvl="1" indent="-285750">
              <a:buFont typeface="Wingdings" panose="05000000000000000000" pitchFamily="2" charset="2"/>
              <a:buChar char="Ø"/>
            </a:pPr>
            <a:r>
              <a:rPr lang="en-US" sz="2000" dirty="0" smtClean="0">
                <a:solidFill>
                  <a:schemeClr val="bg1"/>
                </a:solidFill>
              </a:rPr>
              <a:t>Stewardship Plans     15%</a:t>
            </a:r>
          </a:p>
          <a:p>
            <a:pPr marL="742950" lvl="1" indent="-285750">
              <a:buFont typeface="Wingdings" panose="05000000000000000000" pitchFamily="2" charset="2"/>
              <a:buChar char="Ø"/>
            </a:pPr>
            <a:r>
              <a:rPr lang="en-US" sz="2000" dirty="0" smtClean="0">
                <a:solidFill>
                  <a:schemeClr val="bg1"/>
                </a:solidFill>
              </a:rPr>
              <a:t>Forest Mngt. Plans     45%</a:t>
            </a:r>
          </a:p>
          <a:p>
            <a:pPr marL="742950" lvl="1" indent="-285750">
              <a:buFont typeface="Wingdings" panose="05000000000000000000" pitchFamily="2" charset="2"/>
              <a:buChar char="Ø"/>
            </a:pPr>
            <a:r>
              <a:rPr lang="en-US" sz="2000" dirty="0" smtClean="0">
                <a:solidFill>
                  <a:schemeClr val="bg1"/>
                </a:solidFill>
              </a:rPr>
              <a:t>Regeneration Plans &amp; Urban Plans     60%</a:t>
            </a:r>
          </a:p>
          <a:p>
            <a:pPr marL="742950" lvl="1" indent="-285750">
              <a:buFont typeface="Wingdings" panose="05000000000000000000" pitchFamily="2" charset="2"/>
              <a:buChar char="Ø"/>
            </a:pPr>
            <a:r>
              <a:rPr lang="en-US" sz="2000" dirty="0">
                <a:solidFill>
                  <a:schemeClr val="bg1"/>
                </a:solidFill>
              </a:rPr>
              <a:t>Practice Plans </a:t>
            </a:r>
            <a:r>
              <a:rPr lang="en-US" sz="2000" dirty="0" smtClean="0">
                <a:solidFill>
                  <a:schemeClr val="bg1"/>
                </a:solidFill>
              </a:rPr>
              <a:t>    70%</a:t>
            </a:r>
            <a:endParaRPr lang="en-US" sz="2000" dirty="0">
              <a:solidFill>
                <a:schemeClr val="bg1"/>
              </a:solidFill>
            </a:endParaRPr>
          </a:p>
          <a:p>
            <a:pPr marL="285750" lvl="0" indent="-285750">
              <a:buFont typeface="Arial" panose="020B0604020202020204" pitchFamily="34" charset="0"/>
              <a:buChar char="•"/>
            </a:pPr>
            <a:r>
              <a:rPr lang="en-US" sz="2000" dirty="0" smtClean="0">
                <a:solidFill>
                  <a:schemeClr val="bg1"/>
                </a:solidFill>
              </a:rPr>
              <a:t>Site </a:t>
            </a:r>
            <a:r>
              <a:rPr lang="en-US" sz="2000" dirty="0">
                <a:solidFill>
                  <a:schemeClr val="bg1"/>
                </a:solidFill>
              </a:rPr>
              <a:t>Preparation </a:t>
            </a:r>
            <a:r>
              <a:rPr lang="en-US" sz="2000" dirty="0" smtClean="0">
                <a:solidFill>
                  <a:schemeClr val="bg1"/>
                </a:solidFill>
              </a:rPr>
              <a:t>/ </a:t>
            </a:r>
            <a:r>
              <a:rPr lang="en-US" sz="2000" dirty="0">
                <a:solidFill>
                  <a:schemeClr val="bg1"/>
                </a:solidFill>
              </a:rPr>
              <a:t>Establishment </a:t>
            </a:r>
            <a:r>
              <a:rPr lang="en-US" sz="2000" dirty="0" smtClean="0">
                <a:solidFill>
                  <a:schemeClr val="bg1"/>
                </a:solidFill>
              </a:rPr>
              <a:t>     25%</a:t>
            </a:r>
            <a:endParaRPr lang="en-US" sz="2000" dirty="0">
              <a:solidFill>
                <a:schemeClr val="bg1"/>
              </a:solidFill>
            </a:endParaRPr>
          </a:p>
          <a:p>
            <a:pPr marL="285750" lvl="0" indent="-285750">
              <a:buFont typeface="Arial" panose="020B0604020202020204" pitchFamily="34" charset="0"/>
              <a:buChar char="•"/>
            </a:pPr>
            <a:r>
              <a:rPr lang="en-US" sz="2000" dirty="0" smtClean="0">
                <a:solidFill>
                  <a:schemeClr val="bg1"/>
                </a:solidFill>
              </a:rPr>
              <a:t>NCFS Referrals </a:t>
            </a:r>
            <a:r>
              <a:rPr lang="en-US" sz="2000" dirty="0">
                <a:solidFill>
                  <a:schemeClr val="bg1"/>
                </a:solidFill>
              </a:rPr>
              <a:t>to Consultants </a:t>
            </a:r>
            <a:r>
              <a:rPr lang="en-US" sz="2000" dirty="0" smtClean="0">
                <a:solidFill>
                  <a:schemeClr val="bg1"/>
                </a:solidFill>
              </a:rPr>
              <a:t>    30%</a:t>
            </a:r>
          </a:p>
          <a:p>
            <a:pPr marL="285750" lvl="0" indent="-285750">
              <a:buFont typeface="Arial" panose="020B0604020202020204" pitchFamily="34" charset="0"/>
              <a:buChar char="•"/>
            </a:pPr>
            <a:r>
              <a:rPr lang="en-US" sz="2000" dirty="0" smtClean="0">
                <a:solidFill>
                  <a:schemeClr val="bg1"/>
                </a:solidFill>
              </a:rPr>
              <a:t>Plans by “Others”     15%</a:t>
            </a:r>
          </a:p>
          <a:p>
            <a:pPr lvl="0"/>
            <a:endParaRPr lang="en-US" sz="2000" dirty="0">
              <a:solidFill>
                <a:schemeClr val="bg1"/>
              </a:solidFill>
            </a:endParaRPr>
          </a:p>
          <a:p>
            <a:pPr>
              <a:lnSpc>
                <a:spcPct val="150000"/>
              </a:lnSpc>
            </a:pPr>
            <a:r>
              <a:rPr lang="en-US" sz="1600" dirty="0">
                <a:solidFill>
                  <a:schemeClr val="bg1"/>
                </a:solidFill>
              </a:rPr>
              <a:t>* 9-mth </a:t>
            </a:r>
            <a:r>
              <a:rPr lang="en-US" sz="1600" dirty="0" smtClean="0">
                <a:solidFill>
                  <a:schemeClr val="bg1"/>
                </a:solidFill>
              </a:rPr>
              <a:t>comparison between 2013-14 &amp; 2014-15 </a:t>
            </a:r>
            <a:endParaRPr lang="en-US" sz="1600" dirty="0">
              <a:solidFill>
                <a:schemeClr val="bg1"/>
              </a:solidFill>
            </a:endParaRPr>
          </a:p>
        </p:txBody>
      </p:sp>
      <p:sp>
        <p:nvSpPr>
          <p:cNvPr id="4" name="Down Arrow 3"/>
          <p:cNvSpPr/>
          <p:nvPr/>
        </p:nvSpPr>
        <p:spPr>
          <a:xfrm>
            <a:off x="3456830" y="2296858"/>
            <a:ext cx="228600" cy="2601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3728665" y="2915173"/>
            <a:ext cx="228600" cy="2601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a:off x="3728665" y="3259443"/>
            <a:ext cx="228600" cy="2601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p:cNvSpPr/>
          <p:nvPr/>
        </p:nvSpPr>
        <p:spPr>
          <a:xfrm>
            <a:off x="4876800" y="4137025"/>
            <a:ext cx="228600" cy="2601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12"/>
          <p:cNvSpPr/>
          <p:nvPr/>
        </p:nvSpPr>
        <p:spPr>
          <a:xfrm>
            <a:off x="5486400" y="3519819"/>
            <a:ext cx="228600" cy="2601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a:off x="4610100" y="4495800"/>
            <a:ext cx="228600" cy="2601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a:off x="3228230" y="3876893"/>
            <a:ext cx="228600" cy="2601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p:cNvSpPr/>
          <p:nvPr/>
        </p:nvSpPr>
        <p:spPr>
          <a:xfrm flipV="1">
            <a:off x="3218622" y="4755932"/>
            <a:ext cx="228600" cy="27337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6679" y="5029309"/>
            <a:ext cx="2177321" cy="1814434"/>
          </a:xfrm>
          <a:prstGeom prst="rect">
            <a:avLst/>
          </a:prstGeom>
        </p:spPr>
      </p:pic>
    </p:spTree>
    <p:extLst>
      <p:ext uri="{BB962C8B-B14F-4D97-AF65-F5344CB8AC3E}">
        <p14:creationId xmlns:p14="http://schemas.microsoft.com/office/powerpoint/2010/main" val="369287464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36</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pic>
        <p:nvPicPr>
          <p:cNvPr id="4" name="Picture 3"/>
          <p:cNvPicPr>
            <a:picLocks noChangeAspect="1"/>
          </p:cNvPicPr>
          <p:nvPr/>
        </p:nvPicPr>
        <p:blipFill rotWithShape="1">
          <a:blip r:embed="rId5"/>
          <a:srcRect l="1250" t="21333" r="63625" b="24667"/>
          <a:stretch/>
        </p:blipFill>
        <p:spPr>
          <a:xfrm>
            <a:off x="0" y="1524000"/>
            <a:ext cx="9144000" cy="5271630"/>
          </a:xfrm>
          <a:prstGeom prst="rect">
            <a:avLst/>
          </a:prstGeom>
        </p:spPr>
      </p:pic>
    </p:spTree>
    <p:extLst>
      <p:ext uri="{BB962C8B-B14F-4D97-AF65-F5344CB8AC3E}">
        <p14:creationId xmlns:p14="http://schemas.microsoft.com/office/powerpoint/2010/main" val="291992184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37</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9" name="Rectangle 8"/>
          <p:cNvSpPr/>
          <p:nvPr/>
        </p:nvSpPr>
        <p:spPr>
          <a:xfrm>
            <a:off x="2743200" y="1019213"/>
            <a:ext cx="3958135" cy="707886"/>
          </a:xfrm>
          <a:prstGeom prst="rect">
            <a:avLst/>
          </a:prstGeom>
        </p:spPr>
        <p:txBody>
          <a:bodyPr wrap="none">
            <a:spAutoFit/>
          </a:bodyPr>
          <a:lstStyle/>
          <a:p>
            <a:r>
              <a:rPr lang="en-US" sz="4000" b="1" dirty="0" smtClean="0">
                <a:solidFill>
                  <a:schemeClr val="bg1"/>
                </a:solidFill>
              </a:rPr>
              <a:t>NCFS Response</a:t>
            </a:r>
            <a:endParaRPr lang="en-US" sz="4000" dirty="0"/>
          </a:p>
        </p:txBody>
      </p:sp>
      <p:sp>
        <p:nvSpPr>
          <p:cNvPr id="10" name="TextBox 9"/>
          <p:cNvSpPr txBox="1"/>
          <p:nvPr/>
        </p:nvSpPr>
        <p:spPr>
          <a:xfrm>
            <a:off x="762000" y="1535599"/>
            <a:ext cx="8667750" cy="584775"/>
          </a:xfrm>
          <a:prstGeom prst="rect">
            <a:avLst/>
          </a:prstGeom>
          <a:noFill/>
        </p:spPr>
        <p:txBody>
          <a:bodyPr wrap="square" rtlCol="0">
            <a:spAutoFit/>
          </a:bodyPr>
          <a:lstStyle/>
          <a:p>
            <a:pPr marL="457200" lvl="0" indent="-457200">
              <a:buFont typeface="Wingdings" panose="05000000000000000000" pitchFamily="2" charset="2"/>
              <a:buChar char="Ø"/>
            </a:pPr>
            <a:r>
              <a:rPr lang="en-US" sz="3200" dirty="0" smtClean="0">
                <a:solidFill>
                  <a:schemeClr val="bg1"/>
                </a:solidFill>
              </a:rPr>
              <a:t>Outreach…training …salesmanship</a:t>
            </a:r>
            <a:endParaRPr lang="en-US" sz="3200" dirty="0" smtClean="0">
              <a:solidFill>
                <a:schemeClr val="bg1"/>
              </a:solidFill>
            </a:endParaRPr>
          </a:p>
        </p:txBody>
      </p:sp>
      <p:pic>
        <p:nvPicPr>
          <p:cNvPr id="11" name="Picture 10"/>
          <p:cNvPicPr>
            <a:picLocks noChangeAspect="1"/>
          </p:cNvPicPr>
          <p:nvPr/>
        </p:nvPicPr>
        <p:blipFill rotWithShape="1">
          <a:blip r:embed="rId5"/>
          <a:srcRect l="59371" t="24067" r="24230" b="11350"/>
          <a:stretch/>
        </p:blipFill>
        <p:spPr>
          <a:xfrm>
            <a:off x="7425286" y="3190875"/>
            <a:ext cx="1656121" cy="3667125"/>
          </a:xfrm>
          <a:prstGeom prst="rect">
            <a:avLst/>
          </a:prstGeom>
        </p:spPr>
      </p:pic>
      <p:pic>
        <p:nvPicPr>
          <p:cNvPr id="12" name="Picture 11"/>
          <p:cNvPicPr/>
          <p:nvPr/>
        </p:nvPicPr>
        <p:blipFill rotWithShape="1">
          <a:blip r:embed="rId6" cstate="print">
            <a:extLst>
              <a:ext uri="{28A0092B-C50C-407E-A947-70E740481C1C}">
                <a14:useLocalDpi xmlns:a14="http://schemas.microsoft.com/office/drawing/2010/main" val="0"/>
              </a:ext>
            </a:extLst>
          </a:blip>
          <a:srcRect t="13189" b="17978"/>
          <a:stretch/>
        </p:blipFill>
        <p:spPr bwMode="auto">
          <a:xfrm>
            <a:off x="5067065" y="2036832"/>
            <a:ext cx="2339171" cy="1352665"/>
          </a:xfrm>
          <a:prstGeom prst="rect">
            <a:avLst/>
          </a:prstGeom>
          <a:ln>
            <a:noFill/>
          </a:ln>
          <a:extLst>
            <a:ext uri="{53640926-AAD7-44D8-BBD7-CCE9431645EC}">
              <a14:shadowObscured xmlns:a14="http://schemas.microsoft.com/office/drawing/2010/main"/>
            </a:ext>
          </a:extLst>
        </p:spPr>
      </p:pic>
      <p:pic>
        <p:nvPicPr>
          <p:cNvPr id="13" name="Picture 12"/>
          <p:cNvPicPr>
            <a:picLocks noChangeAspect="1"/>
          </p:cNvPicPr>
          <p:nvPr/>
        </p:nvPicPr>
        <p:blipFill rotWithShape="1">
          <a:blip r:embed="rId7"/>
          <a:srcRect l="35359" t="23958" r="34187" b="10208"/>
          <a:stretch/>
        </p:blipFill>
        <p:spPr>
          <a:xfrm>
            <a:off x="185280" y="2217745"/>
            <a:ext cx="3117897" cy="3789500"/>
          </a:xfrm>
          <a:prstGeom prst="rect">
            <a:avLst/>
          </a:prstGeom>
        </p:spPr>
      </p:pic>
      <p:pic>
        <p:nvPicPr>
          <p:cNvPr id="14" name="Picture 13"/>
          <p:cNvPicPr>
            <a:picLocks noChangeAspect="1"/>
          </p:cNvPicPr>
          <p:nvPr/>
        </p:nvPicPr>
        <p:blipFill rotWithShape="1">
          <a:blip r:embed="rId8"/>
          <a:srcRect l="37728" t="73958" r="47877" b="21735"/>
          <a:stretch/>
        </p:blipFill>
        <p:spPr>
          <a:xfrm>
            <a:off x="1045029" y="6392062"/>
            <a:ext cx="2506547" cy="421616"/>
          </a:xfrm>
          <a:prstGeom prst="rect">
            <a:avLst/>
          </a:prstGeom>
        </p:spPr>
      </p:pic>
      <p:pic>
        <p:nvPicPr>
          <p:cNvPr id="4" name="Picture 3"/>
          <p:cNvPicPr>
            <a:picLocks noChangeAspect="1"/>
          </p:cNvPicPr>
          <p:nvPr/>
        </p:nvPicPr>
        <p:blipFill rotWithShape="1">
          <a:blip r:embed="rId9"/>
          <a:srcRect l="18250" t="22000" r="58840" b="15597"/>
          <a:stretch/>
        </p:blipFill>
        <p:spPr>
          <a:xfrm>
            <a:off x="3551576" y="3414840"/>
            <a:ext cx="3327568" cy="3398838"/>
          </a:xfrm>
          <a:prstGeom prst="rect">
            <a:avLst/>
          </a:prstGeom>
        </p:spPr>
      </p:pic>
    </p:spTree>
    <p:extLst>
      <p:ext uri="{BB962C8B-B14F-4D97-AF65-F5344CB8AC3E}">
        <p14:creationId xmlns:p14="http://schemas.microsoft.com/office/powerpoint/2010/main" val="5381712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38</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9" name="Rectangle 8"/>
          <p:cNvSpPr/>
          <p:nvPr/>
        </p:nvSpPr>
        <p:spPr>
          <a:xfrm>
            <a:off x="2787698" y="1136849"/>
            <a:ext cx="3958135" cy="707886"/>
          </a:xfrm>
          <a:prstGeom prst="rect">
            <a:avLst/>
          </a:prstGeom>
        </p:spPr>
        <p:txBody>
          <a:bodyPr wrap="none">
            <a:spAutoFit/>
          </a:bodyPr>
          <a:lstStyle/>
          <a:p>
            <a:r>
              <a:rPr lang="en-US" sz="4000" b="1" dirty="0" smtClean="0">
                <a:solidFill>
                  <a:schemeClr val="bg1"/>
                </a:solidFill>
              </a:rPr>
              <a:t>NCFS Response</a:t>
            </a:r>
            <a:endParaRPr lang="en-US" sz="4000" dirty="0"/>
          </a:p>
        </p:txBody>
      </p:sp>
      <p:sp>
        <p:nvSpPr>
          <p:cNvPr id="10" name="TextBox 9"/>
          <p:cNvSpPr txBox="1"/>
          <p:nvPr/>
        </p:nvSpPr>
        <p:spPr>
          <a:xfrm>
            <a:off x="0" y="2105085"/>
            <a:ext cx="8839200" cy="1815882"/>
          </a:xfrm>
          <a:prstGeom prst="rect">
            <a:avLst/>
          </a:prstGeom>
          <a:noFill/>
        </p:spPr>
        <p:txBody>
          <a:bodyPr wrap="square" rtlCol="0">
            <a:spAutoFit/>
          </a:bodyPr>
          <a:lstStyle/>
          <a:p>
            <a:pPr marL="742950" lvl="1" indent="-285750">
              <a:buFont typeface="Wingdings" panose="05000000000000000000" pitchFamily="2" charset="2"/>
              <a:buChar char="Ø"/>
            </a:pPr>
            <a:r>
              <a:rPr lang="en-US" sz="2800" dirty="0" smtClean="0">
                <a:solidFill>
                  <a:schemeClr val="bg1"/>
                </a:solidFill>
              </a:rPr>
              <a:t> </a:t>
            </a:r>
            <a:r>
              <a:rPr lang="en-US" sz="2800" dirty="0">
                <a:solidFill>
                  <a:schemeClr val="bg1"/>
                </a:solidFill>
              </a:rPr>
              <a:t>E</a:t>
            </a:r>
            <a:r>
              <a:rPr lang="en-US" sz="2800" dirty="0" smtClean="0">
                <a:solidFill>
                  <a:schemeClr val="bg1"/>
                </a:solidFill>
              </a:rPr>
              <a:t>mphasis </a:t>
            </a:r>
            <a:r>
              <a:rPr lang="en-US" sz="2800" dirty="0" smtClean="0">
                <a:solidFill>
                  <a:schemeClr val="bg1"/>
                </a:solidFill>
              </a:rPr>
              <a:t>on </a:t>
            </a:r>
            <a:r>
              <a:rPr lang="en-US" sz="2800" dirty="0" smtClean="0">
                <a:solidFill>
                  <a:schemeClr val="bg1"/>
                </a:solidFill>
              </a:rPr>
              <a:t>tailored, quality plans</a:t>
            </a:r>
            <a:endParaRPr lang="en-US" sz="2800" dirty="0" smtClean="0">
              <a:solidFill>
                <a:schemeClr val="bg1"/>
              </a:solidFill>
            </a:endParaRPr>
          </a:p>
          <a:p>
            <a:pPr marL="742950" lvl="1" indent="-285750">
              <a:buFont typeface="Wingdings" panose="05000000000000000000" pitchFamily="2" charset="2"/>
              <a:buChar char="Ø"/>
            </a:pPr>
            <a:endParaRPr lang="en-US" sz="2800" dirty="0" smtClean="0">
              <a:solidFill>
                <a:schemeClr val="bg1"/>
              </a:solidFill>
            </a:endParaRPr>
          </a:p>
          <a:p>
            <a:pPr marL="742950" lvl="1" indent="-285750">
              <a:buFont typeface="Wingdings" panose="05000000000000000000" pitchFamily="2" charset="2"/>
              <a:buChar char="Ø"/>
            </a:pPr>
            <a:r>
              <a:rPr lang="en-US" sz="2800" dirty="0" smtClean="0">
                <a:solidFill>
                  <a:schemeClr val="bg1"/>
                </a:solidFill>
              </a:rPr>
              <a:t> NCFS </a:t>
            </a:r>
            <a:r>
              <a:rPr lang="en-US" sz="2800" dirty="0">
                <a:solidFill>
                  <a:schemeClr val="bg1"/>
                </a:solidFill>
              </a:rPr>
              <a:t>staffing </a:t>
            </a:r>
            <a:r>
              <a:rPr lang="en-US" sz="2800" dirty="0" smtClean="0">
                <a:solidFill>
                  <a:schemeClr val="bg1"/>
                </a:solidFill>
              </a:rPr>
              <a:t>re-organization? </a:t>
            </a:r>
          </a:p>
          <a:p>
            <a:pPr lvl="1"/>
            <a:r>
              <a:rPr lang="en-US" sz="2800" dirty="0">
                <a:solidFill>
                  <a:schemeClr val="bg1"/>
                </a:solidFill>
              </a:rPr>
              <a:t> </a:t>
            </a:r>
            <a:r>
              <a:rPr lang="en-US" sz="2800" dirty="0" smtClean="0">
                <a:solidFill>
                  <a:schemeClr val="bg1"/>
                </a:solidFill>
              </a:rPr>
              <a:t>  </a:t>
            </a:r>
            <a:r>
              <a:rPr lang="en-US" sz="2800" dirty="0" smtClean="0">
                <a:solidFill>
                  <a:schemeClr val="bg1"/>
                </a:solidFill>
              </a:rPr>
              <a:t>(consider historical/expected </a:t>
            </a:r>
            <a:r>
              <a:rPr lang="en-US" sz="2800" dirty="0">
                <a:solidFill>
                  <a:schemeClr val="bg1"/>
                </a:solidFill>
              </a:rPr>
              <a:t>fire </a:t>
            </a:r>
            <a:r>
              <a:rPr lang="en-US" sz="2800" dirty="0" smtClean="0">
                <a:solidFill>
                  <a:schemeClr val="bg1"/>
                </a:solidFill>
              </a:rPr>
              <a:t>control)</a:t>
            </a:r>
            <a:endParaRPr lang="en-US" sz="2800" dirty="0">
              <a:solidFill>
                <a:schemeClr val="bg1"/>
              </a:solidFill>
            </a:endParaRPr>
          </a:p>
        </p:txBody>
      </p:sp>
      <p:pic>
        <p:nvPicPr>
          <p:cNvPr id="11" name="Picture 3" descr="E:\tax presentation\NCFS offices 8-2011.gif"/>
          <p:cNvPicPr>
            <a:picLocks noChangeAspect="1" noChangeArrowheads="1"/>
          </p:cNvPicPr>
          <p:nvPr/>
        </p:nvPicPr>
        <p:blipFill>
          <a:blip r:embed="rId5" cstate="print"/>
          <a:srcRect/>
          <a:stretch>
            <a:fillRect/>
          </a:stretch>
        </p:blipFill>
        <p:spPr bwMode="auto">
          <a:xfrm>
            <a:off x="990600" y="4207790"/>
            <a:ext cx="6858000" cy="2650210"/>
          </a:xfrm>
          <a:prstGeom prst="rect">
            <a:avLst/>
          </a:prstGeom>
          <a:noFill/>
        </p:spPr>
      </p:pic>
    </p:spTree>
    <p:extLst>
      <p:ext uri="{BB962C8B-B14F-4D97-AF65-F5344CB8AC3E}">
        <p14:creationId xmlns:p14="http://schemas.microsoft.com/office/powerpoint/2010/main" val="171369237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39</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9" name="Rectangle 8"/>
          <p:cNvSpPr/>
          <p:nvPr/>
        </p:nvSpPr>
        <p:spPr>
          <a:xfrm>
            <a:off x="2438400" y="1123213"/>
            <a:ext cx="3958135" cy="707886"/>
          </a:xfrm>
          <a:prstGeom prst="rect">
            <a:avLst/>
          </a:prstGeom>
        </p:spPr>
        <p:txBody>
          <a:bodyPr wrap="none">
            <a:spAutoFit/>
          </a:bodyPr>
          <a:lstStyle/>
          <a:p>
            <a:r>
              <a:rPr lang="en-US" sz="4000" b="1" dirty="0" smtClean="0">
                <a:solidFill>
                  <a:schemeClr val="bg1"/>
                </a:solidFill>
              </a:rPr>
              <a:t>NCFS Response</a:t>
            </a:r>
            <a:endParaRPr lang="en-US" sz="4000" dirty="0"/>
          </a:p>
        </p:txBody>
      </p:sp>
      <p:sp>
        <p:nvSpPr>
          <p:cNvPr id="10" name="TextBox 9"/>
          <p:cNvSpPr txBox="1"/>
          <p:nvPr/>
        </p:nvSpPr>
        <p:spPr>
          <a:xfrm>
            <a:off x="10602" y="1755001"/>
            <a:ext cx="8515350" cy="2062103"/>
          </a:xfrm>
          <a:prstGeom prst="rect">
            <a:avLst/>
          </a:prstGeom>
          <a:noFill/>
        </p:spPr>
        <p:txBody>
          <a:bodyPr wrap="square" rtlCol="0">
            <a:spAutoFit/>
          </a:bodyPr>
          <a:lstStyle/>
          <a:p>
            <a:pPr marL="457200" lvl="0" indent="-457200">
              <a:buFont typeface="Wingdings" panose="05000000000000000000" pitchFamily="2" charset="2"/>
              <a:buChar char="Ø"/>
            </a:pPr>
            <a:r>
              <a:rPr lang="en-US" sz="3200" dirty="0">
                <a:solidFill>
                  <a:schemeClr val="bg1"/>
                </a:solidFill>
              </a:rPr>
              <a:t>p</a:t>
            </a:r>
            <a:r>
              <a:rPr lang="en-US" sz="3200" dirty="0" smtClean="0">
                <a:solidFill>
                  <a:schemeClr val="bg1"/>
                </a:solidFill>
              </a:rPr>
              <a:t>ersonnel shifted </a:t>
            </a:r>
            <a:r>
              <a:rPr lang="en-US" sz="3200" dirty="0" smtClean="0">
                <a:solidFill>
                  <a:schemeClr val="bg1"/>
                </a:solidFill>
              </a:rPr>
              <a:t>to </a:t>
            </a:r>
            <a:r>
              <a:rPr lang="en-US" sz="3200" dirty="0" smtClean="0">
                <a:solidFill>
                  <a:schemeClr val="bg1"/>
                </a:solidFill>
              </a:rPr>
              <a:t>“busy” counties</a:t>
            </a:r>
          </a:p>
          <a:p>
            <a:pPr lvl="0"/>
            <a:endParaRPr lang="en-US" sz="3200" dirty="0" smtClean="0">
              <a:solidFill>
                <a:schemeClr val="bg1"/>
              </a:solidFill>
            </a:endParaRPr>
          </a:p>
          <a:p>
            <a:pPr marL="457200" lvl="0" indent="-457200">
              <a:buFont typeface="Wingdings" panose="05000000000000000000" pitchFamily="2" charset="2"/>
              <a:buChar char="Ø"/>
            </a:pPr>
            <a:r>
              <a:rPr lang="en-US" sz="3200" dirty="0" smtClean="0">
                <a:solidFill>
                  <a:schemeClr val="bg1"/>
                </a:solidFill>
              </a:rPr>
              <a:t>low-request counties = more time for other duties</a:t>
            </a:r>
            <a:endParaRPr lang="en-US" sz="3200" dirty="0">
              <a:solidFill>
                <a:schemeClr val="bg1"/>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3822" y="3861862"/>
            <a:ext cx="3047289" cy="2032518"/>
          </a:xfrm>
          <a:prstGeom prst="rect">
            <a:avLst/>
          </a:prstGeom>
        </p:spPr>
      </p:pic>
    </p:spTree>
    <p:extLst>
      <p:ext uri="{BB962C8B-B14F-4D97-AF65-F5344CB8AC3E}">
        <p14:creationId xmlns:p14="http://schemas.microsoft.com/office/powerpoint/2010/main" val="67099754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4</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1524000" y="1035598"/>
            <a:ext cx="6181500" cy="707886"/>
          </a:xfrm>
          <a:prstGeom prst="rect">
            <a:avLst/>
          </a:prstGeom>
        </p:spPr>
        <p:txBody>
          <a:bodyPr wrap="none">
            <a:spAutoFit/>
          </a:bodyPr>
          <a:lstStyle/>
          <a:p>
            <a:r>
              <a:rPr lang="en-US" sz="4000" dirty="0">
                <a:solidFill>
                  <a:schemeClr val="bg1"/>
                </a:solidFill>
              </a:rPr>
              <a:t>Woodland </a:t>
            </a:r>
            <a:r>
              <a:rPr lang="en-US" sz="4000" dirty="0" smtClean="0">
                <a:solidFill>
                  <a:schemeClr val="bg1"/>
                </a:solidFill>
              </a:rPr>
              <a:t>Plans - Benefits</a:t>
            </a:r>
            <a:endParaRPr lang="en-US" sz="4000" dirty="0">
              <a:solidFill>
                <a:schemeClr val="bg1"/>
              </a:solidFill>
            </a:endParaRPr>
          </a:p>
        </p:txBody>
      </p:sp>
      <p:pic>
        <p:nvPicPr>
          <p:cNvPr id="9" name="Picture 2" descr="http://www.ceres.ca.gov/foreststeward/images/photos/Grandpa-and-grandkids2.png"/>
          <p:cNvPicPr>
            <a:picLocks noChangeAspect="1" noChangeArrowheads="1"/>
          </p:cNvPicPr>
          <p:nvPr/>
        </p:nvPicPr>
        <p:blipFill>
          <a:blip r:embed="rId5" cstate="print"/>
          <a:srcRect/>
          <a:stretch>
            <a:fillRect/>
          </a:stretch>
        </p:blipFill>
        <p:spPr bwMode="auto">
          <a:xfrm>
            <a:off x="0" y="1571625"/>
            <a:ext cx="3125056" cy="2085975"/>
          </a:xfrm>
          <a:prstGeom prst="rect">
            <a:avLst/>
          </a:prstGeom>
          <a:noFill/>
        </p:spPr>
      </p:pic>
      <p:pic>
        <p:nvPicPr>
          <p:cNvPr id="10" name="Picture 8" descr="http://www.visionforestry.com/home/180008797/180008797/Images/Pep%20bottom%20w-bord.jpg"/>
          <p:cNvPicPr>
            <a:picLocks noChangeAspect="1" noChangeArrowheads="1"/>
          </p:cNvPicPr>
          <p:nvPr/>
        </p:nvPicPr>
        <p:blipFill>
          <a:blip r:embed="rId6" cstate="print"/>
          <a:srcRect/>
          <a:stretch>
            <a:fillRect/>
          </a:stretch>
        </p:blipFill>
        <p:spPr bwMode="auto">
          <a:xfrm>
            <a:off x="3317696" y="4108887"/>
            <a:ext cx="3531832" cy="2762251"/>
          </a:xfrm>
          <a:prstGeom prst="rect">
            <a:avLst/>
          </a:prstGeom>
          <a:noFill/>
        </p:spPr>
      </p:pic>
      <p:pic>
        <p:nvPicPr>
          <p:cNvPr id="11" name="Picture 14" descr="http://t0.gstatic.com/images?q=tbn:ANd9GcSM4YyH93DKwITtYz_pCCLHPA34h66wRRymwKLC5eRDdLGS7QZl"/>
          <p:cNvPicPr>
            <a:picLocks noChangeAspect="1" noChangeArrowheads="1"/>
          </p:cNvPicPr>
          <p:nvPr/>
        </p:nvPicPr>
        <p:blipFill>
          <a:blip r:embed="rId7" cstate="print"/>
          <a:srcRect/>
          <a:stretch>
            <a:fillRect/>
          </a:stretch>
        </p:blipFill>
        <p:spPr bwMode="auto">
          <a:xfrm>
            <a:off x="7000875" y="4727367"/>
            <a:ext cx="2143125" cy="2143125"/>
          </a:xfrm>
          <a:prstGeom prst="rect">
            <a:avLst/>
          </a:prstGeom>
          <a:noFill/>
        </p:spPr>
      </p:pic>
      <p:pic>
        <p:nvPicPr>
          <p:cNvPr id="12" name="Picture 16" descr="http://t1.gstatic.com/images?q=tbn:ANd9GcTwpEBdZRSouVv_VG64u065L6FG1UF75z60mz1jQ80Fsrj8ENM0Ow"/>
          <p:cNvPicPr>
            <a:picLocks noChangeAspect="1" noChangeArrowheads="1"/>
          </p:cNvPicPr>
          <p:nvPr/>
        </p:nvPicPr>
        <p:blipFill>
          <a:blip r:embed="rId8" cstate="print"/>
          <a:srcRect/>
          <a:stretch>
            <a:fillRect/>
          </a:stretch>
        </p:blipFill>
        <p:spPr bwMode="auto">
          <a:xfrm>
            <a:off x="6677025" y="2514600"/>
            <a:ext cx="2466975" cy="1847851"/>
          </a:xfrm>
          <a:prstGeom prst="rect">
            <a:avLst/>
          </a:prstGeom>
          <a:noFill/>
        </p:spPr>
      </p:pic>
      <p:sp>
        <p:nvSpPr>
          <p:cNvPr id="13" name="TextBox 12"/>
          <p:cNvSpPr txBox="1"/>
          <p:nvPr/>
        </p:nvSpPr>
        <p:spPr>
          <a:xfrm>
            <a:off x="3086100" y="1816562"/>
            <a:ext cx="3810000" cy="461665"/>
          </a:xfrm>
          <a:prstGeom prst="rect">
            <a:avLst/>
          </a:prstGeom>
          <a:noFill/>
        </p:spPr>
        <p:txBody>
          <a:bodyPr wrap="square" rtlCol="0">
            <a:spAutoFit/>
          </a:bodyPr>
          <a:lstStyle/>
          <a:p>
            <a:r>
              <a:rPr lang="en-US" sz="2400" b="1" dirty="0" smtClean="0">
                <a:solidFill>
                  <a:schemeClr val="bg1"/>
                </a:solidFill>
              </a:rPr>
              <a:t>Pass on to heirs</a:t>
            </a:r>
            <a:endParaRPr lang="en-US" sz="2400" dirty="0">
              <a:solidFill>
                <a:schemeClr val="bg1"/>
              </a:solidFill>
            </a:endParaRPr>
          </a:p>
        </p:txBody>
      </p:sp>
      <p:sp>
        <p:nvSpPr>
          <p:cNvPr id="14" name="TextBox 13"/>
          <p:cNvSpPr txBox="1"/>
          <p:nvPr/>
        </p:nvSpPr>
        <p:spPr>
          <a:xfrm>
            <a:off x="2651941" y="3628448"/>
            <a:ext cx="5029200" cy="461665"/>
          </a:xfrm>
          <a:prstGeom prst="rect">
            <a:avLst/>
          </a:prstGeom>
          <a:noFill/>
        </p:spPr>
        <p:txBody>
          <a:bodyPr wrap="square" rtlCol="0">
            <a:spAutoFit/>
          </a:bodyPr>
          <a:lstStyle/>
          <a:p>
            <a:r>
              <a:rPr lang="en-US" sz="2400" b="1" dirty="0" smtClean="0">
                <a:solidFill>
                  <a:schemeClr val="bg1"/>
                </a:solidFill>
              </a:rPr>
              <a:t>Maximize financial benefits</a:t>
            </a:r>
            <a:endParaRPr lang="en-US" sz="2400" b="1" dirty="0">
              <a:solidFill>
                <a:schemeClr val="bg1"/>
              </a:solidFill>
            </a:endParaRPr>
          </a:p>
        </p:txBody>
      </p:sp>
      <p:sp>
        <p:nvSpPr>
          <p:cNvPr id="15" name="TextBox 14"/>
          <p:cNvSpPr txBox="1"/>
          <p:nvPr/>
        </p:nvSpPr>
        <p:spPr>
          <a:xfrm>
            <a:off x="152400" y="5337264"/>
            <a:ext cx="3810000" cy="461665"/>
          </a:xfrm>
          <a:prstGeom prst="rect">
            <a:avLst/>
          </a:prstGeom>
          <a:noFill/>
        </p:spPr>
        <p:txBody>
          <a:bodyPr wrap="square" rtlCol="0">
            <a:spAutoFit/>
          </a:bodyPr>
          <a:lstStyle/>
          <a:p>
            <a:r>
              <a:rPr lang="en-US" sz="2400" b="1" dirty="0" smtClean="0">
                <a:solidFill>
                  <a:schemeClr val="bg1"/>
                </a:solidFill>
              </a:rPr>
              <a:t>Protect sensitive areas</a:t>
            </a:r>
            <a:endParaRPr lang="en-US" sz="2400" b="1" dirty="0">
              <a:solidFill>
                <a:schemeClr val="bg1"/>
              </a:solidFill>
            </a:endParaRPr>
          </a:p>
        </p:txBody>
      </p:sp>
    </p:spTree>
    <p:extLst>
      <p:ext uri="{BB962C8B-B14F-4D97-AF65-F5344CB8AC3E}">
        <p14:creationId xmlns:p14="http://schemas.microsoft.com/office/powerpoint/2010/main" val="256828359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40</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9" name="Rectangle 8"/>
          <p:cNvSpPr/>
          <p:nvPr/>
        </p:nvSpPr>
        <p:spPr>
          <a:xfrm>
            <a:off x="2275108" y="1127125"/>
            <a:ext cx="4517583" cy="707886"/>
          </a:xfrm>
          <a:prstGeom prst="rect">
            <a:avLst/>
          </a:prstGeom>
        </p:spPr>
        <p:txBody>
          <a:bodyPr wrap="none">
            <a:spAutoFit/>
          </a:bodyPr>
          <a:lstStyle/>
          <a:p>
            <a:r>
              <a:rPr lang="en-US" sz="4000" b="1" dirty="0" smtClean="0">
                <a:solidFill>
                  <a:schemeClr val="bg1"/>
                </a:solidFill>
              </a:rPr>
              <a:t>Big Picture Impact</a:t>
            </a:r>
            <a:endParaRPr lang="en-US" sz="4000" dirty="0"/>
          </a:p>
        </p:txBody>
      </p:sp>
      <p:sp>
        <p:nvSpPr>
          <p:cNvPr id="10" name="TextBox 9"/>
          <p:cNvSpPr txBox="1"/>
          <p:nvPr/>
        </p:nvSpPr>
        <p:spPr>
          <a:xfrm>
            <a:off x="123825" y="2279323"/>
            <a:ext cx="8896350" cy="3108543"/>
          </a:xfrm>
          <a:prstGeom prst="rect">
            <a:avLst/>
          </a:prstGeom>
          <a:noFill/>
        </p:spPr>
        <p:txBody>
          <a:bodyPr wrap="square" rtlCol="0">
            <a:spAutoFit/>
          </a:bodyPr>
          <a:lstStyle/>
          <a:p>
            <a:pPr lvl="0"/>
            <a:r>
              <a:rPr lang="en-US" sz="2800" dirty="0" smtClean="0">
                <a:solidFill>
                  <a:schemeClr val="bg1"/>
                </a:solidFill>
              </a:rPr>
              <a:t>Effective landowner outreach key to avoiding longterm drop in:</a:t>
            </a:r>
          </a:p>
          <a:p>
            <a:pPr lvl="0"/>
            <a:r>
              <a:rPr lang="en-US" sz="2800" dirty="0" smtClean="0">
                <a:solidFill>
                  <a:schemeClr val="bg1"/>
                </a:solidFill>
              </a:rPr>
              <a:t> </a:t>
            </a:r>
          </a:p>
          <a:p>
            <a:pPr lvl="0"/>
            <a:r>
              <a:rPr lang="en-US" sz="2800" dirty="0" smtClean="0">
                <a:solidFill>
                  <a:schemeClr val="bg1"/>
                </a:solidFill>
              </a:rPr>
              <a:t>soundly-managed acres…</a:t>
            </a:r>
          </a:p>
          <a:p>
            <a:pPr lvl="0"/>
            <a:r>
              <a:rPr lang="en-US" sz="2800" dirty="0">
                <a:solidFill>
                  <a:schemeClr val="bg1"/>
                </a:solidFill>
              </a:rPr>
              <a:t> </a:t>
            </a:r>
            <a:r>
              <a:rPr lang="en-US" sz="2800" dirty="0" smtClean="0">
                <a:solidFill>
                  <a:schemeClr val="bg1"/>
                </a:solidFill>
              </a:rPr>
              <a:t>               properly-harvested sites…</a:t>
            </a:r>
          </a:p>
          <a:p>
            <a:pPr lvl="0"/>
            <a:r>
              <a:rPr lang="en-US" sz="2800" dirty="0">
                <a:solidFill>
                  <a:schemeClr val="bg1"/>
                </a:solidFill>
              </a:rPr>
              <a:t> </a:t>
            </a:r>
            <a:r>
              <a:rPr lang="en-US" sz="2800" dirty="0" smtClean="0">
                <a:solidFill>
                  <a:schemeClr val="bg1"/>
                </a:solidFill>
              </a:rPr>
              <a:t>                          timely reforestation…</a:t>
            </a:r>
          </a:p>
          <a:p>
            <a:pPr lvl="0"/>
            <a:r>
              <a:rPr lang="en-US" sz="2800" dirty="0">
                <a:solidFill>
                  <a:schemeClr val="bg1"/>
                </a:solidFill>
              </a:rPr>
              <a:t> </a:t>
            </a:r>
            <a:r>
              <a:rPr lang="en-US" sz="2800" dirty="0" smtClean="0">
                <a:solidFill>
                  <a:schemeClr val="bg1"/>
                </a:solidFill>
              </a:rPr>
              <a:t>                                     sustainable timber economy</a:t>
            </a:r>
            <a:endParaRPr lang="en-US" sz="2800" dirty="0">
              <a:solidFill>
                <a:schemeClr val="bg1"/>
              </a:solidFill>
            </a:endParaRPr>
          </a:p>
        </p:txBody>
      </p:sp>
    </p:spTree>
    <p:extLst>
      <p:ext uri="{BB962C8B-B14F-4D97-AF65-F5344CB8AC3E}">
        <p14:creationId xmlns:p14="http://schemas.microsoft.com/office/powerpoint/2010/main" val="355941473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41</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9" name="Rectangle 8"/>
          <p:cNvSpPr/>
          <p:nvPr/>
        </p:nvSpPr>
        <p:spPr>
          <a:xfrm>
            <a:off x="2806132" y="1126825"/>
            <a:ext cx="3531736" cy="707886"/>
          </a:xfrm>
          <a:prstGeom prst="rect">
            <a:avLst/>
          </a:prstGeom>
        </p:spPr>
        <p:txBody>
          <a:bodyPr wrap="none">
            <a:spAutoFit/>
          </a:bodyPr>
          <a:lstStyle/>
          <a:p>
            <a:r>
              <a:rPr lang="en-US" sz="4000" b="1" dirty="0" smtClean="0">
                <a:solidFill>
                  <a:schemeClr val="bg1"/>
                </a:solidFill>
              </a:rPr>
              <a:t>Final Thought</a:t>
            </a:r>
            <a:endParaRPr lang="en-US" sz="4000" dirty="0"/>
          </a:p>
        </p:txBody>
      </p:sp>
      <p:sp>
        <p:nvSpPr>
          <p:cNvPr id="10" name="TextBox 9"/>
          <p:cNvSpPr txBox="1"/>
          <p:nvPr/>
        </p:nvSpPr>
        <p:spPr>
          <a:xfrm>
            <a:off x="0" y="1974106"/>
            <a:ext cx="9144000" cy="3108543"/>
          </a:xfrm>
          <a:prstGeom prst="rect">
            <a:avLst/>
          </a:prstGeom>
          <a:noFill/>
        </p:spPr>
        <p:txBody>
          <a:bodyPr wrap="square" rtlCol="0">
            <a:spAutoFit/>
          </a:bodyPr>
          <a:lstStyle/>
          <a:p>
            <a:pPr lvl="0" algn="ctr"/>
            <a:r>
              <a:rPr lang="en-US" sz="2800" dirty="0" smtClean="0">
                <a:solidFill>
                  <a:schemeClr val="bg1"/>
                </a:solidFill>
              </a:rPr>
              <a:t>“</a:t>
            </a:r>
            <a:r>
              <a:rPr lang="en-US" sz="2800" i="1" dirty="0" smtClean="0">
                <a:solidFill>
                  <a:schemeClr val="bg1"/>
                </a:solidFill>
              </a:rPr>
              <a:t>You can’t see the forest through the trees</a:t>
            </a:r>
            <a:r>
              <a:rPr lang="en-US" sz="2800" dirty="0" smtClean="0">
                <a:solidFill>
                  <a:schemeClr val="bg1"/>
                </a:solidFill>
              </a:rPr>
              <a:t>”</a:t>
            </a:r>
          </a:p>
          <a:p>
            <a:pPr lvl="0" algn="ctr"/>
            <a:endParaRPr lang="en-US" sz="2800" dirty="0" smtClean="0">
              <a:solidFill>
                <a:schemeClr val="bg1"/>
              </a:solidFill>
            </a:endParaRPr>
          </a:p>
          <a:p>
            <a:pPr lvl="0" algn="ctr"/>
            <a:r>
              <a:rPr lang="en-US" sz="2800" dirty="0" smtClean="0">
                <a:solidFill>
                  <a:schemeClr val="bg1"/>
                </a:solidFill>
              </a:rPr>
              <a:t>The “trees” (plan requirements, Legislative mandates, budget impacts) can blind us all…..</a:t>
            </a:r>
          </a:p>
          <a:p>
            <a:pPr lvl="0" algn="ctr"/>
            <a:endParaRPr lang="en-US" sz="2800" dirty="0" smtClean="0">
              <a:solidFill>
                <a:schemeClr val="bg1"/>
              </a:solidFill>
            </a:endParaRPr>
          </a:p>
          <a:p>
            <a:pPr lvl="0" algn="ctr"/>
            <a:r>
              <a:rPr lang="en-US" sz="2800" dirty="0" smtClean="0">
                <a:solidFill>
                  <a:schemeClr val="bg1"/>
                </a:solidFill>
              </a:rPr>
              <a:t>Don’t lose sight of the “forest” </a:t>
            </a:r>
          </a:p>
          <a:p>
            <a:pPr lvl="0" algn="ctr"/>
            <a:r>
              <a:rPr lang="en-US" sz="2800" dirty="0" smtClean="0">
                <a:solidFill>
                  <a:schemeClr val="bg1"/>
                </a:solidFill>
              </a:rPr>
              <a:t>(sustaining NC’s healthy, productive forests) </a:t>
            </a:r>
            <a:endParaRPr lang="en-US" sz="2800" dirty="0">
              <a:solidFill>
                <a:schemeClr val="bg1"/>
              </a:solidFill>
            </a:endParaRPr>
          </a:p>
        </p:txBody>
      </p:sp>
      <p:pic>
        <p:nvPicPr>
          <p:cNvPr id="11" name="Picture 10" descr="treeplant_soft edge"/>
          <p:cNvPicPr/>
          <p:nvPr/>
        </p:nvPicPr>
        <p:blipFill>
          <a:blip r:embed="rId5" cstate="print"/>
          <a:srcRect/>
          <a:stretch>
            <a:fillRect/>
          </a:stretch>
        </p:blipFill>
        <p:spPr bwMode="auto">
          <a:xfrm>
            <a:off x="0" y="5105399"/>
            <a:ext cx="2286000" cy="1740895"/>
          </a:xfrm>
          <a:prstGeom prst="rect">
            <a:avLst/>
          </a:prstGeom>
          <a:noFill/>
          <a:ln w="9525">
            <a:noFill/>
            <a:miter lim="800000"/>
            <a:headEnd/>
            <a:tailEnd/>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222" r="51111" b="2222"/>
          <a:stretch/>
        </p:blipFill>
        <p:spPr>
          <a:xfrm>
            <a:off x="8137813" y="900430"/>
            <a:ext cx="945573" cy="1981200"/>
          </a:xfrm>
          <a:prstGeom prst="rect">
            <a:avLst/>
          </a:prstGeom>
        </p:spPr>
      </p:pic>
    </p:spTree>
    <p:extLst>
      <p:ext uri="{BB962C8B-B14F-4D97-AF65-F5344CB8AC3E}">
        <p14:creationId xmlns:p14="http://schemas.microsoft.com/office/powerpoint/2010/main" val="93971145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42</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243665" y="2013366"/>
            <a:ext cx="8616461" cy="4770537"/>
          </a:xfrm>
          <a:prstGeom prst="rect">
            <a:avLst/>
          </a:prstGeom>
        </p:spPr>
        <p:txBody>
          <a:bodyPr wrap="none">
            <a:spAutoFit/>
          </a:bodyPr>
          <a:lstStyle/>
          <a:p>
            <a:pPr algn="ctr"/>
            <a:r>
              <a:rPr lang="en-US" sz="4400" b="1" dirty="0" smtClean="0">
                <a:solidFill>
                  <a:schemeClr val="bg1"/>
                </a:solidFill>
              </a:rPr>
              <a:t>Thanks </a:t>
            </a:r>
            <a:r>
              <a:rPr lang="en-US" sz="4400" b="1" dirty="0" smtClean="0">
                <a:solidFill>
                  <a:schemeClr val="bg1"/>
                </a:solidFill>
              </a:rPr>
              <a:t>so much for all </a:t>
            </a:r>
            <a:r>
              <a:rPr lang="en-US" sz="4400" b="1" u="sng" dirty="0" smtClean="0">
                <a:solidFill>
                  <a:schemeClr val="bg1"/>
                </a:solidFill>
              </a:rPr>
              <a:t>you</a:t>
            </a:r>
            <a:r>
              <a:rPr lang="en-US" sz="4400" b="1" dirty="0" smtClean="0">
                <a:solidFill>
                  <a:schemeClr val="bg1"/>
                </a:solidFill>
              </a:rPr>
              <a:t> do </a:t>
            </a:r>
          </a:p>
          <a:p>
            <a:pPr algn="ctr"/>
            <a:r>
              <a:rPr lang="en-US" sz="4400" b="1" dirty="0" smtClean="0">
                <a:solidFill>
                  <a:schemeClr val="bg1"/>
                </a:solidFill>
              </a:rPr>
              <a:t>to keep working forests working</a:t>
            </a:r>
            <a:endParaRPr lang="en-US" sz="4400" b="1" dirty="0" smtClean="0">
              <a:solidFill>
                <a:schemeClr val="bg1"/>
              </a:solidFill>
            </a:endParaRPr>
          </a:p>
          <a:p>
            <a:pPr algn="ctr"/>
            <a:endParaRPr lang="en-US" sz="4000" b="1" dirty="0" smtClean="0">
              <a:solidFill>
                <a:schemeClr val="bg1"/>
              </a:solidFill>
            </a:endParaRPr>
          </a:p>
          <a:p>
            <a:pPr algn="ctr"/>
            <a:endParaRPr lang="en-US" sz="4000" b="1" dirty="0">
              <a:solidFill>
                <a:schemeClr val="bg1"/>
              </a:solidFill>
            </a:endParaRPr>
          </a:p>
          <a:p>
            <a:pPr algn="ctr"/>
            <a:r>
              <a:rPr lang="en-US" sz="2400" dirty="0" smtClean="0">
                <a:solidFill>
                  <a:schemeClr val="bg1"/>
                </a:solidFill>
              </a:rPr>
              <a:t>Sean Brogan</a:t>
            </a:r>
          </a:p>
          <a:p>
            <a:pPr algn="ctr"/>
            <a:r>
              <a:rPr lang="en-US" sz="2400" dirty="0" smtClean="0">
                <a:solidFill>
                  <a:schemeClr val="bg1"/>
                </a:solidFill>
              </a:rPr>
              <a:t>Director of Forest Management &amp; Development</a:t>
            </a:r>
          </a:p>
          <a:p>
            <a:pPr algn="ctr"/>
            <a:r>
              <a:rPr lang="en-US" sz="2400" dirty="0">
                <a:solidFill>
                  <a:schemeClr val="bg1"/>
                </a:solidFill>
              </a:rPr>
              <a:t>s</a:t>
            </a:r>
            <a:r>
              <a:rPr lang="en-US" sz="2400" dirty="0" smtClean="0">
                <a:solidFill>
                  <a:schemeClr val="bg1"/>
                </a:solidFill>
              </a:rPr>
              <a:t>ean.brogan@ncagr.gov</a:t>
            </a:r>
          </a:p>
          <a:p>
            <a:pPr algn="ctr"/>
            <a:r>
              <a:rPr lang="en-US" sz="2400" dirty="0" smtClean="0">
                <a:solidFill>
                  <a:schemeClr val="bg1"/>
                </a:solidFill>
              </a:rPr>
              <a:t>919-857-4818</a:t>
            </a:r>
            <a:endParaRPr lang="en-US" sz="2400" dirty="0">
              <a:solidFill>
                <a:schemeClr val="bg1"/>
              </a:solidFill>
            </a:endParaRPr>
          </a:p>
          <a:p>
            <a:pPr algn="ctr"/>
            <a:endParaRPr lang="en-US" sz="4000" dirty="0">
              <a:solidFill>
                <a:schemeClr val="bg1"/>
              </a:solidFill>
            </a:endParaRPr>
          </a:p>
        </p:txBody>
      </p:sp>
    </p:spTree>
    <p:extLst>
      <p:ext uri="{BB962C8B-B14F-4D97-AF65-F5344CB8AC3E}">
        <p14:creationId xmlns:p14="http://schemas.microsoft.com/office/powerpoint/2010/main" val="336161471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5</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52725" y="1099607"/>
            <a:ext cx="6181500" cy="707886"/>
          </a:xfrm>
          <a:prstGeom prst="rect">
            <a:avLst/>
          </a:prstGeom>
        </p:spPr>
        <p:txBody>
          <a:bodyPr wrap="none">
            <a:spAutoFit/>
          </a:bodyPr>
          <a:lstStyle/>
          <a:p>
            <a:r>
              <a:rPr lang="en-US" sz="4000" dirty="0">
                <a:solidFill>
                  <a:schemeClr val="bg1"/>
                </a:solidFill>
              </a:rPr>
              <a:t>Woodland </a:t>
            </a:r>
            <a:r>
              <a:rPr lang="en-US" sz="4000" dirty="0" smtClean="0">
                <a:solidFill>
                  <a:schemeClr val="bg1"/>
                </a:solidFill>
              </a:rPr>
              <a:t>Plans - Benefits</a:t>
            </a:r>
            <a:endParaRPr lang="en-US" sz="4000" dirty="0">
              <a:solidFill>
                <a:schemeClr val="bg1"/>
              </a:solidFill>
            </a:endParaRPr>
          </a:p>
        </p:txBody>
      </p:sp>
      <p:pic>
        <p:nvPicPr>
          <p:cNvPr id="16" name="Picture 4" descr="http://t2.gstatic.com/images?q=tbn:ANd9GcR9MB0aSivh31aTsUQLGNdoWRa1ZEM65GaPHHC0On2dc92v18ew"/>
          <p:cNvPicPr>
            <a:picLocks noChangeAspect="1" noChangeArrowheads="1"/>
          </p:cNvPicPr>
          <p:nvPr/>
        </p:nvPicPr>
        <p:blipFill>
          <a:blip r:embed="rId5" cstate="print"/>
          <a:srcRect/>
          <a:stretch>
            <a:fillRect/>
          </a:stretch>
        </p:blipFill>
        <p:spPr bwMode="auto">
          <a:xfrm>
            <a:off x="6006294" y="1275778"/>
            <a:ext cx="3124200" cy="2218182"/>
          </a:xfrm>
          <a:prstGeom prst="rect">
            <a:avLst/>
          </a:prstGeom>
          <a:noFill/>
        </p:spPr>
      </p:pic>
      <p:pic>
        <p:nvPicPr>
          <p:cNvPr id="17" name="Picture 6" descr="http://t0.gstatic.com/images?q=tbn:ANd9GcThKywPU03bf78bM2B3Ippk43Gto1H2AlAq3rmSjjr6rWSVAW6lWA"/>
          <p:cNvPicPr>
            <a:picLocks noChangeAspect="1" noChangeArrowheads="1"/>
          </p:cNvPicPr>
          <p:nvPr/>
        </p:nvPicPr>
        <p:blipFill>
          <a:blip r:embed="rId6" cstate="print"/>
          <a:srcRect/>
          <a:stretch>
            <a:fillRect/>
          </a:stretch>
        </p:blipFill>
        <p:spPr bwMode="auto">
          <a:xfrm>
            <a:off x="2739692" y="3243082"/>
            <a:ext cx="2628900" cy="1733551"/>
          </a:xfrm>
          <a:prstGeom prst="rect">
            <a:avLst/>
          </a:prstGeom>
          <a:noFill/>
        </p:spPr>
      </p:pic>
      <p:pic>
        <p:nvPicPr>
          <p:cNvPr id="18" name="Picture 10" descr="http://chestnutafs.com/var/305/122669-New-Brunswick,-NJ--Experienced-Forestry-Service-ForestryCallout1-1.jpg"/>
          <p:cNvPicPr>
            <a:picLocks noChangeAspect="1" noChangeArrowheads="1"/>
          </p:cNvPicPr>
          <p:nvPr/>
        </p:nvPicPr>
        <p:blipFill>
          <a:blip r:embed="rId7" cstate="print"/>
          <a:srcRect/>
          <a:stretch>
            <a:fillRect/>
          </a:stretch>
        </p:blipFill>
        <p:spPr bwMode="auto">
          <a:xfrm>
            <a:off x="6168219" y="4371974"/>
            <a:ext cx="2962275" cy="2486026"/>
          </a:xfrm>
          <a:prstGeom prst="rect">
            <a:avLst/>
          </a:prstGeom>
          <a:noFill/>
        </p:spPr>
      </p:pic>
      <p:pic>
        <p:nvPicPr>
          <p:cNvPr id="19" name="Picture 18" descr="http://t1.gstatic.com/images?q=tbn:ANd9GcRX_D_Y1C9-1pR1UmJSK1UnEYr4w15vi_INpVxMiZS_mD4681OA6Hf60kg"/>
          <p:cNvPicPr>
            <a:picLocks noChangeAspect="1" noChangeArrowheads="1"/>
          </p:cNvPicPr>
          <p:nvPr/>
        </p:nvPicPr>
        <p:blipFill>
          <a:blip r:embed="rId8" cstate="print"/>
          <a:srcRect/>
          <a:stretch>
            <a:fillRect/>
          </a:stretch>
        </p:blipFill>
        <p:spPr bwMode="auto">
          <a:xfrm>
            <a:off x="7022389" y="2997175"/>
            <a:ext cx="2121611" cy="1066800"/>
          </a:xfrm>
          <a:prstGeom prst="rect">
            <a:avLst/>
          </a:prstGeom>
          <a:noFill/>
        </p:spPr>
      </p:pic>
      <p:sp>
        <p:nvSpPr>
          <p:cNvPr id="20" name="TextBox 19"/>
          <p:cNvSpPr txBox="1"/>
          <p:nvPr/>
        </p:nvSpPr>
        <p:spPr>
          <a:xfrm>
            <a:off x="3414262" y="5478103"/>
            <a:ext cx="2881312" cy="461665"/>
          </a:xfrm>
          <a:prstGeom prst="rect">
            <a:avLst/>
          </a:prstGeom>
          <a:noFill/>
        </p:spPr>
        <p:txBody>
          <a:bodyPr wrap="square" rtlCol="0">
            <a:spAutoFit/>
          </a:bodyPr>
          <a:lstStyle/>
          <a:p>
            <a:r>
              <a:rPr lang="en-US" sz="2400" b="1" dirty="0" smtClean="0">
                <a:solidFill>
                  <a:schemeClr val="bg1"/>
                </a:solidFill>
              </a:rPr>
              <a:t>Increase recreation</a:t>
            </a:r>
            <a:endParaRPr lang="en-US" sz="2400" b="1" dirty="0">
              <a:solidFill>
                <a:schemeClr val="bg1"/>
              </a:solidFill>
            </a:endParaRPr>
          </a:p>
        </p:txBody>
      </p:sp>
      <p:sp>
        <p:nvSpPr>
          <p:cNvPr id="21" name="TextBox 20"/>
          <p:cNvSpPr txBox="1"/>
          <p:nvPr/>
        </p:nvSpPr>
        <p:spPr>
          <a:xfrm>
            <a:off x="3581062" y="2187504"/>
            <a:ext cx="2547713" cy="461665"/>
          </a:xfrm>
          <a:prstGeom prst="rect">
            <a:avLst/>
          </a:prstGeom>
          <a:noFill/>
        </p:spPr>
        <p:txBody>
          <a:bodyPr wrap="square" rtlCol="0">
            <a:spAutoFit/>
          </a:bodyPr>
          <a:lstStyle/>
          <a:p>
            <a:r>
              <a:rPr lang="en-US" sz="2400" b="1" dirty="0" smtClean="0">
                <a:solidFill>
                  <a:schemeClr val="bg1"/>
                </a:solidFill>
              </a:rPr>
              <a:t>Manage wildlife</a:t>
            </a:r>
            <a:endParaRPr lang="en-US" sz="2400" b="1" dirty="0">
              <a:solidFill>
                <a:schemeClr val="bg1"/>
              </a:solidFill>
            </a:endParaRPr>
          </a:p>
        </p:txBody>
      </p:sp>
      <p:sp>
        <p:nvSpPr>
          <p:cNvPr id="22" name="TextBox 21"/>
          <p:cNvSpPr txBox="1"/>
          <p:nvPr/>
        </p:nvSpPr>
        <p:spPr>
          <a:xfrm>
            <a:off x="27591" y="3809084"/>
            <a:ext cx="4012489" cy="461665"/>
          </a:xfrm>
          <a:prstGeom prst="rect">
            <a:avLst/>
          </a:prstGeom>
          <a:noFill/>
        </p:spPr>
        <p:txBody>
          <a:bodyPr wrap="square" rtlCol="0">
            <a:spAutoFit/>
          </a:bodyPr>
          <a:lstStyle/>
          <a:p>
            <a:r>
              <a:rPr lang="en-US" sz="2400" b="1" dirty="0" smtClean="0">
                <a:solidFill>
                  <a:schemeClr val="bg1"/>
                </a:solidFill>
              </a:rPr>
              <a:t>Improve aesthetics</a:t>
            </a:r>
            <a:endParaRPr lang="en-US" sz="2400" b="1" dirty="0">
              <a:solidFill>
                <a:schemeClr val="bg1"/>
              </a:solidFill>
            </a:endParaRPr>
          </a:p>
        </p:txBody>
      </p:sp>
    </p:spTree>
    <p:extLst>
      <p:ext uri="{BB962C8B-B14F-4D97-AF65-F5344CB8AC3E}">
        <p14:creationId xmlns:p14="http://schemas.microsoft.com/office/powerpoint/2010/main" val="292605199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6</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2761199" y="1117694"/>
            <a:ext cx="6181500" cy="707886"/>
          </a:xfrm>
          <a:prstGeom prst="rect">
            <a:avLst/>
          </a:prstGeom>
        </p:spPr>
        <p:txBody>
          <a:bodyPr wrap="none">
            <a:spAutoFit/>
          </a:bodyPr>
          <a:lstStyle/>
          <a:p>
            <a:r>
              <a:rPr lang="en-US" sz="4000" dirty="0">
                <a:solidFill>
                  <a:schemeClr val="bg1"/>
                </a:solidFill>
              </a:rPr>
              <a:t>Woodland </a:t>
            </a:r>
            <a:r>
              <a:rPr lang="en-US" sz="4000" dirty="0" smtClean="0">
                <a:solidFill>
                  <a:schemeClr val="bg1"/>
                </a:solidFill>
              </a:rPr>
              <a:t>Plans - Benefits</a:t>
            </a:r>
            <a:endParaRPr lang="en-US" sz="4000" dirty="0">
              <a:solidFill>
                <a:schemeClr val="bg1"/>
              </a:solidFill>
            </a:endParaRPr>
          </a:p>
        </p:txBody>
      </p:sp>
      <p:sp>
        <p:nvSpPr>
          <p:cNvPr id="9" name="TextBox 8"/>
          <p:cNvSpPr txBox="1"/>
          <p:nvPr/>
        </p:nvSpPr>
        <p:spPr>
          <a:xfrm>
            <a:off x="2095500" y="2198496"/>
            <a:ext cx="6096000" cy="461665"/>
          </a:xfrm>
          <a:prstGeom prst="rect">
            <a:avLst/>
          </a:prstGeom>
          <a:noFill/>
        </p:spPr>
        <p:txBody>
          <a:bodyPr wrap="square" rtlCol="0">
            <a:spAutoFit/>
          </a:bodyPr>
          <a:lstStyle/>
          <a:p>
            <a:r>
              <a:rPr lang="en-US" sz="2400" b="1" dirty="0" smtClean="0">
                <a:solidFill>
                  <a:schemeClr val="bg1"/>
                </a:solidFill>
              </a:rPr>
              <a:t>Qualify for Forestry Present Use Value</a:t>
            </a:r>
            <a:endParaRPr lang="en-US" sz="2400" b="1" dirty="0">
              <a:solidFill>
                <a:schemeClr val="bg1"/>
              </a:solidFill>
            </a:endParaRPr>
          </a:p>
        </p:txBody>
      </p:sp>
      <p:pic>
        <p:nvPicPr>
          <p:cNvPr id="10" name="Picture 2" descr="http://t2.gstatic.com/images?q=tbn:ANd9GcRDdCvP6ufJM5pEEWTG3GQNR-4bL3x5c4O_SX7iNV0trxTKLee8"/>
          <p:cNvPicPr>
            <a:picLocks noChangeAspect="1" noChangeArrowheads="1"/>
          </p:cNvPicPr>
          <p:nvPr/>
        </p:nvPicPr>
        <p:blipFill>
          <a:blip r:embed="rId5" cstate="print"/>
          <a:srcRect/>
          <a:stretch>
            <a:fillRect/>
          </a:stretch>
        </p:blipFill>
        <p:spPr bwMode="auto">
          <a:xfrm>
            <a:off x="48901" y="1471637"/>
            <a:ext cx="2057400" cy="2219325"/>
          </a:xfrm>
          <a:prstGeom prst="rect">
            <a:avLst/>
          </a:prstGeom>
          <a:noFill/>
        </p:spPr>
      </p:pic>
      <p:sp>
        <p:nvSpPr>
          <p:cNvPr id="11" name="Rectangle 10"/>
          <p:cNvSpPr/>
          <p:nvPr/>
        </p:nvSpPr>
        <p:spPr>
          <a:xfrm>
            <a:off x="-111941" y="3947010"/>
            <a:ext cx="7494899" cy="461665"/>
          </a:xfrm>
          <a:prstGeom prst="rect">
            <a:avLst/>
          </a:prstGeom>
        </p:spPr>
        <p:txBody>
          <a:bodyPr wrap="square">
            <a:spAutoFit/>
          </a:bodyPr>
          <a:lstStyle/>
          <a:p>
            <a:r>
              <a:rPr lang="en-US" sz="2400" b="1" dirty="0">
                <a:solidFill>
                  <a:schemeClr val="bg1"/>
                </a:solidFill>
              </a:rPr>
              <a:t>S</a:t>
            </a:r>
            <a:r>
              <a:rPr lang="en-US" sz="2400" b="1" dirty="0" smtClean="0">
                <a:solidFill>
                  <a:schemeClr val="bg1"/>
                </a:solidFill>
              </a:rPr>
              <a:t>how you are “practicing forestry” if questioned</a:t>
            </a:r>
            <a:endParaRPr lang="en-US" sz="2400" b="1" dirty="0">
              <a:solidFill>
                <a:schemeClr val="bg1"/>
              </a:solidFill>
            </a:endParaRPr>
          </a:p>
        </p:txBody>
      </p:sp>
      <p:pic>
        <p:nvPicPr>
          <p:cNvPr id="12" name="Picture 6" descr="http://t3.gstatic.com/images?q=tbn:ANd9GcRxQJWKN4xfDSwag5DZ1phPJszp6eTcQ2DzPyfjDfLsB95ihUm5dA"/>
          <p:cNvPicPr>
            <a:picLocks noChangeAspect="1" noChangeArrowheads="1"/>
          </p:cNvPicPr>
          <p:nvPr/>
        </p:nvPicPr>
        <p:blipFill>
          <a:blip r:embed="rId6" cstate="print"/>
          <a:srcRect/>
          <a:stretch>
            <a:fillRect/>
          </a:stretch>
        </p:blipFill>
        <p:spPr bwMode="auto">
          <a:xfrm>
            <a:off x="6823067" y="3047445"/>
            <a:ext cx="2352675" cy="1943100"/>
          </a:xfrm>
          <a:prstGeom prst="rect">
            <a:avLst/>
          </a:prstGeom>
          <a:noFill/>
        </p:spPr>
      </p:pic>
      <p:sp>
        <p:nvSpPr>
          <p:cNvPr id="13" name="Rectangle 12"/>
          <p:cNvSpPr/>
          <p:nvPr/>
        </p:nvSpPr>
        <p:spPr>
          <a:xfrm>
            <a:off x="3505200" y="5619509"/>
            <a:ext cx="3276600" cy="461665"/>
          </a:xfrm>
          <a:prstGeom prst="rect">
            <a:avLst/>
          </a:prstGeom>
        </p:spPr>
        <p:txBody>
          <a:bodyPr wrap="square">
            <a:spAutoFit/>
          </a:bodyPr>
          <a:lstStyle/>
          <a:p>
            <a:r>
              <a:rPr lang="en-US" sz="2400" b="1" dirty="0" smtClean="0">
                <a:solidFill>
                  <a:schemeClr val="bg1"/>
                </a:solidFill>
              </a:rPr>
              <a:t>Qualify for costshare</a:t>
            </a:r>
            <a:endParaRPr lang="en-US" sz="2400" b="1" dirty="0">
              <a:solidFill>
                <a:schemeClr val="bg1"/>
              </a:solidFill>
            </a:endParaRPr>
          </a:p>
        </p:txBody>
      </p:sp>
      <p:pic>
        <p:nvPicPr>
          <p:cNvPr id="15" name="Picture 14" descr="NRCS logo.gif"/>
          <p:cNvPicPr/>
          <p:nvPr/>
        </p:nvPicPr>
        <p:blipFill>
          <a:blip r:embed="rId7" cstate="print"/>
          <a:stretch>
            <a:fillRect/>
          </a:stretch>
        </p:blipFill>
        <p:spPr>
          <a:xfrm>
            <a:off x="4837003" y="6365439"/>
            <a:ext cx="2868497" cy="449684"/>
          </a:xfrm>
          <a:prstGeom prst="rect">
            <a:avLst/>
          </a:prstGeom>
        </p:spPr>
      </p:pic>
      <p:pic>
        <p:nvPicPr>
          <p:cNvPr id="16" name="Picture 8" descr="http://www.fsa.usda.gov/Internet/FSA_Image/fsa_gb_20090316_jpg.jpg"/>
          <p:cNvPicPr>
            <a:picLocks noChangeAspect="1" noChangeArrowheads="1"/>
          </p:cNvPicPr>
          <p:nvPr/>
        </p:nvPicPr>
        <p:blipFill>
          <a:blip r:embed="rId8" cstate="print"/>
          <a:srcRect/>
          <a:stretch>
            <a:fillRect/>
          </a:stretch>
        </p:blipFill>
        <p:spPr bwMode="auto">
          <a:xfrm>
            <a:off x="6629147" y="5363461"/>
            <a:ext cx="1295653" cy="864408"/>
          </a:xfrm>
          <a:prstGeom prst="rect">
            <a:avLst/>
          </a:prstGeom>
          <a:noFill/>
        </p:spPr>
      </p:pic>
    </p:spTree>
    <p:extLst>
      <p:ext uri="{BB962C8B-B14F-4D97-AF65-F5344CB8AC3E}">
        <p14:creationId xmlns:p14="http://schemas.microsoft.com/office/powerpoint/2010/main" val="293282079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7</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381000" y="1115745"/>
            <a:ext cx="6181500" cy="707886"/>
          </a:xfrm>
          <a:prstGeom prst="rect">
            <a:avLst/>
          </a:prstGeom>
        </p:spPr>
        <p:txBody>
          <a:bodyPr wrap="none">
            <a:spAutoFit/>
          </a:bodyPr>
          <a:lstStyle/>
          <a:p>
            <a:r>
              <a:rPr lang="en-US" sz="4000" dirty="0">
                <a:solidFill>
                  <a:schemeClr val="bg1"/>
                </a:solidFill>
              </a:rPr>
              <a:t>Woodland </a:t>
            </a:r>
            <a:r>
              <a:rPr lang="en-US" sz="4000" dirty="0" smtClean="0">
                <a:solidFill>
                  <a:schemeClr val="bg1"/>
                </a:solidFill>
              </a:rPr>
              <a:t>Plans - Benefits</a:t>
            </a:r>
            <a:endParaRPr lang="en-US" sz="4000" dirty="0">
              <a:solidFill>
                <a:schemeClr val="bg1"/>
              </a:solidFill>
            </a:endParaRPr>
          </a:p>
        </p:txBody>
      </p:sp>
      <p:pic>
        <p:nvPicPr>
          <p:cNvPr id="9" name="Picture 2" descr="http://ralphlosey.files.wordpress.com/2011/05/certified.gif?w=450"/>
          <p:cNvPicPr>
            <a:picLocks noChangeAspect="1" noChangeArrowheads="1"/>
          </p:cNvPicPr>
          <p:nvPr/>
        </p:nvPicPr>
        <p:blipFill>
          <a:blip r:embed="rId5" cstate="print"/>
          <a:srcRect/>
          <a:stretch>
            <a:fillRect/>
          </a:stretch>
        </p:blipFill>
        <p:spPr bwMode="auto">
          <a:xfrm>
            <a:off x="7391522" y="1324280"/>
            <a:ext cx="1752478" cy="1682163"/>
          </a:xfrm>
          <a:prstGeom prst="rect">
            <a:avLst/>
          </a:prstGeom>
          <a:noFill/>
        </p:spPr>
      </p:pic>
      <p:sp>
        <p:nvSpPr>
          <p:cNvPr id="10" name="TextBox 9"/>
          <p:cNvSpPr txBox="1"/>
          <p:nvPr/>
        </p:nvSpPr>
        <p:spPr>
          <a:xfrm>
            <a:off x="1390773" y="2035274"/>
            <a:ext cx="6153027" cy="461665"/>
          </a:xfrm>
          <a:prstGeom prst="rect">
            <a:avLst/>
          </a:prstGeom>
          <a:noFill/>
        </p:spPr>
        <p:txBody>
          <a:bodyPr wrap="square" rtlCol="0">
            <a:spAutoFit/>
          </a:bodyPr>
          <a:lstStyle/>
          <a:p>
            <a:r>
              <a:rPr lang="en-US" sz="2400" b="1" dirty="0" smtClean="0">
                <a:solidFill>
                  <a:schemeClr val="bg1"/>
                </a:solidFill>
              </a:rPr>
              <a:t>Qualify for forestry certification programs</a:t>
            </a:r>
            <a:endParaRPr lang="en-US" sz="2400" b="1" dirty="0">
              <a:solidFill>
                <a:schemeClr val="bg1"/>
              </a:solidFill>
            </a:endParaRPr>
          </a:p>
        </p:txBody>
      </p:sp>
      <p:sp>
        <p:nvSpPr>
          <p:cNvPr id="11" name="Rectangle 10"/>
          <p:cNvSpPr/>
          <p:nvPr/>
        </p:nvSpPr>
        <p:spPr>
          <a:xfrm>
            <a:off x="-18302" y="3371688"/>
            <a:ext cx="5648799" cy="461665"/>
          </a:xfrm>
          <a:prstGeom prst="rect">
            <a:avLst/>
          </a:prstGeom>
        </p:spPr>
        <p:txBody>
          <a:bodyPr wrap="square">
            <a:spAutoFit/>
          </a:bodyPr>
          <a:lstStyle/>
          <a:p>
            <a:r>
              <a:rPr lang="en-US" sz="2400" b="1" dirty="0">
                <a:solidFill>
                  <a:schemeClr val="bg1"/>
                </a:solidFill>
              </a:rPr>
              <a:t>R</a:t>
            </a:r>
            <a:r>
              <a:rPr lang="en-US" sz="2400" b="1" dirty="0" smtClean="0">
                <a:solidFill>
                  <a:schemeClr val="bg1"/>
                </a:solidFill>
              </a:rPr>
              <a:t>ecover losses from wildfires &amp; storms</a:t>
            </a:r>
            <a:endParaRPr lang="en-US" sz="2400" b="1" dirty="0">
              <a:solidFill>
                <a:schemeClr val="bg1"/>
              </a:solidFill>
            </a:endParaRPr>
          </a:p>
        </p:txBody>
      </p:sp>
      <p:sp>
        <p:nvSpPr>
          <p:cNvPr id="12" name="Rectangle 11"/>
          <p:cNvSpPr/>
          <p:nvPr/>
        </p:nvSpPr>
        <p:spPr>
          <a:xfrm>
            <a:off x="2547476" y="5661732"/>
            <a:ext cx="4658648" cy="461665"/>
          </a:xfrm>
          <a:prstGeom prst="rect">
            <a:avLst/>
          </a:prstGeom>
        </p:spPr>
        <p:txBody>
          <a:bodyPr wrap="none">
            <a:spAutoFit/>
          </a:bodyPr>
          <a:lstStyle/>
          <a:p>
            <a:r>
              <a:rPr lang="en-US" sz="2400" b="1" dirty="0">
                <a:solidFill>
                  <a:schemeClr val="bg1"/>
                </a:solidFill>
              </a:rPr>
              <a:t>H</a:t>
            </a:r>
            <a:r>
              <a:rPr lang="en-US" sz="2400" b="1" dirty="0" smtClean="0">
                <a:solidFill>
                  <a:schemeClr val="bg1"/>
                </a:solidFill>
              </a:rPr>
              <a:t>elp heirs “pick up the pieces” </a:t>
            </a:r>
          </a:p>
        </p:txBody>
      </p:sp>
      <p:pic>
        <p:nvPicPr>
          <p:cNvPr id="13" name="Picture 6" descr="http://t0.gstatic.com/images?q=tbn:ANd9GcSqa1lhoqk7i4OaxBdN4-uOwxs2F-noTC6k0-EdrOz5KrTLfKlT"/>
          <p:cNvPicPr>
            <a:picLocks noChangeAspect="1" noChangeArrowheads="1"/>
          </p:cNvPicPr>
          <p:nvPr/>
        </p:nvPicPr>
        <p:blipFill>
          <a:blip r:embed="rId6" cstate="print"/>
          <a:srcRect/>
          <a:stretch>
            <a:fillRect/>
          </a:stretch>
        </p:blipFill>
        <p:spPr bwMode="auto">
          <a:xfrm>
            <a:off x="5537305" y="3040179"/>
            <a:ext cx="2000249" cy="1343234"/>
          </a:xfrm>
          <a:prstGeom prst="rect">
            <a:avLst/>
          </a:prstGeom>
          <a:noFill/>
        </p:spPr>
      </p:pic>
      <p:pic>
        <p:nvPicPr>
          <p:cNvPr id="14" name="Picture 8" descr="http://t2.gstatic.com/images?q=tbn:ANd9GcRW4OVNGEzWwUjDURWAwll-hz-FqxVj0GOk1ygWq6NM9Xr8PU_r"/>
          <p:cNvPicPr>
            <a:picLocks noChangeAspect="1" noChangeArrowheads="1"/>
          </p:cNvPicPr>
          <p:nvPr/>
        </p:nvPicPr>
        <p:blipFill>
          <a:blip r:embed="rId7" cstate="print"/>
          <a:srcRect/>
          <a:stretch>
            <a:fillRect/>
          </a:stretch>
        </p:blipFill>
        <p:spPr bwMode="auto">
          <a:xfrm>
            <a:off x="7000875" y="4714874"/>
            <a:ext cx="2143125" cy="2143126"/>
          </a:xfrm>
          <a:prstGeom prst="rect">
            <a:avLst/>
          </a:prstGeom>
          <a:noFill/>
        </p:spPr>
      </p:pic>
      <p:pic>
        <p:nvPicPr>
          <p:cNvPr id="15" name="Picture 4" descr="http://t3.gstatic.com/images?q=tbn:ANd9GcRwD7UPn0qSVId3JtD4Z5BASPes3u_fO1wdAJR-nas4XLWxRJ5i"/>
          <p:cNvPicPr>
            <a:picLocks noChangeAspect="1" noChangeArrowheads="1"/>
          </p:cNvPicPr>
          <p:nvPr/>
        </p:nvPicPr>
        <p:blipFill>
          <a:blip r:embed="rId8" cstate="print"/>
          <a:srcRect/>
          <a:stretch>
            <a:fillRect/>
          </a:stretch>
        </p:blipFill>
        <p:spPr bwMode="auto">
          <a:xfrm>
            <a:off x="3999544" y="3897874"/>
            <a:ext cx="1914999" cy="1533526"/>
          </a:xfrm>
          <a:prstGeom prst="rect">
            <a:avLst/>
          </a:prstGeom>
          <a:noFill/>
        </p:spPr>
      </p:pic>
    </p:spTree>
    <p:extLst>
      <p:ext uri="{BB962C8B-B14F-4D97-AF65-F5344CB8AC3E}">
        <p14:creationId xmlns:p14="http://schemas.microsoft.com/office/powerpoint/2010/main" val="245257182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8</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1524000" y="1035598"/>
            <a:ext cx="5745484" cy="707886"/>
          </a:xfrm>
          <a:prstGeom prst="rect">
            <a:avLst/>
          </a:prstGeom>
        </p:spPr>
        <p:txBody>
          <a:bodyPr wrap="none">
            <a:spAutoFit/>
          </a:bodyPr>
          <a:lstStyle/>
          <a:p>
            <a:r>
              <a:rPr lang="en-US" sz="4000" dirty="0">
                <a:solidFill>
                  <a:schemeClr val="bg1"/>
                </a:solidFill>
              </a:rPr>
              <a:t>Woodland </a:t>
            </a:r>
            <a:r>
              <a:rPr lang="en-US" sz="4000" dirty="0" smtClean="0">
                <a:solidFill>
                  <a:schemeClr val="bg1"/>
                </a:solidFill>
              </a:rPr>
              <a:t>Plans - Types</a:t>
            </a:r>
            <a:endParaRPr lang="en-US" sz="4000" dirty="0">
              <a:solidFill>
                <a:schemeClr val="bg1"/>
              </a:solidFill>
            </a:endParaRPr>
          </a:p>
        </p:txBody>
      </p:sp>
      <p:sp>
        <p:nvSpPr>
          <p:cNvPr id="4" name="Rectangle 3"/>
          <p:cNvSpPr/>
          <p:nvPr/>
        </p:nvSpPr>
        <p:spPr>
          <a:xfrm>
            <a:off x="342900" y="1860375"/>
            <a:ext cx="8458200" cy="4401205"/>
          </a:xfrm>
          <a:prstGeom prst="rect">
            <a:avLst/>
          </a:prstGeom>
        </p:spPr>
        <p:txBody>
          <a:bodyPr wrap="square">
            <a:spAutoFit/>
          </a:bodyPr>
          <a:lstStyle/>
          <a:p>
            <a:pPr lvl="0" fontAlgn="base">
              <a:spcBef>
                <a:spcPct val="0"/>
              </a:spcBef>
              <a:spcAft>
                <a:spcPct val="0"/>
              </a:spcAft>
              <a:tabLst>
                <a:tab pos="228600" algn="l"/>
              </a:tabLst>
            </a:pPr>
            <a:r>
              <a:rPr lang="en-US" sz="2800" b="1" u="sng" dirty="0" smtClean="0">
                <a:solidFill>
                  <a:schemeClr val="bg1"/>
                </a:solidFill>
                <a:ea typeface="Times New Roman" pitchFamily="18" charset="0"/>
              </a:rPr>
              <a:t>Overarching Plans</a:t>
            </a:r>
          </a:p>
          <a:p>
            <a:pPr marL="342900" lvl="0" indent="-342900" algn="just" fontAlgn="base">
              <a:spcBef>
                <a:spcPct val="0"/>
              </a:spcBef>
              <a:spcAft>
                <a:spcPct val="0"/>
              </a:spcAft>
              <a:buFont typeface="Wingdings" panose="05000000000000000000" pitchFamily="2" charset="2"/>
              <a:buChar char="Ø"/>
              <a:tabLst>
                <a:tab pos="228600" algn="l"/>
              </a:tabLst>
            </a:pPr>
            <a:r>
              <a:rPr lang="en-US" sz="2800" b="1" dirty="0" smtClean="0">
                <a:solidFill>
                  <a:schemeClr val="bg1"/>
                </a:solidFill>
                <a:ea typeface="Times New Roman" pitchFamily="18" charset="0"/>
              </a:rPr>
              <a:t>Forest Management</a:t>
            </a:r>
            <a:endParaRPr lang="en-US" sz="2800" dirty="0" smtClean="0">
              <a:solidFill>
                <a:schemeClr val="bg1"/>
              </a:solidFill>
            </a:endParaRPr>
          </a:p>
          <a:p>
            <a:pPr marL="342900" indent="-342900" algn="just" fontAlgn="base">
              <a:spcBef>
                <a:spcPct val="0"/>
              </a:spcBef>
              <a:spcAft>
                <a:spcPct val="0"/>
              </a:spcAft>
              <a:buFont typeface="Wingdings" panose="05000000000000000000" pitchFamily="2" charset="2"/>
              <a:buChar char="Ø"/>
              <a:tabLst>
                <a:tab pos="228600" algn="l"/>
              </a:tabLst>
            </a:pPr>
            <a:r>
              <a:rPr lang="en-US" sz="2800" b="1" dirty="0" smtClean="0">
                <a:solidFill>
                  <a:schemeClr val="bg1"/>
                </a:solidFill>
                <a:ea typeface="Times New Roman" pitchFamily="18" charset="0"/>
              </a:rPr>
              <a:t>Forest Stewardship</a:t>
            </a:r>
          </a:p>
          <a:p>
            <a:pPr algn="just" fontAlgn="base">
              <a:spcBef>
                <a:spcPct val="0"/>
              </a:spcBef>
              <a:spcAft>
                <a:spcPct val="0"/>
              </a:spcAft>
              <a:tabLst>
                <a:tab pos="228600" algn="l"/>
              </a:tabLst>
            </a:pPr>
            <a:endParaRPr lang="en-US" sz="2800" b="1" dirty="0" smtClean="0">
              <a:solidFill>
                <a:schemeClr val="bg1"/>
              </a:solidFill>
            </a:endParaRPr>
          </a:p>
          <a:p>
            <a:pPr eaLnBrk="0" fontAlgn="base" hangingPunct="0">
              <a:spcBef>
                <a:spcPct val="0"/>
              </a:spcBef>
              <a:spcAft>
                <a:spcPct val="0"/>
              </a:spcAft>
              <a:tabLst>
                <a:tab pos="228600" algn="l"/>
              </a:tabLst>
            </a:pPr>
            <a:r>
              <a:rPr lang="en-US" sz="2800" b="1" u="sng" dirty="0" smtClean="0">
                <a:solidFill>
                  <a:schemeClr val="bg1"/>
                </a:solidFill>
                <a:ea typeface="Times New Roman" pitchFamily="18" charset="0"/>
              </a:rPr>
              <a:t>Supplemental Plans</a:t>
            </a:r>
            <a:endParaRPr lang="en-US" sz="2800" u="sng" dirty="0" smtClean="0">
              <a:solidFill>
                <a:schemeClr val="bg1"/>
              </a:solidFill>
              <a:ea typeface="Times New Roman" pitchFamily="18" charset="0"/>
            </a:endParaRPr>
          </a:p>
          <a:p>
            <a:pPr marL="342900" lvl="0" indent="-342900" algn="just" eaLnBrk="0" fontAlgn="base" hangingPunct="0">
              <a:spcBef>
                <a:spcPct val="0"/>
              </a:spcBef>
              <a:spcAft>
                <a:spcPct val="0"/>
              </a:spcAft>
              <a:buFont typeface="Wingdings" panose="05000000000000000000" pitchFamily="2" charset="2"/>
              <a:buChar char="Ø"/>
              <a:tabLst>
                <a:tab pos="228600" algn="l"/>
              </a:tabLst>
            </a:pPr>
            <a:r>
              <a:rPr lang="en-US" sz="2800" b="1" dirty="0" smtClean="0">
                <a:solidFill>
                  <a:schemeClr val="bg1"/>
                </a:solidFill>
                <a:ea typeface="Times New Roman" pitchFamily="18" charset="0"/>
              </a:rPr>
              <a:t> Regeneration</a:t>
            </a:r>
            <a:endParaRPr lang="en-US" sz="2800" dirty="0" smtClean="0">
              <a:solidFill>
                <a:schemeClr val="bg1"/>
              </a:solidFill>
              <a:cs typeface="Times New Roman" pitchFamily="18" charset="0"/>
            </a:endParaRPr>
          </a:p>
          <a:p>
            <a:pPr marL="342900" lvl="0" indent="-342900" algn="just" eaLnBrk="0" fontAlgn="base" hangingPunct="0">
              <a:spcBef>
                <a:spcPct val="0"/>
              </a:spcBef>
              <a:spcAft>
                <a:spcPct val="0"/>
              </a:spcAft>
              <a:buFont typeface="Wingdings" panose="05000000000000000000" pitchFamily="2" charset="2"/>
              <a:buChar char="Ø"/>
              <a:tabLst>
                <a:tab pos="228600" algn="l"/>
              </a:tabLst>
            </a:pPr>
            <a:r>
              <a:rPr lang="en-US" sz="2800" dirty="0" smtClean="0">
                <a:solidFill>
                  <a:schemeClr val="bg1"/>
                </a:solidFill>
                <a:cs typeface="Times New Roman" pitchFamily="18" charset="0"/>
              </a:rPr>
              <a:t> </a:t>
            </a:r>
            <a:r>
              <a:rPr lang="en-US" sz="2800" b="1" dirty="0" smtClean="0">
                <a:solidFill>
                  <a:schemeClr val="bg1"/>
                </a:solidFill>
                <a:cs typeface="Times New Roman" pitchFamily="18" charset="0"/>
              </a:rPr>
              <a:t>Replanting</a:t>
            </a:r>
            <a:endParaRPr lang="en-US" sz="2800" dirty="0" smtClean="0">
              <a:solidFill>
                <a:schemeClr val="bg1"/>
              </a:solidFill>
              <a:cs typeface="Times New Roman" pitchFamily="18" charset="0"/>
            </a:endParaRPr>
          </a:p>
          <a:p>
            <a:pPr marL="342900" lvl="0" indent="-342900" algn="just" eaLnBrk="0" fontAlgn="base" hangingPunct="0">
              <a:spcBef>
                <a:spcPct val="0"/>
              </a:spcBef>
              <a:spcAft>
                <a:spcPct val="0"/>
              </a:spcAft>
              <a:buFont typeface="Wingdings" panose="05000000000000000000" pitchFamily="2" charset="2"/>
              <a:buChar char="Ø"/>
              <a:tabLst>
                <a:tab pos="228600" algn="l"/>
              </a:tabLst>
            </a:pPr>
            <a:r>
              <a:rPr lang="en-US" sz="2800" dirty="0" smtClean="0">
                <a:solidFill>
                  <a:schemeClr val="bg1"/>
                </a:solidFill>
                <a:ea typeface="Times New Roman" pitchFamily="18" charset="0"/>
              </a:rPr>
              <a:t> </a:t>
            </a:r>
            <a:r>
              <a:rPr lang="en-US" sz="2800" b="1" dirty="0" smtClean="0">
                <a:solidFill>
                  <a:schemeClr val="bg1"/>
                </a:solidFill>
                <a:ea typeface="Times New Roman" pitchFamily="18" charset="0"/>
              </a:rPr>
              <a:t>Practice</a:t>
            </a:r>
            <a:endParaRPr lang="en-US" sz="2800" dirty="0" smtClean="0">
              <a:solidFill>
                <a:schemeClr val="bg1"/>
              </a:solidFill>
              <a:ea typeface="Times New Roman" pitchFamily="18" charset="0"/>
            </a:endParaRPr>
          </a:p>
          <a:p>
            <a:pPr marL="342900" lvl="0" indent="-342900" algn="just" fontAlgn="base">
              <a:spcBef>
                <a:spcPct val="0"/>
              </a:spcBef>
              <a:spcAft>
                <a:spcPct val="0"/>
              </a:spcAft>
              <a:buFont typeface="Wingdings" panose="05000000000000000000" pitchFamily="2" charset="2"/>
              <a:buChar char="Ø"/>
              <a:tabLst>
                <a:tab pos="228600" algn="l"/>
              </a:tabLst>
            </a:pPr>
            <a:r>
              <a:rPr lang="en-US" sz="2800" b="1" dirty="0" smtClean="0">
                <a:solidFill>
                  <a:schemeClr val="bg1"/>
                </a:solidFill>
                <a:ea typeface="Times New Roman" pitchFamily="18" charset="0"/>
              </a:rPr>
              <a:t> Pre-Harvest</a:t>
            </a:r>
            <a:endParaRPr lang="en-US" sz="2800" dirty="0" smtClean="0">
              <a:solidFill>
                <a:schemeClr val="bg1"/>
              </a:solidFill>
            </a:endParaRPr>
          </a:p>
          <a:p>
            <a:pPr marL="342900" lvl="0" indent="-342900" algn="just" eaLnBrk="0" fontAlgn="base" hangingPunct="0">
              <a:spcBef>
                <a:spcPct val="0"/>
              </a:spcBef>
              <a:spcAft>
                <a:spcPct val="0"/>
              </a:spcAft>
              <a:buFont typeface="Wingdings" panose="05000000000000000000" pitchFamily="2" charset="2"/>
              <a:buChar char="Ø"/>
              <a:tabLst>
                <a:tab pos="228600" algn="l"/>
              </a:tabLst>
            </a:pPr>
            <a:r>
              <a:rPr lang="en-US" sz="2800" b="1" dirty="0" smtClean="0">
                <a:solidFill>
                  <a:schemeClr val="bg1"/>
                </a:solidFill>
                <a:ea typeface="Times New Roman" pitchFamily="18" charset="0"/>
              </a:rPr>
              <a:t> Rehabilitation</a:t>
            </a:r>
            <a:endParaRPr lang="en-US" sz="2800" dirty="0">
              <a:solidFill>
                <a:schemeClr val="bg1"/>
              </a:solidFill>
            </a:endParaRPr>
          </a:p>
        </p:txBody>
      </p:sp>
      <p:sp>
        <p:nvSpPr>
          <p:cNvPr id="16" name="Right Arrow 15"/>
          <p:cNvSpPr/>
          <p:nvPr/>
        </p:nvSpPr>
        <p:spPr>
          <a:xfrm flipH="1">
            <a:off x="4571999" y="1752600"/>
            <a:ext cx="3583173" cy="1905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Typically </a:t>
            </a:r>
          </a:p>
          <a:p>
            <a:pPr algn="ctr"/>
            <a:r>
              <a:rPr lang="en-US" sz="3200" dirty="0" smtClean="0">
                <a:solidFill>
                  <a:schemeClr val="bg1"/>
                </a:solidFill>
              </a:rPr>
              <a:t>“PUV-worthy”</a:t>
            </a:r>
            <a:endParaRPr lang="en-US" sz="3200" dirty="0">
              <a:solidFill>
                <a:schemeClr val="bg1"/>
              </a:solidFill>
            </a:endParaRPr>
          </a:p>
        </p:txBody>
      </p:sp>
    </p:spTree>
    <p:extLst>
      <p:ext uri="{BB962C8B-B14F-4D97-AF65-F5344CB8AC3E}">
        <p14:creationId xmlns:p14="http://schemas.microsoft.com/office/powerpoint/2010/main" val="253855154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smtClean="0"/>
          </a:p>
          <a:p>
            <a:pPr lvl="1" indent="-758825">
              <a:buNone/>
            </a:pPr>
            <a:endParaRPr lang="en-US" sz="1800" dirty="0" smtClean="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smtClean="0"/>
              <a:t>To protect, manage and promote forest resources </a:t>
            </a:r>
          </a:p>
          <a:p>
            <a:pPr>
              <a:defRPr/>
            </a:pPr>
            <a:r>
              <a:rPr lang="en-US" sz="1600" b="1" i="1" dirty="0" smtClean="0"/>
              <a:t>for the citizens of North Carolina</a:t>
            </a:r>
            <a:endParaRPr lang="en-US" sz="1600" b="1" i="1" dirty="0"/>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9</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8001000" y="5867400"/>
            <a:ext cx="990600" cy="990600"/>
          </a:xfrm>
          <a:prstGeom prst="rect">
            <a:avLst/>
          </a:prstGeom>
          <a:noFill/>
          <a:ln w="9525">
            <a:noFill/>
            <a:miter lim="800000"/>
            <a:headEnd/>
            <a:tailEnd/>
          </a:ln>
        </p:spPr>
      </p:pic>
      <p:sp>
        <p:nvSpPr>
          <p:cNvPr id="2" name="Rectangle 1"/>
          <p:cNvSpPr/>
          <p:nvPr/>
        </p:nvSpPr>
        <p:spPr>
          <a:xfrm>
            <a:off x="1018228" y="1067529"/>
            <a:ext cx="7287572" cy="707886"/>
          </a:xfrm>
          <a:prstGeom prst="rect">
            <a:avLst/>
          </a:prstGeom>
        </p:spPr>
        <p:txBody>
          <a:bodyPr wrap="none">
            <a:spAutoFit/>
          </a:bodyPr>
          <a:lstStyle/>
          <a:p>
            <a:r>
              <a:rPr lang="en-US" sz="4000" dirty="0">
                <a:solidFill>
                  <a:schemeClr val="bg1"/>
                </a:solidFill>
              </a:rPr>
              <a:t>Woodland </a:t>
            </a:r>
            <a:r>
              <a:rPr lang="en-US" sz="4000" dirty="0" smtClean="0">
                <a:solidFill>
                  <a:schemeClr val="bg1"/>
                </a:solidFill>
              </a:rPr>
              <a:t>Plans - Components</a:t>
            </a:r>
            <a:endParaRPr lang="en-US" sz="4000" dirty="0">
              <a:solidFill>
                <a:schemeClr val="bg1"/>
              </a:solidFill>
            </a:endParaRPr>
          </a:p>
        </p:txBody>
      </p:sp>
      <p:pic>
        <p:nvPicPr>
          <p:cNvPr id="9" name="Picture 1"/>
          <p:cNvPicPr>
            <a:picLocks noChangeAspect="1" noChangeArrowheads="1"/>
          </p:cNvPicPr>
          <p:nvPr/>
        </p:nvPicPr>
        <p:blipFill>
          <a:blip r:embed="rId5" cstate="print"/>
          <a:srcRect/>
          <a:stretch>
            <a:fillRect/>
          </a:stretch>
        </p:blipFill>
        <p:spPr bwMode="auto">
          <a:xfrm>
            <a:off x="0" y="1643791"/>
            <a:ext cx="7010400" cy="5227950"/>
          </a:xfrm>
          <a:prstGeom prst="rect">
            <a:avLst/>
          </a:prstGeom>
          <a:noFill/>
          <a:ln w="9525">
            <a:noFill/>
            <a:miter lim="800000"/>
            <a:headEnd/>
            <a:tailEnd/>
          </a:ln>
        </p:spPr>
      </p:pic>
      <p:pic>
        <p:nvPicPr>
          <p:cNvPr id="10" name="Picture 3" descr="http://outreach.oregonstate.edu/programs/forestry/sites/default/files/orexp_aerial_with_boundary.jpg"/>
          <p:cNvPicPr>
            <a:picLocks noChangeAspect="1" noChangeArrowheads="1"/>
          </p:cNvPicPr>
          <p:nvPr/>
        </p:nvPicPr>
        <p:blipFill>
          <a:blip r:embed="rId6" cstate="print"/>
          <a:srcRect/>
          <a:stretch>
            <a:fillRect/>
          </a:stretch>
        </p:blipFill>
        <p:spPr bwMode="auto">
          <a:xfrm>
            <a:off x="6217417" y="5105400"/>
            <a:ext cx="2926584" cy="1766341"/>
          </a:xfrm>
          <a:prstGeom prst="rect">
            <a:avLst/>
          </a:prstGeom>
          <a:noFill/>
        </p:spPr>
      </p:pic>
      <p:sp>
        <p:nvSpPr>
          <p:cNvPr id="11" name="Right Arrow 10"/>
          <p:cNvSpPr/>
          <p:nvPr/>
        </p:nvSpPr>
        <p:spPr>
          <a:xfrm rot="1443255" flipH="1">
            <a:off x="6445339" y="2532982"/>
            <a:ext cx="2667002" cy="10668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Forestry PUV</a:t>
            </a:r>
            <a:endParaRPr lang="en-US" sz="2000" dirty="0">
              <a:solidFill>
                <a:schemeClr val="bg1"/>
              </a:solidFill>
            </a:endParaRPr>
          </a:p>
        </p:txBody>
      </p:sp>
    </p:spTree>
    <p:extLst>
      <p:ext uri="{BB962C8B-B14F-4D97-AF65-F5344CB8AC3E}">
        <p14:creationId xmlns:p14="http://schemas.microsoft.com/office/powerpoint/2010/main" val="3366542231"/>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675</TotalTime>
  <Words>1663</Words>
  <Application>Microsoft Office PowerPoint</Application>
  <PresentationFormat>On-screen Show (4:3)</PresentationFormat>
  <Paragraphs>380</Paragraphs>
  <Slides>42</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Book Antiqua</vt:lpstr>
      <vt:lpstr>Calibri</vt:lpstr>
      <vt:lpstr>Lucida Sans</vt:lpstr>
      <vt:lpstr>Times New Roman</vt:lpstr>
      <vt:lpstr>Wingdings</vt:lpstr>
      <vt:lpstr>Wingdings 2</vt:lpstr>
      <vt:lpstr>Wingdings 3</vt: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smithR</dc:creator>
  <cp:lastModifiedBy>Sean Brogan</cp:lastModifiedBy>
  <cp:revision>217</cp:revision>
  <cp:lastPrinted>2015-10-01T12:37:22Z</cp:lastPrinted>
  <dcterms:created xsi:type="dcterms:W3CDTF">2012-11-08T12:47:33Z</dcterms:created>
  <dcterms:modified xsi:type="dcterms:W3CDTF">2015-10-01T14:41:50Z</dcterms:modified>
</cp:coreProperties>
</file>