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2" r:id="rId3"/>
    <p:sldId id="287" r:id="rId4"/>
    <p:sldId id="284" r:id="rId5"/>
    <p:sldId id="306" r:id="rId6"/>
    <p:sldId id="309" r:id="rId7"/>
    <p:sldId id="307" r:id="rId8"/>
    <p:sldId id="293" r:id="rId9"/>
    <p:sldId id="294" r:id="rId10"/>
    <p:sldId id="295" r:id="rId11"/>
    <p:sldId id="297" r:id="rId12"/>
    <p:sldId id="296" r:id="rId13"/>
    <p:sldId id="289" r:id="rId14"/>
    <p:sldId id="281" r:id="rId15"/>
    <p:sldId id="259" r:id="rId16"/>
    <p:sldId id="272" r:id="rId17"/>
    <p:sldId id="271" r:id="rId18"/>
    <p:sldId id="273" r:id="rId19"/>
    <p:sldId id="260" r:id="rId20"/>
    <p:sldId id="298" r:id="rId21"/>
    <p:sldId id="275" r:id="rId22"/>
    <p:sldId id="299" r:id="rId23"/>
    <p:sldId id="300" r:id="rId24"/>
    <p:sldId id="268" r:id="rId25"/>
    <p:sldId id="266" r:id="rId26"/>
    <p:sldId id="278" r:id="rId27"/>
    <p:sldId id="310" r:id="rId28"/>
    <p:sldId id="270" r:id="rId29"/>
    <p:sldId id="301" r:id="rId30"/>
    <p:sldId id="302" r:id="rId31"/>
    <p:sldId id="283" r:id="rId32"/>
    <p:sldId id="303" r:id="rId33"/>
    <p:sldId id="304" r:id="rId34"/>
    <p:sldId id="280" r:id="rId35"/>
    <p:sldId id="265" r:id="rId36"/>
    <p:sldId id="277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rod.ncdor.gov\h-share\Private\Tax%20Admin\Property%20Tax\SHARES\VTS\Sam%20Godwin%20VTS%20Intern\VTS%20Data%20for%20Intern%20Analysis\Bar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prod.ncdor.gov\h-share\Private\Tax%20Admin\Property%20Tax\SHARES\VTS\Sam%20Godwin%20VTS%20Intern\VTS%20Data%20for%20Intern%20Analysis\two%20cent%20increase%20impact%20data%20for%2018-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od.ncdor.gov\h-share\Private\Tax%20Admin\Property%20Tax\SHARES\VTS\Sam%20Godwin%20VTS%20Intern\VTS%20Data%20for%20Intern%20Analysis\SUMMARY%20STATEWIDE%20VPT%20COLLECTION%20AND%20FEES.xls%20intern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FEE SCHEDULE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'Fee schedule'!$B$1</c:f>
              <c:strCache>
                <c:ptCount val="1"/>
                <c:pt idx="0">
                  <c:v>LPA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'Fee schedule'!$A$2:$A$15</c:f>
              <c:strCache>
                <c:ptCount val="14"/>
                <c:pt idx="0">
                  <c:v>Renew and Pay VPT Cash/Check</c:v>
                </c:pt>
                <c:pt idx="1">
                  <c:v>Renew and Pay VPT Credit Card</c:v>
                </c:pt>
                <c:pt idx="2">
                  <c:v>Renew and Pay VPT check</c:v>
                </c:pt>
                <c:pt idx="3">
                  <c:v>Renew and Pay VPT ACH</c:v>
                </c:pt>
                <c:pt idx="4">
                  <c:v>Purchase and Pay VPT Cash/Check</c:v>
                </c:pt>
                <c:pt idx="5">
                  <c:v>Purchase and Pay VPT Credit Card</c:v>
                </c:pt>
                <c:pt idx="6">
                  <c:v>Purchase and Pay VPT EFT</c:v>
                </c:pt>
                <c:pt idx="7">
                  <c:v>Purchase and Get LRP Cash/check</c:v>
                </c:pt>
                <c:pt idx="8">
                  <c:v>Purchase and Get LRP Credit Card</c:v>
                </c:pt>
                <c:pt idx="9">
                  <c:v>Purchase and Get LRP EFT</c:v>
                </c:pt>
                <c:pt idx="10">
                  <c:v>Pay VPT on LRP cash/check</c:v>
                </c:pt>
                <c:pt idx="11">
                  <c:v>Pay VPT on LRP Credit Card</c:v>
                </c:pt>
                <c:pt idx="12">
                  <c:v>Pay VPT on LRP check</c:v>
                </c:pt>
                <c:pt idx="13">
                  <c:v>Pay VPT on LRP ACH</c:v>
                </c:pt>
              </c:strCache>
            </c:strRef>
          </c:cat>
          <c:val>
            <c:numRef>
              <c:f>'Fee schedule'!$B$2:$B$15</c:f>
              <c:numCache>
                <c:formatCode>_("$"* #,##0.00_);_("$"* \(#,##0.00\);_("$"* "-"??_);_(@_)</c:formatCode>
                <c:ptCount val="14"/>
                <c:pt idx="0">
                  <c:v>1.08</c:v>
                </c:pt>
                <c:pt idx="1">
                  <c:v>2.4400000000000004</c:v>
                </c:pt>
                <c:pt idx="4">
                  <c:v>1.08</c:v>
                </c:pt>
                <c:pt idx="5">
                  <c:v>2.4400000000000004</c:v>
                </c:pt>
                <c:pt idx="7">
                  <c:v>3.08</c:v>
                </c:pt>
                <c:pt idx="8">
                  <c:v>4.4400000000000004</c:v>
                </c:pt>
                <c:pt idx="10">
                  <c:v>1.08</c:v>
                </c:pt>
                <c:pt idx="11">
                  <c:v>2.4400000000000004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A-4C05-BBAA-9F815392ACC6}"/>
            </c:ext>
          </c:extLst>
        </c:ser>
        <c:ser>
          <c:idx val="1"/>
          <c:order val="1"/>
          <c:tx>
            <c:strRef>
              <c:f>'Fee schedule'!$C$1</c:f>
              <c:strCache>
                <c:ptCount val="1"/>
                <c:pt idx="0">
                  <c:v>DMV Office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'Fee schedule'!$A$2:$A$15</c:f>
              <c:strCache>
                <c:ptCount val="14"/>
                <c:pt idx="0">
                  <c:v>Renew and Pay VPT Cash/Check</c:v>
                </c:pt>
                <c:pt idx="1">
                  <c:v>Renew and Pay VPT Credit Card</c:v>
                </c:pt>
                <c:pt idx="2">
                  <c:v>Renew and Pay VPT check</c:v>
                </c:pt>
                <c:pt idx="3">
                  <c:v>Renew and Pay VPT ACH</c:v>
                </c:pt>
                <c:pt idx="4">
                  <c:v>Purchase and Pay VPT Cash/Check</c:v>
                </c:pt>
                <c:pt idx="5">
                  <c:v>Purchase and Pay VPT Credit Card</c:v>
                </c:pt>
                <c:pt idx="6">
                  <c:v>Purchase and Pay VPT EFT</c:v>
                </c:pt>
                <c:pt idx="7">
                  <c:v>Purchase and Get LRP Cash/check</c:v>
                </c:pt>
                <c:pt idx="8">
                  <c:v>Purchase and Get LRP Credit Card</c:v>
                </c:pt>
                <c:pt idx="9">
                  <c:v>Purchase and Get LRP EFT</c:v>
                </c:pt>
                <c:pt idx="10">
                  <c:v>Pay VPT on LRP cash/check</c:v>
                </c:pt>
                <c:pt idx="11">
                  <c:v>Pay VPT on LRP Credit Card</c:v>
                </c:pt>
                <c:pt idx="12">
                  <c:v>Pay VPT on LRP check</c:v>
                </c:pt>
                <c:pt idx="13">
                  <c:v>Pay VPT on LRP ACH</c:v>
                </c:pt>
              </c:strCache>
            </c:strRef>
          </c:cat>
          <c:val>
            <c:numRef>
              <c:f>'Fee schedule'!$C$2:$C$15</c:f>
              <c:numCache>
                <c:formatCode>_("$"* #,##0.00_);_("$"* \(#,##0.00\);_("$"* "-"??_);_(@_)</c:formatCode>
                <c:ptCount val="14"/>
                <c:pt idx="0">
                  <c:v>0.71</c:v>
                </c:pt>
                <c:pt idx="1">
                  <c:v>2.0700000000000003</c:v>
                </c:pt>
                <c:pt idx="4">
                  <c:v>0.71</c:v>
                </c:pt>
                <c:pt idx="5">
                  <c:v>2.0700000000000003</c:v>
                </c:pt>
                <c:pt idx="7">
                  <c:v>1.78</c:v>
                </c:pt>
                <c:pt idx="8">
                  <c:v>3.14</c:v>
                </c:pt>
                <c:pt idx="10">
                  <c:v>0.71</c:v>
                </c:pt>
                <c:pt idx="11">
                  <c:v>2.0700000000000003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A-4C05-BBAA-9F815392ACC6}"/>
            </c:ext>
          </c:extLst>
        </c:ser>
        <c:ser>
          <c:idx val="2"/>
          <c:order val="2"/>
          <c:tx>
            <c:strRef>
              <c:f>'Fee schedule'!$D$1</c:f>
              <c:strCache>
                <c:ptCount val="1"/>
                <c:pt idx="0">
                  <c:v>DMV mail in</c:v>
                </c:pt>
              </c:strCache>
            </c:strRef>
          </c:tx>
          <c:spPr>
            <a:solidFill>
              <a:schemeClr val="accent3">
                <a:alpha val="88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3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3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'Fee schedule'!$A$2:$A$15</c:f>
              <c:strCache>
                <c:ptCount val="14"/>
                <c:pt idx="0">
                  <c:v>Renew and Pay VPT Cash/Check</c:v>
                </c:pt>
                <c:pt idx="1">
                  <c:v>Renew and Pay VPT Credit Card</c:v>
                </c:pt>
                <c:pt idx="2">
                  <c:v>Renew and Pay VPT check</c:v>
                </c:pt>
                <c:pt idx="3">
                  <c:v>Renew and Pay VPT ACH</c:v>
                </c:pt>
                <c:pt idx="4">
                  <c:v>Purchase and Pay VPT Cash/Check</c:v>
                </c:pt>
                <c:pt idx="5">
                  <c:v>Purchase and Pay VPT Credit Card</c:v>
                </c:pt>
                <c:pt idx="6">
                  <c:v>Purchase and Pay VPT EFT</c:v>
                </c:pt>
                <c:pt idx="7">
                  <c:v>Purchase and Get LRP Cash/check</c:v>
                </c:pt>
                <c:pt idx="8">
                  <c:v>Purchase and Get LRP Credit Card</c:v>
                </c:pt>
                <c:pt idx="9">
                  <c:v>Purchase and Get LRP EFT</c:v>
                </c:pt>
                <c:pt idx="10">
                  <c:v>Pay VPT on LRP cash/check</c:v>
                </c:pt>
                <c:pt idx="11">
                  <c:v>Pay VPT on LRP Credit Card</c:v>
                </c:pt>
                <c:pt idx="12">
                  <c:v>Pay VPT on LRP check</c:v>
                </c:pt>
                <c:pt idx="13">
                  <c:v>Pay VPT on LRP ACH</c:v>
                </c:pt>
              </c:strCache>
            </c:strRef>
          </c:cat>
          <c:val>
            <c:numRef>
              <c:f>'Fee schedule'!$D$2:$D$15</c:f>
              <c:numCache>
                <c:formatCode>General</c:formatCode>
                <c:ptCount val="14"/>
                <c:pt idx="2" formatCode="_(&quot;$&quot;* #,##0.00_);_(&quot;$&quot;* \(#,##0.00\);_(&quot;$&quot;* &quot;-&quot;??_);_(@_)">
                  <c:v>0.71</c:v>
                </c:pt>
                <c:pt idx="12" formatCode="_(&quot;$&quot;* #,##0.00_);_(&quot;$&quot;* \(#,##0.00\);_(&quot;$&quot;* &quot;-&quot;??_);_(@_)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A-4C05-BBAA-9F815392ACC6}"/>
            </c:ext>
          </c:extLst>
        </c:ser>
        <c:ser>
          <c:idx val="3"/>
          <c:order val="3"/>
          <c:tx>
            <c:strRef>
              <c:f>'Fee schedule'!$E$1</c:f>
              <c:strCache>
                <c:ptCount val="1"/>
                <c:pt idx="0">
                  <c:v>DMV Internet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'Fee schedule'!$A$2:$A$15</c:f>
              <c:strCache>
                <c:ptCount val="14"/>
                <c:pt idx="0">
                  <c:v>Renew and Pay VPT Cash/Check</c:v>
                </c:pt>
                <c:pt idx="1">
                  <c:v>Renew and Pay VPT Credit Card</c:v>
                </c:pt>
                <c:pt idx="2">
                  <c:v>Renew and Pay VPT check</c:v>
                </c:pt>
                <c:pt idx="3">
                  <c:v>Renew and Pay VPT ACH</c:v>
                </c:pt>
                <c:pt idx="4">
                  <c:v>Purchase and Pay VPT Cash/Check</c:v>
                </c:pt>
                <c:pt idx="5">
                  <c:v>Purchase and Pay VPT Credit Card</c:v>
                </c:pt>
                <c:pt idx="6">
                  <c:v>Purchase and Pay VPT EFT</c:v>
                </c:pt>
                <c:pt idx="7">
                  <c:v>Purchase and Get LRP Cash/check</c:v>
                </c:pt>
                <c:pt idx="8">
                  <c:v>Purchase and Get LRP Credit Card</c:v>
                </c:pt>
                <c:pt idx="9">
                  <c:v>Purchase and Get LRP EFT</c:v>
                </c:pt>
                <c:pt idx="10">
                  <c:v>Pay VPT on LRP cash/check</c:v>
                </c:pt>
                <c:pt idx="11">
                  <c:v>Pay VPT on LRP Credit Card</c:v>
                </c:pt>
                <c:pt idx="12">
                  <c:v>Pay VPT on LRP check</c:v>
                </c:pt>
                <c:pt idx="13">
                  <c:v>Pay VPT on LRP ACH</c:v>
                </c:pt>
              </c:strCache>
            </c:strRef>
          </c:cat>
          <c:val>
            <c:numRef>
              <c:f>'Fee schedule'!$E$2:$E$15</c:f>
              <c:numCache>
                <c:formatCode>_("$"* #,##0.00_);_("$"* \(#,##0.00\);_("$"* "-"??_);_(@_)</c:formatCode>
                <c:ptCount val="14"/>
                <c:pt idx="1">
                  <c:v>5.93</c:v>
                </c:pt>
                <c:pt idx="3">
                  <c:v>4.96</c:v>
                </c:pt>
                <c:pt idx="11">
                  <c:v>5.93</c:v>
                </c:pt>
                <c:pt idx="13">
                  <c:v>4.96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A-4C05-BBAA-9F815392ACC6}"/>
            </c:ext>
          </c:extLst>
        </c:ser>
        <c:ser>
          <c:idx val="4"/>
          <c:order val="4"/>
          <c:tx>
            <c:strRef>
              <c:f>'Fee schedule'!$F$1</c:f>
              <c:strCache>
                <c:ptCount val="1"/>
                <c:pt idx="0">
                  <c:v>Dealer Clearing House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5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'Fee schedule'!$A$2:$A$15</c:f>
              <c:strCache>
                <c:ptCount val="14"/>
                <c:pt idx="0">
                  <c:v>Renew and Pay VPT Cash/Check</c:v>
                </c:pt>
                <c:pt idx="1">
                  <c:v>Renew and Pay VPT Credit Card</c:v>
                </c:pt>
                <c:pt idx="2">
                  <c:v>Renew and Pay VPT check</c:v>
                </c:pt>
                <c:pt idx="3">
                  <c:v>Renew and Pay VPT ACH</c:v>
                </c:pt>
                <c:pt idx="4">
                  <c:v>Purchase and Pay VPT Cash/Check</c:v>
                </c:pt>
                <c:pt idx="5">
                  <c:v>Purchase and Pay VPT Credit Card</c:v>
                </c:pt>
                <c:pt idx="6">
                  <c:v>Purchase and Pay VPT EFT</c:v>
                </c:pt>
                <c:pt idx="7">
                  <c:v>Purchase and Get LRP Cash/check</c:v>
                </c:pt>
                <c:pt idx="8">
                  <c:v>Purchase and Get LRP Credit Card</c:v>
                </c:pt>
                <c:pt idx="9">
                  <c:v>Purchase and Get LRP EFT</c:v>
                </c:pt>
                <c:pt idx="10">
                  <c:v>Pay VPT on LRP cash/check</c:v>
                </c:pt>
                <c:pt idx="11">
                  <c:v>Pay VPT on LRP Credit Card</c:v>
                </c:pt>
                <c:pt idx="12">
                  <c:v>Pay VPT on LRP check</c:v>
                </c:pt>
                <c:pt idx="13">
                  <c:v>Pay VPT on LRP ACH</c:v>
                </c:pt>
              </c:strCache>
            </c:strRef>
          </c:cat>
          <c:val>
            <c:numRef>
              <c:f>'Fee schedule'!$F$2:$F$15</c:f>
              <c:numCache>
                <c:formatCode>General</c:formatCode>
                <c:ptCount val="14"/>
                <c:pt idx="6" formatCode="_(&quot;$&quot;* #,##0.00_);_(&quot;$&quot;* \(#,##0.00\);_(&quot;$&quot;* &quot;-&quot;??_);_(@_)">
                  <c:v>0</c:v>
                </c:pt>
                <c:pt idx="9" formatCode="_(&quot;$&quot;* #,##0.00_);_(&quot;$&quot;* \(#,##0.00\);_(&quot;$&quot;* &quot;-&quot;??_);_(@_)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2A-4C05-BBAA-9F815392AC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626059296"/>
        <c:axId val="626059624"/>
        <c:axId val="0"/>
      </c:bar3DChart>
      <c:catAx>
        <c:axId val="6260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059624"/>
        <c:crosses val="autoZero"/>
        <c:auto val="1"/>
        <c:lblAlgn val="ctr"/>
        <c:lblOffset val="100"/>
        <c:noMultiLvlLbl val="0"/>
      </c:catAx>
      <c:valAx>
        <c:axId val="626059624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6260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[two cent increase impact data for 18-19.xlsx]Sheet2!PivotTable28</c:name>
    <c:fmtId val="60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2"/>
          </a:solidFill>
          <a:ln>
            <a:noFill/>
          </a:ln>
          <a:effectLst/>
        </c:spPr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>
              <a:lumMod val="70000"/>
              <a:lumOff val="3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5">
              <a:lumMod val="5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4">
              <a:lumMod val="7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lumMod val="50000"/>
              <a:lumOff val="50000"/>
            </a:schemeClr>
          </a:solidFill>
          <a:ln>
            <a:noFill/>
          </a:ln>
          <a:effectLst/>
        </c:spPr>
      </c:pivotFmt>
      <c:pivotFmt>
        <c:idx val="8"/>
        <c:spPr>
          <a:solidFill>
            <a:schemeClr val="accent4">
              <a:lumMod val="8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2">
              <a:lumMod val="5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2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2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4.1698449021103555E-2"/>
              <c:y val="-6.892836741533556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5"/>
          </a:solidFill>
          <a:ln>
            <a:noFill/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4.5766590389016017E-2"/>
              <c:y val="-6.46203444518778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4">
              <a:lumMod val="70000"/>
              <a:lumOff val="3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4">
              <a:lumMod val="80000"/>
              <a:lumOff val="20000"/>
            </a:schemeClr>
          </a:solidFill>
          <a:ln>
            <a:noFill/>
          </a:ln>
          <a:effectLst/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1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4.5766590389016017E-2"/>
              <c:y val="-6.46203444518778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7"/>
        <c:spPr>
          <a:solidFill>
            <a:schemeClr val="accent2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4.1698449021103555E-2"/>
              <c:y val="-6.892836741533556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4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4.5766590389016017E-2"/>
              <c:y val="-6.4620344451877801E-3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Ellipse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0"/>
        <c:spPr>
          <a:solidFill>
            <a:schemeClr val="accent2">
              <a:lumMod val="50000"/>
              <a:lumOff val="50000"/>
            </a:schemeClr>
          </a:solidFill>
          <a:ln>
            <a:noFill/>
          </a:ln>
          <a:effectLst/>
        </c:spPr>
        <c:dLbl>
          <c:idx val="0"/>
          <c:layout>
            <c:manualLayout>
              <c:x val="4.1698449021103555E-2"/>
              <c:y val="-6.8928367415335562E-2"/>
            </c:manualLayout>
          </c:layout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ound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1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4.6066601049868768E-2"/>
          <c:y val="0.15435430594471686"/>
          <c:w val="0.92848143409991368"/>
          <c:h val="0.81909910954003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Sheet2!$B$3:$B$4</c:f>
              <c:strCache>
                <c:ptCount val="1"/>
                <c:pt idx="0">
                  <c:v>ONSLOW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Sheet2!$B$5</c:f>
              <c:numCache>
                <c:formatCode>0.0000%</c:formatCode>
                <c:ptCount val="1"/>
                <c:pt idx="0">
                  <c:v>2.0066365795626427E-3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3A-4613-98AF-8FF3B0D6A351}"/>
            </c:ext>
          </c:extLst>
        </c:ser>
        <c:ser>
          <c:idx val="1"/>
          <c:order val="1"/>
          <c:tx>
            <c:strRef>
              <c:f>Sheet2!$C$3:$C$4</c:f>
              <c:strCache>
                <c:ptCount val="1"/>
                <c:pt idx="0">
                  <c:v>CUMBERLAND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Sheet2!$C$5</c:f>
              <c:numCache>
                <c:formatCode>0.0000%</c:formatCode>
                <c:ptCount val="1"/>
                <c:pt idx="0">
                  <c:v>1.3946709206544333E-3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3A-4613-98AF-8FF3B0D6A351}"/>
            </c:ext>
          </c:extLst>
        </c:ser>
        <c:ser>
          <c:idx val="2"/>
          <c:order val="2"/>
          <c:tx>
            <c:strRef>
              <c:f>Sheet2!$D$3:$D$4</c:f>
              <c:strCache>
                <c:ptCount val="1"/>
                <c:pt idx="0">
                  <c:v>HOKE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Sheet2!$D$5</c:f>
              <c:numCache>
                <c:formatCode>0.0000%</c:formatCode>
                <c:ptCount val="1"/>
                <c:pt idx="0">
                  <c:v>1.3782992618009402E-3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3A-4613-98AF-8FF3B0D6A351}"/>
            </c:ext>
          </c:extLst>
        </c:ser>
        <c:ser>
          <c:idx val="3"/>
          <c:order val="3"/>
          <c:tx>
            <c:strRef>
              <c:f>Sheet2!$E$3:$E$4</c:f>
              <c:strCache>
                <c:ptCount val="1"/>
                <c:pt idx="0">
                  <c:v>CRAVEN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Sheet2!$E$5</c:f>
              <c:numCache>
                <c:formatCode>0.0000%</c:formatCode>
                <c:ptCount val="1"/>
                <c:pt idx="0">
                  <c:v>1.2820497408428039E-3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613-98AF-8FF3B0D6A351}"/>
            </c:ext>
          </c:extLst>
        </c:ser>
        <c:ser>
          <c:idx val="4"/>
          <c:order val="4"/>
          <c:tx>
            <c:strRef>
              <c:f>Sheet2!$F$3:$F$4</c:f>
              <c:strCache>
                <c:ptCount val="1"/>
                <c:pt idx="0">
                  <c:v>HARNETT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766590389016017E-2"/>
                  <c:y val="-6.4620344451877801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3A-4613-98AF-8FF3B0D6A35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Sheet2!$F$5</c:f>
              <c:numCache>
                <c:formatCode>0.0000%</c:formatCode>
                <c:ptCount val="1"/>
                <c:pt idx="0">
                  <c:v>1.2393164877178915E-3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3A-4613-98AF-8FF3B0D6A351}"/>
            </c:ext>
          </c:extLst>
        </c:ser>
        <c:ser>
          <c:idx val="5"/>
          <c:order val="5"/>
          <c:tx>
            <c:strRef>
              <c:f>Sheet2!$G$3:$G$4</c:f>
              <c:strCache>
                <c:ptCount val="1"/>
                <c:pt idx="0">
                  <c:v>VANCE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Sheet2!$G$5</c:f>
              <c:numCache>
                <c:formatCode>0.0000%</c:formatCode>
                <c:ptCount val="1"/>
                <c:pt idx="0">
                  <c:v>1.1985848687441742E-3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3A-4613-98AF-8FF3B0D6A351}"/>
            </c:ext>
          </c:extLst>
        </c:ser>
        <c:ser>
          <c:idx val="6"/>
          <c:order val="6"/>
          <c:tx>
            <c:strRef>
              <c:f>Sheet2!$H$3:$H$4</c:f>
              <c:strCache>
                <c:ptCount val="1"/>
                <c:pt idx="0">
                  <c:v>SCOTLAND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Sheet2!$H$5</c:f>
              <c:numCache>
                <c:formatCode>0.0000%</c:formatCode>
                <c:ptCount val="1"/>
                <c:pt idx="0">
                  <c:v>1.172274428229556E-3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3A-4613-98AF-8FF3B0D6A351}"/>
            </c:ext>
          </c:extLst>
        </c:ser>
        <c:ser>
          <c:idx val="7"/>
          <c:order val="7"/>
          <c:tx>
            <c:strRef>
              <c:f>Sheet2!$I$3:$I$4</c:f>
              <c:strCache>
                <c:ptCount val="1"/>
                <c:pt idx="0">
                  <c:v>WAYNE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Sheet2!$I$5</c:f>
              <c:numCache>
                <c:formatCode>0.0000%</c:formatCode>
                <c:ptCount val="1"/>
                <c:pt idx="0">
                  <c:v>1.1405427850198027E-3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3A-4613-98AF-8FF3B0D6A351}"/>
            </c:ext>
          </c:extLst>
        </c:ser>
        <c:ser>
          <c:idx val="8"/>
          <c:order val="8"/>
          <c:tx>
            <c:strRef>
              <c:f>Sheet2!$J$3:$J$4</c:f>
              <c:strCache>
                <c:ptCount val="1"/>
                <c:pt idx="0">
                  <c:v>ROBESON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Sheet2!$J$5</c:f>
              <c:numCache>
                <c:formatCode>0.0000%</c:formatCode>
                <c:ptCount val="1"/>
                <c:pt idx="0">
                  <c:v>1.1168835433027001E-3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3A-4613-98AF-8FF3B0D6A351}"/>
            </c:ext>
          </c:extLst>
        </c:ser>
        <c:ser>
          <c:idx val="9"/>
          <c:order val="9"/>
          <c:tx>
            <c:strRef>
              <c:f>Sheet2!$K$3:$K$4</c:f>
              <c:strCache>
                <c:ptCount val="1"/>
                <c:pt idx="0">
                  <c:v>EDGECOMBE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Sheet2!$K$5</c:f>
              <c:numCache>
                <c:formatCode>0.0000%</c:formatCode>
                <c:ptCount val="1"/>
                <c:pt idx="0">
                  <c:v>1.1110415942195587E-3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3A-4613-98AF-8FF3B0D6A351}"/>
            </c:ext>
          </c:extLst>
        </c:ser>
        <c:ser>
          <c:idx val="10"/>
          <c:order val="10"/>
          <c:tx>
            <c:strRef>
              <c:f>Sheet2!$L$3:$L$4</c:f>
              <c:strCache>
                <c:ptCount val="1"/>
                <c:pt idx="0">
                  <c:v>WILSON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Sheet2!$L$5</c:f>
              <c:numCache>
                <c:formatCode>0.0000%</c:formatCode>
                <c:ptCount val="1"/>
                <c:pt idx="0">
                  <c:v>1.0815991544268321E-3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83A-4613-98AF-8FF3B0D6A351}"/>
            </c:ext>
          </c:extLst>
        </c:ser>
        <c:ser>
          <c:idx val="11"/>
          <c:order val="11"/>
          <c:tx>
            <c:strRef>
              <c:f>Sheet2!$M$3:$M$4</c:f>
              <c:strCache>
                <c:ptCount val="1"/>
                <c:pt idx="0">
                  <c:v>RICHMOND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Sheet2!$M$5</c:f>
              <c:numCache>
                <c:formatCode>0.0000%</c:formatCode>
                <c:ptCount val="1"/>
                <c:pt idx="0">
                  <c:v>1.0730017695116906E-3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3A-4613-98AF-8FF3B0D6A351}"/>
            </c:ext>
          </c:extLst>
        </c:ser>
        <c:ser>
          <c:idx val="12"/>
          <c:order val="12"/>
          <c:tx>
            <c:strRef>
              <c:f>Sheet2!$N$3:$N$4</c:f>
              <c:strCache>
                <c:ptCount val="1"/>
                <c:pt idx="0">
                  <c:v>LEE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Sheet2!$N$5</c:f>
              <c:numCache>
                <c:formatCode>0.0000%</c:formatCode>
                <c:ptCount val="1"/>
                <c:pt idx="0">
                  <c:v>1.0683972436861229E-3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83A-4613-98AF-8FF3B0D6A351}"/>
            </c:ext>
          </c:extLst>
        </c:ser>
        <c:ser>
          <c:idx val="13"/>
          <c:order val="13"/>
          <c:tx>
            <c:strRef>
              <c:f>Sheet2!$O$3:$O$4</c:f>
              <c:strCache>
                <c:ptCount val="1"/>
                <c:pt idx="0">
                  <c:v>PASQUOTANK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Sheet2!$O$5</c:f>
              <c:numCache>
                <c:formatCode>0.0000%</c:formatCode>
                <c:ptCount val="1"/>
                <c:pt idx="0">
                  <c:v>1.0588044240563816E-3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83A-4613-98AF-8FF3B0D6A351}"/>
            </c:ext>
          </c:extLst>
        </c:ser>
        <c:ser>
          <c:idx val="14"/>
          <c:order val="14"/>
          <c:tx>
            <c:strRef>
              <c:f>Sheet2!$P$3:$P$4</c:f>
              <c:strCache>
                <c:ptCount val="1"/>
                <c:pt idx="0">
                  <c:v>PITT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Sheet2!$P$5</c:f>
              <c:numCache>
                <c:formatCode>0.0000%</c:formatCode>
                <c:ptCount val="1"/>
                <c:pt idx="0">
                  <c:v>1.0521979134343437E-3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83A-4613-98AF-8FF3B0D6A351}"/>
            </c:ext>
          </c:extLst>
        </c:ser>
        <c:ser>
          <c:idx val="15"/>
          <c:order val="15"/>
          <c:tx>
            <c:strRef>
              <c:f>Sheet2!$Q$3:$Q$4</c:f>
              <c:strCache>
                <c:ptCount val="1"/>
                <c:pt idx="0">
                  <c:v>MOORE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Sheet2!$Q$5</c:f>
              <c:numCache>
                <c:formatCode>0.0000%</c:formatCode>
                <c:ptCount val="1"/>
                <c:pt idx="0">
                  <c:v>1.051303306893694E-3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83A-4613-98AF-8FF3B0D6A351}"/>
            </c:ext>
          </c:extLst>
        </c:ser>
        <c:ser>
          <c:idx val="16"/>
          <c:order val="16"/>
          <c:tx>
            <c:strRef>
              <c:f>Sheet2!$R$3:$R$4</c:f>
              <c:strCache>
                <c:ptCount val="1"/>
                <c:pt idx="0">
                  <c:v>JOHNSTON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Sheet2!$R$5</c:f>
              <c:numCache>
                <c:formatCode>0.0000%</c:formatCode>
                <c:ptCount val="1"/>
                <c:pt idx="0">
                  <c:v>1.0294542568479279E-3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83A-4613-98AF-8FF3B0D6A351}"/>
            </c:ext>
          </c:extLst>
        </c:ser>
        <c:ser>
          <c:idx val="17"/>
          <c:order val="17"/>
          <c:tx>
            <c:strRef>
              <c:f>Sheet2!$S$3:$S$4</c:f>
              <c:strCache>
                <c:ptCount val="1"/>
                <c:pt idx="0">
                  <c:v>PENDER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Sheet2!$S$5</c:f>
              <c:numCache>
                <c:formatCode>0.0000%</c:formatCode>
                <c:ptCount val="1"/>
                <c:pt idx="0">
                  <c:v>1.0183594843960956E-3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83A-4613-98AF-8FF3B0D6A351}"/>
            </c:ext>
          </c:extLst>
        </c:ser>
        <c:ser>
          <c:idx val="18"/>
          <c:order val="18"/>
          <c:tx>
            <c:strRef>
              <c:f>Sheet2!$T$3:$T$4</c:f>
              <c:strCache>
                <c:ptCount val="1"/>
                <c:pt idx="0">
                  <c:v>ANSON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Sheet2!$T$5</c:f>
              <c:numCache>
                <c:formatCode>0.0000%</c:formatCode>
                <c:ptCount val="1"/>
                <c:pt idx="0">
                  <c:v>1.0109803182277732E-3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83A-4613-98AF-8FF3B0D6A351}"/>
            </c:ext>
          </c:extLst>
        </c:ser>
        <c:ser>
          <c:idx val="19"/>
          <c:order val="19"/>
          <c:tx>
            <c:strRef>
              <c:f>Sheet2!$U$3:$U$4</c:f>
              <c:strCache>
                <c:ptCount val="1"/>
                <c:pt idx="0">
                  <c:v>LENOIR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Sheet2!$U$5</c:f>
              <c:numCache>
                <c:formatCode>0.0000%</c:formatCode>
                <c:ptCount val="1"/>
                <c:pt idx="0">
                  <c:v>1.0057256878649053E-3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83A-4613-98AF-8FF3B0D6A351}"/>
            </c:ext>
          </c:extLst>
        </c:ser>
        <c:ser>
          <c:idx val="20"/>
          <c:order val="20"/>
          <c:tx>
            <c:strRef>
              <c:f>Sheet2!$V$3:$V$4</c:f>
              <c:strCache>
                <c:ptCount val="1"/>
                <c:pt idx="0">
                  <c:v>CURRITUCK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Sheet2!$V$5</c:f>
              <c:numCache>
                <c:formatCode>0.0000%</c:formatCode>
                <c:ptCount val="1"/>
                <c:pt idx="0">
                  <c:v>1.0045203415369169E-3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83A-4613-98AF-8FF3B0D6A351}"/>
            </c:ext>
          </c:extLst>
        </c:ser>
        <c:ser>
          <c:idx val="21"/>
          <c:order val="21"/>
          <c:tx>
            <c:strRef>
              <c:f>Sheet2!$W$3:$W$4</c:f>
              <c:strCache>
                <c:ptCount val="1"/>
                <c:pt idx="0">
                  <c:v>NASH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Sheet2!$W$5</c:f>
              <c:numCache>
                <c:formatCode>0.0000%</c:formatCode>
                <c:ptCount val="1"/>
                <c:pt idx="0">
                  <c:v>1.0031766123238446E-3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83A-4613-98AF-8FF3B0D6A351}"/>
            </c:ext>
          </c:extLst>
        </c:ser>
        <c:ser>
          <c:idx val="22"/>
          <c:order val="22"/>
          <c:tx>
            <c:strRef>
              <c:f>Sheet2!$X$3:$X$4</c:f>
              <c:strCache>
                <c:ptCount val="1"/>
                <c:pt idx="0">
                  <c:v>JONES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Sheet2!$X$5</c:f>
              <c:numCache>
                <c:formatCode>0.0000%</c:formatCode>
                <c:ptCount val="1"/>
                <c:pt idx="0">
                  <c:v>1.0028763135701169E-3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A83A-4613-98AF-8FF3B0D6A351}"/>
            </c:ext>
          </c:extLst>
        </c:ser>
        <c:ser>
          <c:idx val="23"/>
          <c:order val="23"/>
          <c:tx>
            <c:strRef>
              <c:f>Sheet2!$Y$3:$Y$4</c:f>
              <c:strCache>
                <c:ptCount val="1"/>
                <c:pt idx="0">
                  <c:v>CAMDEN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Sheet2!$Y$5</c:f>
              <c:numCache>
                <c:formatCode>0.0000%</c:formatCode>
                <c:ptCount val="1"/>
                <c:pt idx="0">
                  <c:v>1.0014090299595314E-3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83A-4613-98AF-8FF3B0D6A351}"/>
            </c:ext>
          </c:extLst>
        </c:ser>
        <c:ser>
          <c:idx val="24"/>
          <c:order val="24"/>
          <c:tx>
            <c:strRef>
              <c:f>Sheet2!$Z$3:$Z$4</c:f>
              <c:strCache>
                <c:ptCount val="1"/>
                <c:pt idx="0">
                  <c:v>DUPLIN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Sheet2!$Z$5</c:f>
              <c:numCache>
                <c:formatCode>0.0000%</c:formatCode>
                <c:ptCount val="1"/>
                <c:pt idx="0">
                  <c:v>9.9261184470417728E-4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83A-4613-98AF-8FF3B0D6A351}"/>
            </c:ext>
          </c:extLst>
        </c:ser>
        <c:ser>
          <c:idx val="25"/>
          <c:order val="25"/>
          <c:tx>
            <c:strRef>
              <c:f>Sheet2!$AA$3:$AA$4</c:f>
              <c:strCache>
                <c:ptCount val="1"/>
                <c:pt idx="0">
                  <c:v>NEW HANOVER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Sheet2!$AA$5</c:f>
              <c:numCache>
                <c:formatCode>0.0000%</c:formatCode>
                <c:ptCount val="1"/>
                <c:pt idx="0">
                  <c:v>9.8610945139810551E-4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83A-4613-98AF-8FF3B0D6A351}"/>
            </c:ext>
          </c:extLst>
        </c:ser>
        <c:ser>
          <c:idx val="26"/>
          <c:order val="26"/>
          <c:tx>
            <c:strRef>
              <c:f>Sheet2!$AB$3:$AB$4</c:f>
              <c:strCache>
                <c:ptCount val="1"/>
                <c:pt idx="0">
                  <c:v>FRANKLIN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Sheet2!$AB$5</c:f>
              <c:numCache>
                <c:formatCode>0.0000%</c:formatCode>
                <c:ptCount val="1"/>
                <c:pt idx="0">
                  <c:v>9.6683844229716116E-4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83A-4613-98AF-8FF3B0D6A351}"/>
            </c:ext>
          </c:extLst>
        </c:ser>
        <c:ser>
          <c:idx val="27"/>
          <c:order val="27"/>
          <c:tx>
            <c:strRef>
              <c:f>Sheet2!$AC$3:$AC$4</c:f>
              <c:strCache>
                <c:ptCount val="1"/>
                <c:pt idx="0">
                  <c:v>WARREN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Sheet2!$AC$5</c:f>
              <c:numCache>
                <c:formatCode>0.0000%</c:formatCode>
                <c:ptCount val="1"/>
                <c:pt idx="0">
                  <c:v>9.64322845799056E-4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83A-4613-98AF-8FF3B0D6A351}"/>
            </c:ext>
          </c:extLst>
        </c:ser>
        <c:ser>
          <c:idx val="28"/>
          <c:order val="28"/>
          <c:tx>
            <c:strRef>
              <c:f>Sheet2!$AD$3:$AD$4</c:f>
              <c:strCache>
                <c:ptCount val="1"/>
                <c:pt idx="0">
                  <c:v>ALAMANCE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Sheet2!$AD$5</c:f>
              <c:numCache>
                <c:formatCode>0.0000%</c:formatCode>
                <c:ptCount val="1"/>
                <c:pt idx="0">
                  <c:v>9.6122185793106002E-4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83A-4613-98AF-8FF3B0D6A351}"/>
            </c:ext>
          </c:extLst>
        </c:ser>
        <c:ser>
          <c:idx val="29"/>
          <c:order val="29"/>
          <c:tx>
            <c:strRef>
              <c:f>Sheet2!$AE$3:$AE$4</c:f>
              <c:strCache>
                <c:ptCount val="1"/>
                <c:pt idx="0">
                  <c:v>CHEROKEE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Sheet2!$AE$5</c:f>
              <c:numCache>
                <c:formatCode>0.0000%</c:formatCode>
                <c:ptCount val="1"/>
                <c:pt idx="0">
                  <c:v>9.5954242543134344E-4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83A-4613-98AF-8FF3B0D6A351}"/>
            </c:ext>
          </c:extLst>
        </c:ser>
        <c:ser>
          <c:idx val="30"/>
          <c:order val="30"/>
          <c:tx>
            <c:strRef>
              <c:f>Sheet2!$AF$3:$AF$4</c:f>
              <c:strCache>
                <c:ptCount val="1"/>
                <c:pt idx="0">
                  <c:v>GRANVILLE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Sheet2!$AF$5</c:f>
              <c:numCache>
                <c:formatCode>0.0000%</c:formatCode>
                <c:ptCount val="1"/>
                <c:pt idx="0">
                  <c:v>9.4976183797405899E-4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A83A-4613-98AF-8FF3B0D6A351}"/>
            </c:ext>
          </c:extLst>
        </c:ser>
        <c:ser>
          <c:idx val="31"/>
          <c:order val="31"/>
          <c:tx>
            <c:strRef>
              <c:f>Sheet2!$AG$3:$AG$4</c:f>
              <c:strCache>
                <c:ptCount val="1"/>
                <c:pt idx="0">
                  <c:v>WAKE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Sheet2!$AG$5</c:f>
              <c:numCache>
                <c:formatCode>0.0000%</c:formatCode>
                <c:ptCount val="1"/>
                <c:pt idx="0">
                  <c:v>9.4577961510559233E-4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A83A-4613-98AF-8FF3B0D6A351}"/>
            </c:ext>
          </c:extLst>
        </c:ser>
        <c:ser>
          <c:idx val="32"/>
          <c:order val="32"/>
          <c:tx>
            <c:strRef>
              <c:f>Sheet2!$AH$3:$AH$4</c:f>
              <c:strCache>
                <c:ptCount val="1"/>
                <c:pt idx="0">
                  <c:v>CALDWELL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Sheet2!$AH$5</c:f>
              <c:numCache>
                <c:formatCode>0.0000%</c:formatCode>
                <c:ptCount val="1"/>
                <c:pt idx="0">
                  <c:v>9.4349713887556064E-4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A83A-4613-98AF-8FF3B0D6A351}"/>
            </c:ext>
          </c:extLst>
        </c:ser>
        <c:ser>
          <c:idx val="33"/>
          <c:order val="33"/>
          <c:tx>
            <c:strRef>
              <c:f>Sheet2!$AI$3:$AI$4</c:f>
              <c:strCache>
                <c:ptCount val="1"/>
                <c:pt idx="0">
                  <c:v>COLUMBUS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Sheet2!$AI$5</c:f>
              <c:numCache>
                <c:formatCode>0.0000%</c:formatCode>
                <c:ptCount val="1"/>
                <c:pt idx="0">
                  <c:v>9.3993364796996545E-4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83A-4613-98AF-8FF3B0D6A351}"/>
            </c:ext>
          </c:extLst>
        </c:ser>
        <c:ser>
          <c:idx val="34"/>
          <c:order val="34"/>
          <c:tx>
            <c:strRef>
              <c:f>Sheet2!$AJ$3:$AJ$4</c:f>
              <c:strCache>
                <c:ptCount val="1"/>
                <c:pt idx="0">
                  <c:v>CATAWBA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Sheet2!$AJ$5</c:f>
              <c:numCache>
                <c:formatCode>0.0000%</c:formatCode>
                <c:ptCount val="1"/>
                <c:pt idx="0">
                  <c:v>9.3978023575001367E-4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A83A-4613-98AF-8FF3B0D6A351}"/>
            </c:ext>
          </c:extLst>
        </c:ser>
        <c:ser>
          <c:idx val="35"/>
          <c:order val="35"/>
          <c:tx>
            <c:strRef>
              <c:f>Sheet2!$AK$3:$AK$4</c:f>
              <c:strCache>
                <c:ptCount val="1"/>
                <c:pt idx="0">
                  <c:v>DURHAM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Sheet2!$AK$5</c:f>
              <c:numCache>
                <c:formatCode>0.0000%</c:formatCode>
                <c:ptCount val="1"/>
                <c:pt idx="0">
                  <c:v>9.335311594641857E-4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A83A-4613-98AF-8FF3B0D6A351}"/>
            </c:ext>
          </c:extLst>
        </c:ser>
        <c:ser>
          <c:idx val="36"/>
          <c:order val="36"/>
          <c:tx>
            <c:strRef>
              <c:f>Sheet2!$AL$3:$AL$4</c:f>
              <c:strCache>
                <c:ptCount val="1"/>
                <c:pt idx="0">
                  <c:v>GUILFORD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Sheet2!$AL$5</c:f>
              <c:numCache>
                <c:formatCode>0.0000%</c:formatCode>
                <c:ptCount val="1"/>
                <c:pt idx="0">
                  <c:v>9.3027811131353086E-4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A83A-4613-98AF-8FF3B0D6A351}"/>
            </c:ext>
          </c:extLst>
        </c:ser>
        <c:ser>
          <c:idx val="37"/>
          <c:order val="37"/>
          <c:tx>
            <c:strRef>
              <c:f>Sheet2!$AM$3:$AM$4</c:f>
              <c:strCache>
                <c:ptCount val="1"/>
                <c:pt idx="0">
                  <c:v>HERTFORD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Sheet2!$AM$5</c:f>
              <c:numCache>
                <c:formatCode>0.0000%</c:formatCode>
                <c:ptCount val="1"/>
                <c:pt idx="0">
                  <c:v>9.2892569997996769E-4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83A-4613-98AF-8FF3B0D6A351}"/>
            </c:ext>
          </c:extLst>
        </c:ser>
        <c:ser>
          <c:idx val="38"/>
          <c:order val="38"/>
          <c:tx>
            <c:strRef>
              <c:f>Sheet2!$AN$3:$AN$4</c:f>
              <c:strCache>
                <c:ptCount val="1"/>
                <c:pt idx="0">
                  <c:v>NORTHAMPTON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Sheet2!$AN$5</c:f>
              <c:numCache>
                <c:formatCode>0.0000%</c:formatCode>
                <c:ptCount val="1"/>
                <c:pt idx="0">
                  <c:v>9.2729668613447517E-4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A83A-4613-98AF-8FF3B0D6A351}"/>
            </c:ext>
          </c:extLst>
        </c:ser>
        <c:ser>
          <c:idx val="39"/>
          <c:order val="39"/>
          <c:tx>
            <c:strRef>
              <c:f>Sheet2!$AO$3:$AO$4</c:f>
              <c:strCache>
                <c:ptCount val="1"/>
                <c:pt idx="0">
                  <c:v>BEAUFORT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Sheet2!$AO$5</c:f>
              <c:numCache>
                <c:formatCode>0.0000%</c:formatCode>
                <c:ptCount val="1"/>
                <c:pt idx="0">
                  <c:v>9.2495297790173869E-4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A83A-4613-98AF-8FF3B0D6A351}"/>
            </c:ext>
          </c:extLst>
        </c:ser>
        <c:ser>
          <c:idx val="40"/>
          <c:order val="40"/>
          <c:tx>
            <c:strRef>
              <c:f>Sheet2!$AP$3:$AP$4</c:f>
              <c:strCache>
                <c:ptCount val="1"/>
                <c:pt idx="0">
                  <c:v>BLADEN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Sheet2!$AP$5</c:f>
              <c:numCache>
                <c:formatCode>0.0000%</c:formatCode>
                <c:ptCount val="1"/>
                <c:pt idx="0">
                  <c:v>9.2263015033337392E-4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A83A-4613-98AF-8FF3B0D6A351}"/>
            </c:ext>
          </c:extLst>
        </c:ser>
        <c:ser>
          <c:idx val="41"/>
          <c:order val="41"/>
          <c:tx>
            <c:strRef>
              <c:f>Sheet2!$AQ$3:$AQ$4</c:f>
              <c:strCache>
                <c:ptCount val="1"/>
                <c:pt idx="0">
                  <c:v>MARTIN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Sheet2!$AQ$5</c:f>
              <c:numCache>
                <c:formatCode>0.0000%</c:formatCode>
                <c:ptCount val="1"/>
                <c:pt idx="0">
                  <c:v>9.1607192894685267E-4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A83A-4613-98AF-8FF3B0D6A351}"/>
            </c:ext>
          </c:extLst>
        </c:ser>
        <c:ser>
          <c:idx val="42"/>
          <c:order val="42"/>
          <c:tx>
            <c:strRef>
              <c:f>Sheet2!$AR$3:$AR$4</c:f>
              <c:strCache>
                <c:ptCount val="1"/>
                <c:pt idx="0">
                  <c:v>HALIFAX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Sheet2!$AR$5</c:f>
              <c:numCache>
                <c:formatCode>0.0000%</c:formatCode>
                <c:ptCount val="1"/>
                <c:pt idx="0">
                  <c:v>9.1548382594673833E-4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A83A-4613-98AF-8FF3B0D6A351}"/>
            </c:ext>
          </c:extLst>
        </c:ser>
        <c:ser>
          <c:idx val="43"/>
          <c:order val="43"/>
          <c:tx>
            <c:strRef>
              <c:f>Sheet2!$AS$3:$AS$4</c:f>
              <c:strCache>
                <c:ptCount val="1"/>
                <c:pt idx="0">
                  <c:v>CARTERET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Sheet2!$AS$5</c:f>
              <c:numCache>
                <c:formatCode>0.0000%</c:formatCode>
                <c:ptCount val="1"/>
                <c:pt idx="0">
                  <c:v>9.1496691594349859E-4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83A-4613-98AF-8FF3B0D6A351}"/>
            </c:ext>
          </c:extLst>
        </c:ser>
        <c:ser>
          <c:idx val="44"/>
          <c:order val="44"/>
          <c:tx>
            <c:strRef>
              <c:f>Sheet2!$AT$3:$AT$4</c:f>
              <c:strCache>
                <c:ptCount val="1"/>
                <c:pt idx="0">
                  <c:v>GREENE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Sheet2!$AT$5</c:f>
              <c:numCache>
                <c:formatCode>0.0000%</c:formatCode>
                <c:ptCount val="1"/>
                <c:pt idx="0">
                  <c:v>9.1493346787814599E-4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A83A-4613-98AF-8FF3B0D6A351}"/>
            </c:ext>
          </c:extLst>
        </c:ser>
        <c:ser>
          <c:idx val="45"/>
          <c:order val="45"/>
          <c:tx>
            <c:strRef>
              <c:f>Sheet2!$AU$3:$AU$4</c:f>
              <c:strCache>
                <c:ptCount val="1"/>
                <c:pt idx="0">
                  <c:v>BURKE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Sheet2!$AU$5</c:f>
              <c:numCache>
                <c:formatCode>0.0000%</c:formatCode>
                <c:ptCount val="1"/>
                <c:pt idx="0">
                  <c:v>9.1019203722082309E-4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A83A-4613-98AF-8FF3B0D6A351}"/>
            </c:ext>
          </c:extLst>
        </c:ser>
        <c:ser>
          <c:idx val="46"/>
          <c:order val="46"/>
          <c:tx>
            <c:strRef>
              <c:f>Sheet2!$AV$3:$AV$4</c:f>
              <c:strCache>
                <c:ptCount val="1"/>
                <c:pt idx="0">
                  <c:v>WASHINGTON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Sheet2!$AV$5</c:f>
              <c:numCache>
                <c:formatCode>0.0000%</c:formatCode>
                <c:ptCount val="1"/>
                <c:pt idx="0">
                  <c:v>9.1005362017093335E-4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A83A-4613-98AF-8FF3B0D6A351}"/>
            </c:ext>
          </c:extLst>
        </c:ser>
        <c:ser>
          <c:idx val="47"/>
          <c:order val="47"/>
          <c:tx>
            <c:strRef>
              <c:f>Sheet2!$AW$3:$AW$4</c:f>
              <c:strCache>
                <c:ptCount val="1"/>
                <c:pt idx="0">
                  <c:v>CLEVELAND</c:v>
                </c:pt>
              </c:strCache>
            </c:strRef>
          </c:tx>
          <c:spPr>
            <a:solidFill>
              <a:schemeClr val="accent6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Sheet2!$AW$5</c:f>
              <c:numCache>
                <c:formatCode>0.0000%</c:formatCode>
                <c:ptCount val="1"/>
                <c:pt idx="0">
                  <c:v>9.0911452624610283E-4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A83A-4613-98AF-8FF3B0D6A351}"/>
            </c:ext>
          </c:extLst>
        </c:ser>
        <c:ser>
          <c:idx val="48"/>
          <c:order val="48"/>
          <c:tx>
            <c:strRef>
              <c:f>Sheet2!$AX$3:$AX$4</c:f>
              <c:strCache>
                <c:ptCount val="1"/>
                <c:pt idx="0">
                  <c:v>BERTIE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Sheet2!$AX$5</c:f>
              <c:numCache>
                <c:formatCode>0.0000%</c:formatCode>
                <c:ptCount val="1"/>
                <c:pt idx="0">
                  <c:v>9.0686918058613375E-4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A83A-4613-98AF-8FF3B0D6A351}"/>
            </c:ext>
          </c:extLst>
        </c:ser>
        <c:ser>
          <c:idx val="49"/>
          <c:order val="49"/>
          <c:tx>
            <c:strRef>
              <c:f>Sheet2!$AY$3:$AY$4</c:f>
              <c:strCache>
                <c:ptCount val="1"/>
                <c:pt idx="0">
                  <c:v>MECKLENBURG</c:v>
                </c:pt>
              </c:strCache>
            </c:strRef>
          </c:tx>
          <c:spPr>
            <a:solidFill>
              <a:schemeClr val="accent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698449021103555E-2"/>
                  <c:y val="-6.892836741533556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83A-4613-98AF-8FF3B0D6A35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Sheet2!$AY$5</c:f>
              <c:numCache>
                <c:formatCode>0.0000%</c:formatCode>
                <c:ptCount val="1"/>
                <c:pt idx="0">
                  <c:v>9.0228706806253921E-4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A83A-4613-98AF-8FF3B0D6A351}"/>
            </c:ext>
          </c:extLst>
        </c:ser>
        <c:ser>
          <c:idx val="50"/>
          <c:order val="50"/>
          <c:tx>
            <c:strRef>
              <c:f>Sheet2!$AZ$3:$AZ$4</c:f>
              <c:strCache>
                <c:ptCount val="1"/>
                <c:pt idx="0">
                  <c:v>BRUNSWICK</c:v>
                </c:pt>
              </c:strCache>
            </c:strRef>
          </c:tx>
          <c:spPr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Sheet2!$AZ$5</c:f>
              <c:numCache>
                <c:formatCode>0.0000%</c:formatCode>
                <c:ptCount val="1"/>
                <c:pt idx="0">
                  <c:v>8.994981809559503E-4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A83A-4613-98AF-8FF3B0D6A351}"/>
            </c:ext>
          </c:extLst>
        </c:ser>
        <c:ser>
          <c:idx val="51"/>
          <c:order val="51"/>
          <c:tx>
            <c:strRef>
              <c:f>Sheet2!$BA$3:$BA$4</c:f>
              <c:strCache>
                <c:ptCount val="1"/>
                <c:pt idx="0">
                  <c:v>GASTON</c:v>
                </c:pt>
              </c:strCache>
            </c:strRef>
          </c:tx>
          <c:spPr>
            <a:solidFill>
              <a:schemeClr val="accent4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Sheet2!$BA$5</c:f>
              <c:numCache>
                <c:formatCode>0.0000%</c:formatCode>
                <c:ptCount val="1"/>
                <c:pt idx="0">
                  <c:v>8.9880085808594784E-4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A83A-4613-98AF-8FF3B0D6A351}"/>
            </c:ext>
          </c:extLst>
        </c:ser>
        <c:ser>
          <c:idx val="52"/>
          <c:order val="52"/>
          <c:tx>
            <c:strRef>
              <c:f>Sheet2!$BB$3:$BB$4</c:f>
              <c:strCache>
                <c:ptCount val="1"/>
                <c:pt idx="0">
                  <c:v>MONTGOMERY</c:v>
                </c:pt>
              </c:strCache>
            </c:strRef>
          </c:tx>
          <c:spPr>
            <a:solidFill>
              <a:schemeClr val="accent5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Sheet2!$BB$5</c:f>
              <c:numCache>
                <c:formatCode>0.0000%</c:formatCode>
                <c:ptCount val="1"/>
                <c:pt idx="0">
                  <c:v>8.9096938539656939E-4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A83A-4613-98AF-8FF3B0D6A351}"/>
            </c:ext>
          </c:extLst>
        </c:ser>
        <c:ser>
          <c:idx val="53"/>
          <c:order val="53"/>
          <c:tx>
            <c:strRef>
              <c:f>Sheet2!$BC$3:$BC$4</c:f>
              <c:strCache>
                <c:ptCount val="1"/>
                <c:pt idx="0">
                  <c:v>SAMPSON</c:v>
                </c:pt>
              </c:strCache>
            </c:strRef>
          </c:tx>
          <c:spPr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Sheet2!$BC$5</c:f>
              <c:numCache>
                <c:formatCode>0.0000%</c:formatCode>
                <c:ptCount val="1"/>
                <c:pt idx="0">
                  <c:v>8.8741727596368565E-4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A83A-4613-98AF-8FF3B0D6A351}"/>
            </c:ext>
          </c:extLst>
        </c:ser>
        <c:ser>
          <c:idx val="54"/>
          <c:order val="54"/>
          <c:tx>
            <c:strRef>
              <c:f>Sheet2!$BD$3:$BD$4</c:f>
              <c:strCache>
                <c:ptCount val="1"/>
                <c:pt idx="0">
                  <c:v>DAVIDSON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Sheet2!$BD$5</c:f>
              <c:numCache>
                <c:formatCode>0.0000%</c:formatCode>
                <c:ptCount val="1"/>
                <c:pt idx="0">
                  <c:v>8.7595903802597966E-4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A83A-4613-98AF-8FF3B0D6A351}"/>
            </c:ext>
          </c:extLst>
        </c:ser>
        <c:ser>
          <c:idx val="55"/>
          <c:order val="55"/>
          <c:tx>
            <c:strRef>
              <c:f>Sheet2!$BE$3:$BE$4</c:f>
              <c:strCache>
                <c:ptCount val="1"/>
                <c:pt idx="0">
                  <c:v>PERSON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Sheet2!$BE$5</c:f>
              <c:numCache>
                <c:formatCode>0.0000%</c:formatCode>
                <c:ptCount val="1"/>
                <c:pt idx="0">
                  <c:v>8.7358010481420126E-4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A83A-4613-98AF-8FF3B0D6A351}"/>
            </c:ext>
          </c:extLst>
        </c:ser>
        <c:ser>
          <c:idx val="56"/>
          <c:order val="56"/>
          <c:tx>
            <c:strRef>
              <c:f>Sheet2!$BF$3:$BF$4</c:f>
              <c:strCache>
                <c:ptCount val="1"/>
                <c:pt idx="0">
                  <c:v>RANDOLPH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Sheet2!$BF$5</c:f>
              <c:numCache>
                <c:formatCode>0.0000%</c:formatCode>
                <c:ptCount val="1"/>
                <c:pt idx="0">
                  <c:v>8.7242951514520859E-4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A83A-4613-98AF-8FF3B0D6A351}"/>
            </c:ext>
          </c:extLst>
        </c:ser>
        <c:ser>
          <c:idx val="57"/>
          <c:order val="57"/>
          <c:tx>
            <c:strRef>
              <c:f>Sheet2!$BG$3:$BG$4</c:f>
              <c:strCache>
                <c:ptCount val="1"/>
                <c:pt idx="0">
                  <c:v>STANLY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Sheet2!$BG$5</c:f>
              <c:numCache>
                <c:formatCode>0.0000%</c:formatCode>
                <c:ptCount val="1"/>
                <c:pt idx="0">
                  <c:v>8.688840355883014E-4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A83A-4613-98AF-8FF3B0D6A351}"/>
            </c:ext>
          </c:extLst>
        </c:ser>
        <c:ser>
          <c:idx val="58"/>
          <c:order val="58"/>
          <c:tx>
            <c:strRef>
              <c:f>Sheet2!$BH$3:$BH$4</c:f>
              <c:strCache>
                <c:ptCount val="1"/>
                <c:pt idx="0">
                  <c:v>FORSYTH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Sheet2!$BH$5</c:f>
              <c:numCache>
                <c:formatCode>0.0000%</c:formatCode>
                <c:ptCount val="1"/>
                <c:pt idx="0">
                  <c:v>8.6741721282415196E-4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A83A-4613-98AF-8FF3B0D6A351}"/>
            </c:ext>
          </c:extLst>
        </c:ser>
        <c:ser>
          <c:idx val="59"/>
          <c:order val="59"/>
          <c:tx>
            <c:strRef>
              <c:f>Sheet2!$BI$3:$BI$4</c:f>
              <c:strCache>
                <c:ptCount val="1"/>
                <c:pt idx="0">
                  <c:v>ROWAN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Sheet2!$BI$5</c:f>
              <c:numCache>
                <c:formatCode>0.0000%</c:formatCode>
                <c:ptCount val="1"/>
                <c:pt idx="0">
                  <c:v>8.5981682520211346E-4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A83A-4613-98AF-8FF3B0D6A351}"/>
            </c:ext>
          </c:extLst>
        </c:ser>
        <c:ser>
          <c:idx val="60"/>
          <c:order val="60"/>
          <c:tx>
            <c:strRef>
              <c:f>Sheet2!$BJ$3:$BJ$4</c:f>
              <c:strCache>
                <c:ptCount val="1"/>
                <c:pt idx="0">
                  <c:v>IREDELL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Sheet2!$BJ$5</c:f>
              <c:numCache>
                <c:formatCode>0.0000%</c:formatCode>
                <c:ptCount val="1"/>
                <c:pt idx="0">
                  <c:v>8.5577196517986351E-4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A83A-4613-98AF-8FF3B0D6A351}"/>
            </c:ext>
          </c:extLst>
        </c:ser>
        <c:ser>
          <c:idx val="61"/>
          <c:order val="61"/>
          <c:tx>
            <c:strRef>
              <c:f>Sheet2!$BK$3:$BK$4</c:f>
              <c:strCache>
                <c:ptCount val="1"/>
                <c:pt idx="0">
                  <c:v>CABARRUS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Sheet2!$BK$5</c:f>
              <c:numCache>
                <c:formatCode>0.0000%</c:formatCode>
                <c:ptCount val="1"/>
                <c:pt idx="0">
                  <c:v>8.5410474206527843E-4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A83A-4613-98AF-8FF3B0D6A351}"/>
            </c:ext>
          </c:extLst>
        </c:ser>
        <c:ser>
          <c:idx val="62"/>
          <c:order val="62"/>
          <c:tx>
            <c:strRef>
              <c:f>Sheet2!$BL$3:$BL$4</c:f>
              <c:strCache>
                <c:ptCount val="1"/>
                <c:pt idx="0">
                  <c:v>MCDOWELL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Sheet2!$BL$5</c:f>
              <c:numCache>
                <c:formatCode>0.0000%</c:formatCode>
                <c:ptCount val="1"/>
                <c:pt idx="0">
                  <c:v>8.3896835316625042E-4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A83A-4613-98AF-8FF3B0D6A351}"/>
            </c:ext>
          </c:extLst>
        </c:ser>
        <c:ser>
          <c:idx val="63"/>
          <c:order val="63"/>
          <c:tx>
            <c:strRef>
              <c:f>Sheet2!$BM$3:$BM$4</c:f>
              <c:strCache>
                <c:ptCount val="1"/>
                <c:pt idx="0">
                  <c:v>PAMLICO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Sheet2!$BM$5</c:f>
              <c:numCache>
                <c:formatCode>0.0000%</c:formatCode>
                <c:ptCount val="1"/>
                <c:pt idx="0">
                  <c:v>8.3499600080862938E-4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A83A-4613-98AF-8FF3B0D6A351}"/>
            </c:ext>
          </c:extLst>
        </c:ser>
        <c:ser>
          <c:idx val="64"/>
          <c:order val="64"/>
          <c:tx>
            <c:strRef>
              <c:f>Sheet2!$BN$3:$BN$4</c:f>
              <c:strCache>
                <c:ptCount val="1"/>
                <c:pt idx="0">
                  <c:v>LINCOLN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Sheet2!$BN$5</c:f>
              <c:numCache>
                <c:formatCode>0.0000%</c:formatCode>
                <c:ptCount val="1"/>
                <c:pt idx="0">
                  <c:v>8.3427352836492339E-4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A83A-4613-98AF-8FF3B0D6A351}"/>
            </c:ext>
          </c:extLst>
        </c:ser>
        <c:ser>
          <c:idx val="65"/>
          <c:order val="65"/>
          <c:tx>
            <c:strRef>
              <c:f>Sheet2!$BO$3:$BO$4</c:f>
              <c:strCache>
                <c:ptCount val="1"/>
                <c:pt idx="0">
                  <c:v>BUNCOMBE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Sheet2!$BO$5</c:f>
              <c:numCache>
                <c:formatCode>0.0000%</c:formatCode>
                <c:ptCount val="1"/>
                <c:pt idx="0">
                  <c:v>8.3341770099216149E-4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A83A-4613-98AF-8FF3B0D6A351}"/>
            </c:ext>
          </c:extLst>
        </c:ser>
        <c:ser>
          <c:idx val="66"/>
          <c:order val="66"/>
          <c:tx>
            <c:strRef>
              <c:f>Sheet2!$BP$3:$BP$4</c:f>
              <c:strCache>
                <c:ptCount val="1"/>
                <c:pt idx="0">
                  <c:v>HAYWOOD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Sheet2!$BP$5</c:f>
              <c:numCache>
                <c:formatCode>0.0000%</c:formatCode>
                <c:ptCount val="1"/>
                <c:pt idx="0">
                  <c:v>8.24009744924783E-4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A83A-4613-98AF-8FF3B0D6A351}"/>
            </c:ext>
          </c:extLst>
        </c:ser>
        <c:ser>
          <c:idx val="67"/>
          <c:order val="67"/>
          <c:tx>
            <c:strRef>
              <c:f>Sheet2!$BQ$3:$BQ$4</c:f>
              <c:strCache>
                <c:ptCount val="1"/>
                <c:pt idx="0">
                  <c:v>ROCKINGHAM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Sheet2!$BQ$5</c:f>
              <c:numCache>
                <c:formatCode>0.0000%</c:formatCode>
                <c:ptCount val="1"/>
                <c:pt idx="0">
                  <c:v>8.1915113221722074E-4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A83A-4613-98AF-8FF3B0D6A351}"/>
            </c:ext>
          </c:extLst>
        </c:ser>
        <c:ser>
          <c:idx val="68"/>
          <c:order val="68"/>
          <c:tx>
            <c:strRef>
              <c:f>Sheet2!$BR$3:$BR$4</c:f>
              <c:strCache>
                <c:ptCount val="1"/>
                <c:pt idx="0">
                  <c:v>PERQUIMANS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Sheet2!$BR$5</c:f>
              <c:numCache>
                <c:formatCode>0.0000%</c:formatCode>
                <c:ptCount val="1"/>
                <c:pt idx="0">
                  <c:v>8.1812092906172358E-4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A83A-4613-98AF-8FF3B0D6A351}"/>
            </c:ext>
          </c:extLst>
        </c:ser>
        <c:ser>
          <c:idx val="69"/>
          <c:order val="69"/>
          <c:tx>
            <c:strRef>
              <c:f>Sheet2!$BS$3:$BS$4</c:f>
              <c:strCache>
                <c:ptCount val="1"/>
                <c:pt idx="0">
                  <c:v>SWAIN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Sheet2!$BS$5</c:f>
              <c:numCache>
                <c:formatCode>0.0000%</c:formatCode>
                <c:ptCount val="1"/>
                <c:pt idx="0">
                  <c:v>8.1757547136370519E-4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A83A-4613-98AF-8FF3B0D6A351}"/>
            </c:ext>
          </c:extLst>
        </c:ser>
        <c:ser>
          <c:idx val="70"/>
          <c:order val="70"/>
          <c:tx>
            <c:strRef>
              <c:f>Sheet2!$BT$3:$BT$4</c:f>
              <c:strCache>
                <c:ptCount val="1"/>
                <c:pt idx="0">
                  <c:v>GATES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Sheet2!$BT$5</c:f>
              <c:numCache>
                <c:formatCode>0.0000%</c:formatCode>
                <c:ptCount val="1"/>
                <c:pt idx="0">
                  <c:v>8.1208435357973388E-4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A83A-4613-98AF-8FF3B0D6A351}"/>
            </c:ext>
          </c:extLst>
        </c:ser>
        <c:ser>
          <c:idx val="71"/>
          <c:order val="71"/>
          <c:tx>
            <c:strRef>
              <c:f>Sheet2!$BU$3:$BU$4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Sheet2!$BU$5</c:f>
              <c:numCache>
                <c:formatCode>0.0000%</c:formatCode>
                <c:ptCount val="1"/>
                <c:pt idx="0">
                  <c:v>8.0601221400015055E-4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A83A-4613-98AF-8FF3B0D6A351}"/>
            </c:ext>
          </c:extLst>
        </c:ser>
        <c:ser>
          <c:idx val="72"/>
          <c:order val="72"/>
          <c:tx>
            <c:strRef>
              <c:f>Sheet2!$BV$3:$BV$4</c:f>
              <c:strCache>
                <c:ptCount val="1"/>
                <c:pt idx="0">
                  <c:v>WATAUGA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Sheet2!$BV$5</c:f>
              <c:numCache>
                <c:formatCode>0.0000%</c:formatCode>
                <c:ptCount val="1"/>
                <c:pt idx="0">
                  <c:v>8.0304770048874046E-4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A83A-4613-98AF-8FF3B0D6A351}"/>
            </c:ext>
          </c:extLst>
        </c:ser>
        <c:ser>
          <c:idx val="73"/>
          <c:order val="73"/>
          <c:tx>
            <c:strRef>
              <c:f>Sheet2!$BW$3:$BW$4</c:f>
              <c:strCache>
                <c:ptCount val="1"/>
                <c:pt idx="0">
                  <c:v>UNION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Sheet2!$BW$5</c:f>
              <c:numCache>
                <c:formatCode>0.0000%</c:formatCode>
                <c:ptCount val="1"/>
                <c:pt idx="0">
                  <c:v>8.026947256246854E-4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A83A-4613-98AF-8FF3B0D6A351}"/>
            </c:ext>
          </c:extLst>
        </c:ser>
        <c:ser>
          <c:idx val="74"/>
          <c:order val="74"/>
          <c:tx>
            <c:strRef>
              <c:f>Sheet2!$BX$3:$BX$4</c:f>
              <c:strCache>
                <c:ptCount val="1"/>
                <c:pt idx="0">
                  <c:v>SURRY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Sheet2!$BX$5</c:f>
              <c:numCache>
                <c:formatCode>0.0000%</c:formatCode>
                <c:ptCount val="1"/>
                <c:pt idx="0">
                  <c:v>7.9860199743978205E-4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A83A-4613-98AF-8FF3B0D6A351}"/>
            </c:ext>
          </c:extLst>
        </c:ser>
        <c:ser>
          <c:idx val="75"/>
          <c:order val="75"/>
          <c:tx>
            <c:strRef>
              <c:f>Sheet2!$BY$3:$BY$4</c:f>
              <c:strCache>
                <c:ptCount val="1"/>
                <c:pt idx="0">
                  <c:v>CHOWAN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Sheet2!$BY$5</c:f>
              <c:numCache>
                <c:formatCode>0.0000%</c:formatCode>
                <c:ptCount val="1"/>
                <c:pt idx="0">
                  <c:v>7.9597862629223967E-4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A83A-4613-98AF-8FF3B0D6A351}"/>
            </c:ext>
          </c:extLst>
        </c:ser>
        <c:ser>
          <c:idx val="76"/>
          <c:order val="76"/>
          <c:tx>
            <c:strRef>
              <c:f>Sheet2!$BZ$3:$BZ$4</c:f>
              <c:strCache>
                <c:ptCount val="1"/>
                <c:pt idx="0">
                  <c:v>STOKES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Sheet2!$BZ$5</c:f>
              <c:numCache>
                <c:formatCode>0.0000%</c:formatCode>
                <c:ptCount val="1"/>
                <c:pt idx="0">
                  <c:v>7.9554895121489936E-4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A83A-4613-98AF-8FF3B0D6A351}"/>
            </c:ext>
          </c:extLst>
        </c:ser>
        <c:ser>
          <c:idx val="77"/>
          <c:order val="77"/>
          <c:tx>
            <c:strRef>
              <c:f>Sheet2!$CA$3:$CA$4</c:f>
              <c:strCache>
                <c:ptCount val="1"/>
                <c:pt idx="0">
                  <c:v>DARE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Sheet2!$CA$5</c:f>
              <c:numCache>
                <c:formatCode>0.0000%</c:formatCode>
                <c:ptCount val="1"/>
                <c:pt idx="0">
                  <c:v>7.9469848810787122E-4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A83A-4613-98AF-8FF3B0D6A351}"/>
            </c:ext>
          </c:extLst>
        </c:ser>
        <c:ser>
          <c:idx val="78"/>
          <c:order val="78"/>
          <c:tx>
            <c:strRef>
              <c:f>Sheet2!$CB$3:$CB$4</c:f>
              <c:strCache>
                <c:ptCount val="1"/>
                <c:pt idx="0">
                  <c:v>RUTHERFORD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Sheet2!$CB$5</c:f>
              <c:numCache>
                <c:formatCode>0.0000%</c:formatCode>
                <c:ptCount val="1"/>
                <c:pt idx="0">
                  <c:v>7.9395909189991336E-4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A83A-4613-98AF-8FF3B0D6A351}"/>
            </c:ext>
          </c:extLst>
        </c:ser>
        <c:ser>
          <c:idx val="79"/>
          <c:order val="79"/>
          <c:tx>
            <c:strRef>
              <c:f>Sheet2!$CC$3:$CC$4</c:f>
              <c:strCache>
                <c:ptCount val="1"/>
                <c:pt idx="0">
                  <c:v>CHATHAM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Sheet2!$CC$5</c:f>
              <c:numCache>
                <c:formatCode>0.0000%</c:formatCode>
                <c:ptCount val="1"/>
                <c:pt idx="0">
                  <c:v>7.9126837316760015E-4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A83A-4613-98AF-8FF3B0D6A351}"/>
            </c:ext>
          </c:extLst>
        </c:ser>
        <c:ser>
          <c:idx val="80"/>
          <c:order val="80"/>
          <c:tx>
            <c:strRef>
              <c:f>Sheet2!$CD$3:$CD$4</c:f>
              <c:strCache>
                <c:ptCount val="1"/>
                <c:pt idx="0">
                  <c:v>WILKES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Sheet2!$CD$5</c:f>
              <c:numCache>
                <c:formatCode>0.0000%</c:formatCode>
                <c:ptCount val="1"/>
                <c:pt idx="0">
                  <c:v>7.8981917292801228E-4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A83A-4613-98AF-8FF3B0D6A351}"/>
            </c:ext>
          </c:extLst>
        </c:ser>
        <c:ser>
          <c:idx val="81"/>
          <c:order val="81"/>
          <c:tx>
            <c:strRef>
              <c:f>Sheet2!$CE$3:$CE$4</c:f>
              <c:strCache>
                <c:ptCount val="1"/>
                <c:pt idx="0">
                  <c:v>CASWELL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Sheet2!$CE$5</c:f>
              <c:numCache>
                <c:formatCode>0.0000%</c:formatCode>
                <c:ptCount val="1"/>
                <c:pt idx="0">
                  <c:v>7.8311118888039588E-4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A83A-4613-98AF-8FF3B0D6A351}"/>
            </c:ext>
          </c:extLst>
        </c:ser>
        <c:ser>
          <c:idx val="82"/>
          <c:order val="82"/>
          <c:tx>
            <c:strRef>
              <c:f>Sheet2!$CF$3:$CF$4</c:f>
              <c:strCache>
                <c:ptCount val="1"/>
                <c:pt idx="0">
                  <c:v>HENDERSON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Sheet2!$CF$5</c:f>
              <c:numCache>
                <c:formatCode>0.0000%</c:formatCode>
                <c:ptCount val="1"/>
                <c:pt idx="0">
                  <c:v>7.7656342506675065E-4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A83A-4613-98AF-8FF3B0D6A351}"/>
            </c:ext>
          </c:extLst>
        </c:ser>
        <c:ser>
          <c:idx val="83"/>
          <c:order val="83"/>
          <c:tx>
            <c:strRef>
              <c:f>Sheet2!$CG$3:$CG$4</c:f>
              <c:strCache>
                <c:ptCount val="1"/>
                <c:pt idx="0">
                  <c:v>TYRRELL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Sheet2!$CG$5</c:f>
              <c:numCache>
                <c:formatCode>0.0000%</c:formatCode>
                <c:ptCount val="1"/>
                <c:pt idx="0">
                  <c:v>7.6177402840813728E-4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5-A83A-4613-98AF-8FF3B0D6A351}"/>
            </c:ext>
          </c:extLst>
        </c:ser>
        <c:ser>
          <c:idx val="84"/>
          <c:order val="84"/>
          <c:tx>
            <c:strRef>
              <c:f>Sheet2!$CH$3:$CH$4</c:f>
              <c:strCache>
                <c:ptCount val="1"/>
                <c:pt idx="0">
                  <c:v>ALEXANDER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Sheet2!$CH$5</c:f>
              <c:numCache>
                <c:formatCode>0.0000%</c:formatCode>
                <c:ptCount val="1"/>
                <c:pt idx="0">
                  <c:v>7.5937731744401659E-4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A83A-4613-98AF-8FF3B0D6A351}"/>
            </c:ext>
          </c:extLst>
        </c:ser>
        <c:ser>
          <c:idx val="85"/>
          <c:order val="85"/>
          <c:tx>
            <c:strRef>
              <c:f>Sheet2!$CI$3:$CI$4</c:f>
              <c:strCache>
                <c:ptCount val="1"/>
                <c:pt idx="0">
                  <c:v>AVERY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Sheet2!$CI$5</c:f>
              <c:numCache>
                <c:formatCode>0.0000%</c:formatCode>
                <c:ptCount val="1"/>
                <c:pt idx="0">
                  <c:v>7.5162626352636775E-4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7-A83A-4613-98AF-8FF3B0D6A351}"/>
            </c:ext>
          </c:extLst>
        </c:ser>
        <c:ser>
          <c:idx val="86"/>
          <c:order val="86"/>
          <c:tx>
            <c:strRef>
              <c:f>Sheet2!$CJ$3:$CJ$4</c:f>
              <c:strCache>
                <c:ptCount val="1"/>
                <c:pt idx="0">
                  <c:v>GRAHAM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Sheet2!$CJ$5</c:f>
              <c:numCache>
                <c:formatCode>0.0000%</c:formatCode>
                <c:ptCount val="1"/>
                <c:pt idx="0">
                  <c:v>7.4192331411316215E-4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A83A-4613-98AF-8FF3B0D6A351}"/>
            </c:ext>
          </c:extLst>
        </c:ser>
        <c:ser>
          <c:idx val="87"/>
          <c:order val="87"/>
          <c:tx>
            <c:strRef>
              <c:f>Sheet2!$CK$3:$CK$4</c:f>
              <c:strCache>
                <c:ptCount val="1"/>
                <c:pt idx="0">
                  <c:v>JACKSON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Sheet2!$CK$5</c:f>
              <c:numCache>
                <c:formatCode>0.0000%</c:formatCode>
                <c:ptCount val="1"/>
                <c:pt idx="0">
                  <c:v>7.3666952249023458E-4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A83A-4613-98AF-8FF3B0D6A351}"/>
            </c:ext>
          </c:extLst>
        </c:ser>
        <c:ser>
          <c:idx val="88"/>
          <c:order val="88"/>
          <c:tx>
            <c:strRef>
              <c:f>Sheet2!$CL$3:$CL$4</c:f>
              <c:strCache>
                <c:ptCount val="1"/>
                <c:pt idx="0">
                  <c:v>ORANGE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Sheet2!$CL$5</c:f>
              <c:numCache>
                <c:formatCode>0.0000%</c:formatCode>
                <c:ptCount val="1"/>
                <c:pt idx="0">
                  <c:v>7.345491762302379E-4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A83A-4613-98AF-8FF3B0D6A351}"/>
            </c:ext>
          </c:extLst>
        </c:ser>
        <c:ser>
          <c:idx val="89"/>
          <c:order val="89"/>
          <c:tx>
            <c:strRef>
              <c:f>Sheet2!$CM$3:$CM$4</c:f>
              <c:strCache>
                <c:ptCount val="1"/>
                <c:pt idx="0">
                  <c:v>DAVIE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Sheet2!$CM$5</c:f>
              <c:numCache>
                <c:formatCode>0.0000%</c:formatCode>
                <c:ptCount val="1"/>
                <c:pt idx="0">
                  <c:v>7.2676521762683733E-4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A83A-4613-98AF-8FF3B0D6A351}"/>
            </c:ext>
          </c:extLst>
        </c:ser>
        <c:ser>
          <c:idx val="90"/>
          <c:order val="90"/>
          <c:tx>
            <c:strRef>
              <c:f>Sheet2!$CN$3:$CN$4</c:f>
              <c:strCache>
                <c:ptCount val="1"/>
                <c:pt idx="0">
                  <c:v>YADKIN</c:v>
                </c:pt>
              </c:strCache>
            </c:strRef>
          </c:tx>
          <c:spPr>
            <a:solidFill>
              <a:schemeClr val="accent1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Sheet2!$CN$5</c:f>
              <c:numCache>
                <c:formatCode>0.0000%</c:formatCode>
                <c:ptCount val="1"/>
                <c:pt idx="0">
                  <c:v>7.2395066377086423E-4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A83A-4613-98AF-8FF3B0D6A351}"/>
            </c:ext>
          </c:extLst>
        </c:ser>
        <c:ser>
          <c:idx val="91"/>
          <c:order val="91"/>
          <c:tx>
            <c:strRef>
              <c:f>Sheet2!$CO$3:$CO$4</c:f>
              <c:strCache>
                <c:ptCount val="1"/>
                <c:pt idx="0">
                  <c:v>TRANSYLVANIA</c:v>
                </c:pt>
              </c:strCache>
            </c:strRef>
          </c:tx>
          <c:spPr>
            <a:solidFill>
              <a:schemeClr val="accent2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Sheet2!$CO$5</c:f>
              <c:numCache>
                <c:formatCode>0.0000%</c:formatCode>
                <c:ptCount val="1"/>
                <c:pt idx="0">
                  <c:v>6.6775975823156507E-4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A83A-4613-98AF-8FF3B0D6A351}"/>
            </c:ext>
          </c:extLst>
        </c:ser>
        <c:ser>
          <c:idx val="92"/>
          <c:order val="92"/>
          <c:tx>
            <c:strRef>
              <c:f>Sheet2!$CP$3:$CP$4</c:f>
              <c:strCache>
                <c:ptCount val="1"/>
                <c:pt idx="0">
                  <c:v>ASHE</c:v>
                </c:pt>
              </c:strCache>
            </c:strRef>
          </c:tx>
          <c:spPr>
            <a:solidFill>
              <a:schemeClr val="accent3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Sheet2!$CP$5</c:f>
              <c:numCache>
                <c:formatCode>0.0000%</c:formatCode>
                <c:ptCount val="1"/>
                <c:pt idx="0">
                  <c:v>6.6315136173269811E-4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A83A-4613-98AF-8FF3B0D6A351}"/>
            </c:ext>
          </c:extLst>
        </c:ser>
        <c:ser>
          <c:idx val="93"/>
          <c:order val="93"/>
          <c:tx>
            <c:strRef>
              <c:f>Sheet2!$CQ$3:$CQ$4</c:f>
              <c:strCache>
                <c:ptCount val="1"/>
                <c:pt idx="0">
                  <c:v>HYDE</c:v>
                </c:pt>
              </c:strCache>
            </c:strRef>
          </c:tx>
          <c:spPr>
            <a:solidFill>
              <a:schemeClr val="accent4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Sheet2!$CQ$5</c:f>
              <c:numCache>
                <c:formatCode>0.0000%</c:formatCode>
                <c:ptCount val="1"/>
                <c:pt idx="0">
                  <c:v>6.5162498981836015E-4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A83A-4613-98AF-8FF3B0D6A351}"/>
            </c:ext>
          </c:extLst>
        </c:ser>
        <c:ser>
          <c:idx val="94"/>
          <c:order val="94"/>
          <c:tx>
            <c:strRef>
              <c:f>Sheet2!$CR$3:$CR$4</c:f>
              <c:strCache>
                <c:ptCount val="1"/>
                <c:pt idx="0">
                  <c:v>YANCEY</c:v>
                </c:pt>
              </c:strCache>
            </c:strRef>
          </c:tx>
          <c:spPr>
            <a:solidFill>
              <a:schemeClr val="accent5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Sheet2!$CR$5</c:f>
              <c:numCache>
                <c:formatCode>0.0000%</c:formatCode>
                <c:ptCount val="1"/>
                <c:pt idx="0">
                  <c:v>6.4152614812412973E-4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A83A-4613-98AF-8FF3B0D6A351}"/>
            </c:ext>
          </c:extLst>
        </c:ser>
        <c:ser>
          <c:idx val="95"/>
          <c:order val="95"/>
          <c:tx>
            <c:strRef>
              <c:f>Sheet2!$CS$3:$CS$4</c:f>
              <c:strCache>
                <c:ptCount val="1"/>
                <c:pt idx="0">
                  <c:v>MITCHELL</c:v>
                </c:pt>
              </c:strCache>
            </c:strRef>
          </c:tx>
          <c:spPr>
            <a:solidFill>
              <a:schemeClr val="accent6">
                <a:lumMod val="70000"/>
                <a:lumOff val="3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Sheet2!$CS$5</c:f>
              <c:numCache>
                <c:formatCode>0.0000%</c:formatCode>
                <c:ptCount val="1"/>
                <c:pt idx="0">
                  <c:v>6.1438084559368707E-4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1-A83A-4613-98AF-8FF3B0D6A351}"/>
            </c:ext>
          </c:extLst>
        </c:ser>
        <c:ser>
          <c:idx val="96"/>
          <c:order val="96"/>
          <c:tx>
            <c:strRef>
              <c:f>Sheet2!$CT$3:$CT$4</c:f>
              <c:strCache>
                <c:ptCount val="1"/>
                <c:pt idx="0">
                  <c:v>ALLEGHANY</c:v>
                </c:pt>
              </c:strCache>
            </c:strRef>
          </c:tx>
          <c:spPr>
            <a:solidFill>
              <a:schemeClr val="accent1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Sheet2!$CT$5</c:f>
              <c:numCache>
                <c:formatCode>0.0000%</c:formatCode>
                <c:ptCount val="1"/>
                <c:pt idx="0">
                  <c:v>6.1164426102530537E-4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A83A-4613-98AF-8FF3B0D6A351}"/>
            </c:ext>
          </c:extLst>
        </c:ser>
        <c:ser>
          <c:idx val="97"/>
          <c:order val="97"/>
          <c:tx>
            <c:strRef>
              <c:f>Sheet2!$CU$3:$CU$4</c:f>
              <c:strCache>
                <c:ptCount val="1"/>
                <c:pt idx="0">
                  <c:v>MACON</c:v>
                </c:pt>
              </c:strCache>
            </c:strRef>
          </c:tx>
          <c:spPr>
            <a:solidFill>
              <a:schemeClr val="accent2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Sheet2!$CU$5</c:f>
              <c:numCache>
                <c:formatCode>0.0000%</c:formatCode>
                <c:ptCount val="1"/>
                <c:pt idx="0">
                  <c:v>6.0974899313741141E-4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A83A-4613-98AF-8FF3B0D6A351}"/>
            </c:ext>
          </c:extLst>
        </c:ser>
        <c:ser>
          <c:idx val="98"/>
          <c:order val="98"/>
          <c:tx>
            <c:strRef>
              <c:f>Sheet2!$CV$3:$CV$4</c:f>
              <c:strCache>
                <c:ptCount val="1"/>
                <c:pt idx="0">
                  <c:v>CLAY</c:v>
                </c:pt>
              </c:strCache>
            </c:strRef>
          </c:tx>
          <c:spPr>
            <a:solidFill>
              <a:schemeClr val="accent3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Sheet2!$CV$5</c:f>
              <c:numCache>
                <c:formatCode>0.0000%</c:formatCode>
                <c:ptCount val="1"/>
                <c:pt idx="0">
                  <c:v>6.0414414725757694E-4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A83A-4613-98AF-8FF3B0D6A351}"/>
            </c:ext>
          </c:extLst>
        </c:ser>
        <c:ser>
          <c:idx val="99"/>
          <c:order val="99"/>
          <c:tx>
            <c:strRef>
              <c:f>Sheet2!$CW$3:$CW$4</c:f>
              <c:strCache>
                <c:ptCount val="1"/>
                <c:pt idx="0">
                  <c:v>POLK</c:v>
                </c:pt>
              </c:strCache>
            </c:strRef>
          </c:tx>
          <c:spPr>
            <a:solidFill>
              <a:schemeClr val="accent4">
                <a:lumMod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Sheet2!$CW$5</c:f>
              <c:numCache>
                <c:formatCode>0.0000%</c:formatCode>
                <c:ptCount val="1"/>
                <c:pt idx="0">
                  <c:v>5.7833288765331867E-4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5-A83A-4613-98AF-8FF3B0D6A351}"/>
            </c:ext>
          </c:extLst>
        </c:ser>
        <c:ser>
          <c:idx val="100"/>
          <c:order val="100"/>
          <c:tx>
            <c:strRef>
              <c:f>Sheet2!$CX$3:$CX$4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>
                <a:lumMod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Sheet2!$A$5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Sheet2!$CX$5</c:f>
              <c:numCache>
                <c:formatCode>_("$"* #,##0.00000_);_("$"* \(#,##0.00000\);_("$"* "-"??_);_(@_)</c:formatCode>
                <c:ptCount val="1"/>
                <c:pt idx="0">
                  <c:v>1.2927893234630639E-4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A83A-4613-98AF-8FF3B0D6A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39"/>
        <c:axId val="727817592"/>
        <c:axId val="727814640"/>
      </c:barChart>
      <c:catAx>
        <c:axId val="727817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7814640"/>
        <c:crosses val="autoZero"/>
        <c:auto val="1"/>
        <c:lblAlgn val="ctr"/>
        <c:lblOffset val="100"/>
        <c:noMultiLvlLbl val="0"/>
      </c:catAx>
      <c:valAx>
        <c:axId val="72781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7817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00"/>
        <c:delete val="1"/>
      </c:legendEntry>
      <c:layout>
        <c:manualLayout>
          <c:xMode val="edge"/>
          <c:yMode val="edge"/>
          <c:x val="7.1725311679790002E-2"/>
          <c:y val="1.9700523193708378E-3"/>
          <c:w val="0.92688106955380578"/>
          <c:h val="0.173123829094399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Fees</a:t>
            </a:r>
            <a:r>
              <a:rPr lang="en-US" baseline="0" dirty="0" smtClean="0"/>
              <a:t> &amp; Collections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1069300371870342"/>
          <c:y val="0.17171296296296296"/>
          <c:w val="0.75106607849926976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</c:f>
              <c:strCache>
                <c:ptCount val="1"/>
                <c:pt idx="0">
                  <c:v>total vpt collection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Sheet2!$F$2:$F$7</c:f>
              <c:strCache>
                <c:ptCount val="6"/>
                <c:pt idx="0">
                  <c:v>FY 13-14</c:v>
                </c:pt>
                <c:pt idx="1">
                  <c:v>FY 14-15</c:v>
                </c:pt>
                <c:pt idx="2">
                  <c:v>FY 15-16</c:v>
                </c:pt>
                <c:pt idx="3">
                  <c:v>FY 16-17</c:v>
                </c:pt>
                <c:pt idx="4">
                  <c:v>FY 17-18</c:v>
                </c:pt>
                <c:pt idx="5">
                  <c:v>FY 18-19 YTD</c:v>
                </c:pt>
              </c:strCache>
            </c:strRef>
          </c:cat>
          <c:val>
            <c:numRef>
              <c:f>Sheet2!$G$2:$G$7</c:f>
              <c:numCache>
                <c:formatCode>_("$"* #,##0.0_);_("$"* \(#,##0.0\);_("$"* "-"??_);_(@_)</c:formatCode>
                <c:ptCount val="6"/>
                <c:pt idx="0">
                  <c:v>536630719.56999993</c:v>
                </c:pt>
                <c:pt idx="1">
                  <c:v>799217506</c:v>
                </c:pt>
                <c:pt idx="2">
                  <c:v>864490134.73000002</c:v>
                </c:pt>
                <c:pt idx="3">
                  <c:v>926788626.88</c:v>
                </c:pt>
                <c:pt idx="4">
                  <c:v>949925897.63999999</c:v>
                </c:pt>
                <c:pt idx="5">
                  <c:v>825935822.15999997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9C-4CB2-84F6-F07D1BA8A7C7}"/>
            </c:ext>
          </c:extLst>
        </c:ser>
        <c:ser>
          <c:idx val="1"/>
          <c:order val="1"/>
          <c:tx>
            <c:strRef>
              <c:f>Sheet2!$H$1</c:f>
              <c:strCache>
                <c:ptCount val="1"/>
                <c:pt idx="0">
                  <c:v>total fees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Sheet2!$F$2:$F$7</c:f>
              <c:strCache>
                <c:ptCount val="6"/>
                <c:pt idx="0">
                  <c:v>FY 13-14</c:v>
                </c:pt>
                <c:pt idx="1">
                  <c:v>FY 14-15</c:v>
                </c:pt>
                <c:pt idx="2">
                  <c:v>FY 15-16</c:v>
                </c:pt>
                <c:pt idx="3">
                  <c:v>FY 16-17</c:v>
                </c:pt>
                <c:pt idx="4">
                  <c:v>FY 17-18</c:v>
                </c:pt>
                <c:pt idx="5">
                  <c:v>FY 18-19 YTD</c:v>
                </c:pt>
              </c:strCache>
            </c:strRef>
          </c:cat>
          <c:val>
            <c:numRef>
              <c:f>Sheet2!$H$2:$H$7</c:f>
              <c:numCache>
                <c:formatCode>_("$"* #,##0.0_);_("$"* \(#,##0.0\);_("$"* "-"??_);_(@_)</c:formatCode>
                <c:ptCount val="6"/>
                <c:pt idx="0">
                  <c:v>17453864.800000001</c:v>
                </c:pt>
                <c:pt idx="1">
                  <c:v>24552759.839999996</c:v>
                </c:pt>
                <c:pt idx="2">
                  <c:v>25041701.559999999</c:v>
                </c:pt>
                <c:pt idx="3">
                  <c:v>27939484.260000005</c:v>
                </c:pt>
                <c:pt idx="4">
                  <c:v>27423032.579999998</c:v>
                </c:pt>
                <c:pt idx="5">
                  <c:v>25203686.939999998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9C-4CB2-84F6-F07D1BA8A7C7}"/>
            </c:ext>
          </c:extLst>
        </c:ser>
        <c:ser>
          <c:idx val="2"/>
          <c:order val="2"/>
          <c:tx>
            <c:strRef>
              <c:f>Sheet2!$I$1</c:f>
              <c:strCache>
                <c:ptCount val="1"/>
                <c:pt idx="0">
                  <c:v>net vpt collection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Sheet2!$F$2:$F$7</c:f>
              <c:strCache>
                <c:ptCount val="6"/>
                <c:pt idx="0">
                  <c:v>FY 13-14</c:v>
                </c:pt>
                <c:pt idx="1">
                  <c:v>FY 14-15</c:v>
                </c:pt>
                <c:pt idx="2">
                  <c:v>FY 15-16</c:v>
                </c:pt>
                <c:pt idx="3">
                  <c:v>FY 16-17</c:v>
                </c:pt>
                <c:pt idx="4">
                  <c:v>FY 17-18</c:v>
                </c:pt>
                <c:pt idx="5">
                  <c:v>FY 18-19 YTD</c:v>
                </c:pt>
              </c:strCache>
            </c:strRef>
          </c:cat>
          <c:val>
            <c:numRef>
              <c:f>Sheet2!$I$2:$I$7</c:f>
              <c:numCache>
                <c:formatCode>_("$"* #,##0.0_);_("$"* \(#,##0.0\);_("$"* "-"??_);_(@_)</c:formatCode>
                <c:ptCount val="6"/>
                <c:pt idx="0">
                  <c:v>519176854.76999992</c:v>
                </c:pt>
                <c:pt idx="1">
                  <c:v>774664746.15999997</c:v>
                </c:pt>
                <c:pt idx="2">
                  <c:v>839448433.16999996</c:v>
                </c:pt>
                <c:pt idx="3">
                  <c:v>898849142.62</c:v>
                </c:pt>
                <c:pt idx="4">
                  <c:v>922502865.06000006</c:v>
                </c:pt>
                <c:pt idx="5">
                  <c:v>800732135.22000003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C-4CB2-84F6-F07D1BA8A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698392"/>
        <c:axId val="1"/>
      </c:barChart>
      <c:catAx>
        <c:axId val="29469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_);_(&quot;$&quot;* \(#,##0.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6983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Statewide Motor Vehicle Collection %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Lowest percetage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FY 03/04</c:v>
                </c:pt>
                <c:pt idx="1">
                  <c:v>FY 08/09</c:v>
                </c:pt>
                <c:pt idx="2">
                  <c:v>FY 11/12</c:v>
                </c:pt>
                <c:pt idx="3">
                  <c:v>FY 12/13</c:v>
                </c:pt>
                <c:pt idx="4">
                  <c:v>FY 17/18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0.56000000000000005</c:v>
                </c:pt>
                <c:pt idx="1">
                  <c:v>0.44919999999999999</c:v>
                </c:pt>
                <c:pt idx="2">
                  <c:v>0.62080000000000002</c:v>
                </c:pt>
                <c:pt idx="3">
                  <c:v>0.61439999999999995</c:v>
                </c:pt>
                <c:pt idx="4">
                  <c:v>0.93520000000000003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5-48BE-A6DE-18FB32262C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Highest percentage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FY 03/04</c:v>
                </c:pt>
                <c:pt idx="1">
                  <c:v>FY 08/09</c:v>
                </c:pt>
                <c:pt idx="2">
                  <c:v>FY 11/12</c:v>
                </c:pt>
                <c:pt idx="3">
                  <c:v>FY 12/13</c:v>
                </c:pt>
                <c:pt idx="4">
                  <c:v>FY 17/18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0.94</c:v>
                </c:pt>
                <c:pt idx="1">
                  <c:v>1</c:v>
                </c:pt>
                <c:pt idx="2">
                  <c:v>0.97619999999999996</c:v>
                </c:pt>
                <c:pt idx="3">
                  <c:v>0.96619999999999995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5-48BE-A6DE-18FB32262C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Average percentage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FY 03/04</c:v>
                </c:pt>
                <c:pt idx="1">
                  <c:v>FY 08/09</c:v>
                </c:pt>
                <c:pt idx="2">
                  <c:v>FY 11/12</c:v>
                </c:pt>
                <c:pt idx="3">
                  <c:v>FY 12/13</c:v>
                </c:pt>
                <c:pt idx="4">
                  <c:v>FY 17/18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0.86960000000000004</c:v>
                </c:pt>
                <c:pt idx="1">
                  <c:v>0.86950000000000005</c:v>
                </c:pt>
                <c:pt idx="2">
                  <c:v>0.8679</c:v>
                </c:pt>
                <c:pt idx="3">
                  <c:v>0.86329999999999996</c:v>
                </c:pt>
                <c:pt idx="4">
                  <c:v>0.99850000000000005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5-48BE-A6DE-18FB32262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5605992"/>
        <c:axId val="265606320"/>
      </c:barChart>
      <c:catAx>
        <c:axId val="265605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606320"/>
        <c:crosses val="autoZero"/>
        <c:auto val="1"/>
        <c:lblAlgn val="ctr"/>
        <c:lblOffset val="100"/>
        <c:noMultiLvlLbl val="0"/>
      </c:catAx>
      <c:valAx>
        <c:axId val="265606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60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CC7D-F36B-45D6-825C-C94C114E3B0B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3B17E-8019-4228-975C-93E053A3C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3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37C33-E330-40E9-BB3C-7161F977EA0A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3A75-DA58-4308-BE65-475E53D35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77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3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2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59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15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2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03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04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7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3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17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3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3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57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6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3A75-DA58-4308-BE65-475E53D35B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5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6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51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24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2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9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6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2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4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90FC9C-13AD-4294-9464-DDF3A4A57165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D1AC9D-31D2-4621-8253-CE9425449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9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Tag and Tax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William Samuel Godwin</a:t>
            </a:r>
          </a:p>
          <a:p>
            <a:r>
              <a:rPr lang="en-US" dirty="0" smtClean="0"/>
              <a:t>VTS Analysis Intern NC DOR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347" y="1189325"/>
            <a:ext cx="50196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Cost per Transaction Type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600" dirty="0" smtClean="0"/>
          </a:p>
          <a:p>
            <a:r>
              <a:rPr lang="en-US" sz="2600" u="sng" dirty="0" smtClean="0"/>
              <a:t>LPA Comp- </a:t>
            </a:r>
            <a:r>
              <a:rPr lang="en-US" sz="2600" dirty="0" smtClean="0"/>
              <a:t>$1.08 per transaction when renewed at LPA</a:t>
            </a:r>
          </a:p>
          <a:p>
            <a:endParaRPr lang="en-US" sz="2600" dirty="0" smtClean="0"/>
          </a:p>
          <a:p>
            <a:r>
              <a:rPr lang="en-US" sz="2600" u="sng" dirty="0" smtClean="0"/>
              <a:t>LRP Comp for LPA- </a:t>
            </a:r>
            <a:r>
              <a:rPr lang="en-US" sz="2600" dirty="0" smtClean="0"/>
              <a:t>$1.30 per LRP issued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per Transaction Type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u="sng" dirty="0" smtClean="0"/>
              <a:t>LRP</a:t>
            </a:r>
            <a:r>
              <a:rPr lang="en-US" sz="5100" dirty="0" smtClean="0"/>
              <a:t> - $0.50 for each LRP noticed mailed for taxes due</a:t>
            </a:r>
          </a:p>
          <a:p>
            <a:endParaRPr lang="en-US" sz="5100" dirty="0" smtClean="0"/>
          </a:p>
          <a:p>
            <a:r>
              <a:rPr lang="en-US" sz="5100" u="sng" dirty="0" smtClean="0"/>
              <a:t>Overhead Fee- </a:t>
            </a:r>
            <a:r>
              <a:rPr lang="en-US" sz="5100" dirty="0" smtClean="0"/>
              <a:t>$1.26 per notice (printing, postage, valuation service, </a:t>
            </a:r>
            <a:r>
              <a:rPr lang="en-US" sz="5100" dirty="0" err="1" smtClean="0"/>
              <a:t>etc</a:t>
            </a:r>
            <a:r>
              <a:rPr lang="en-US" sz="5100" dirty="0" smtClean="0"/>
              <a:t>)</a:t>
            </a:r>
          </a:p>
          <a:p>
            <a:endParaRPr lang="en-US" sz="5100" dirty="0" smtClean="0"/>
          </a:p>
          <a:p>
            <a:r>
              <a:rPr lang="en-US" sz="5100" u="sng" dirty="0" smtClean="0"/>
              <a:t>DMV VPT collection fee- </a:t>
            </a:r>
            <a:r>
              <a:rPr lang="en-US" sz="5100" dirty="0" smtClean="0"/>
              <a:t>$0.71 per transaction (property tax included LPA/online)</a:t>
            </a:r>
          </a:p>
          <a:p>
            <a:endParaRPr lang="en-US" sz="56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66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Cost per Transaction Type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sz="5600" dirty="0" smtClean="0"/>
          </a:p>
          <a:p>
            <a:r>
              <a:rPr lang="en-US" sz="6000" u="sng" dirty="0" smtClean="0"/>
              <a:t>POS Debit/Credit-  </a:t>
            </a:r>
            <a:r>
              <a:rPr lang="en-US" sz="6000" dirty="0" smtClean="0"/>
              <a:t>1.10 monthly </a:t>
            </a:r>
            <a:r>
              <a:rPr lang="en-US" sz="6000" dirty="0" err="1" smtClean="0"/>
              <a:t>avg</a:t>
            </a:r>
            <a:r>
              <a:rPr lang="en-US" sz="6000" dirty="0" smtClean="0"/>
              <a:t> credit and/or debit card fees when paid at LPA</a:t>
            </a:r>
          </a:p>
          <a:p>
            <a:endParaRPr lang="en-US" sz="6000" dirty="0" smtClean="0"/>
          </a:p>
          <a:p>
            <a:r>
              <a:rPr lang="en-US" sz="6000" u="sng" dirty="0" err="1" smtClean="0"/>
              <a:t>PayPoint</a:t>
            </a:r>
            <a:r>
              <a:rPr lang="en-US" sz="6000" u="sng" dirty="0" smtClean="0"/>
              <a:t> Fee- </a:t>
            </a:r>
            <a:r>
              <a:rPr lang="en-US" sz="6000" dirty="0" smtClean="0"/>
              <a:t>$0.04  point of  sale credit/debit collections gateway fee per transaction</a:t>
            </a:r>
          </a:p>
          <a:p>
            <a:endParaRPr lang="en-US" sz="6000" dirty="0" smtClean="0"/>
          </a:p>
          <a:p>
            <a:r>
              <a:rPr lang="en-US" sz="6000" u="sng" dirty="0" err="1" smtClean="0"/>
              <a:t>PayIt</a:t>
            </a:r>
            <a:r>
              <a:rPr lang="en-US" sz="6000" u="sng" dirty="0" smtClean="0"/>
              <a:t>- Monthly blend</a:t>
            </a:r>
          </a:p>
          <a:p>
            <a:pPr lvl="1"/>
            <a:r>
              <a:rPr lang="en-US" sz="6000" dirty="0" smtClean="0"/>
              <a:t>1.85% credit cards &amp; $1.25 ACH transaction. </a:t>
            </a:r>
          </a:p>
          <a:p>
            <a:pPr lvl="1"/>
            <a:endParaRPr lang="en-US" sz="56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151238"/>
          </a:xfrm>
        </p:spPr>
        <p:txBody>
          <a:bodyPr/>
          <a:lstStyle/>
          <a:p>
            <a:r>
              <a:rPr lang="en-US" dirty="0" smtClean="0"/>
              <a:t>Important Fee Changes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598141" y="1970579"/>
            <a:ext cx="1013763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 *(0.50 to 0.52) postage increase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PayPoint</a:t>
            </a:r>
            <a:r>
              <a:rPr lang="en-US" dirty="0" smtClean="0"/>
              <a:t> Fee (0.04) disappearing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Pay It fee recently replaced CPS and internet fee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Recent overhead fee increase</a:t>
            </a:r>
          </a:p>
        </p:txBody>
      </p:sp>
    </p:spTree>
    <p:extLst>
      <p:ext uri="{BB962C8B-B14F-4D97-AF65-F5344CB8AC3E}">
        <p14:creationId xmlns:p14="http://schemas.microsoft.com/office/powerpoint/2010/main" val="11238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752599"/>
          </a:xfrm>
        </p:spPr>
        <p:txBody>
          <a:bodyPr/>
          <a:lstStyle/>
          <a:p>
            <a:r>
              <a:rPr lang="en-US" dirty="0" smtClean="0"/>
              <a:t>Fees at a Glance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3992" y="1400432"/>
            <a:ext cx="8237059" cy="314889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9147"/>
              </p:ext>
            </p:extLst>
          </p:nvPr>
        </p:nvGraphicFramePr>
        <p:xfrm>
          <a:off x="683740" y="1752599"/>
          <a:ext cx="10882183" cy="5142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38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03416"/>
            <a:ext cx="10018713" cy="1192876"/>
          </a:xfrm>
        </p:spPr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1571105"/>
            <a:ext cx="10018713" cy="3746269"/>
          </a:xfrm>
        </p:spPr>
        <p:txBody>
          <a:bodyPr>
            <a:noAutofit/>
          </a:bodyPr>
          <a:lstStyle/>
          <a:p>
            <a:r>
              <a:rPr lang="en-US" dirty="0" smtClean="0"/>
              <a:t>Cost Impact in relation to county size ( population)</a:t>
            </a:r>
          </a:p>
          <a:p>
            <a:r>
              <a:rPr lang="en-US" dirty="0" smtClean="0"/>
              <a:t>Statewide county average 3-4%</a:t>
            </a:r>
          </a:p>
          <a:p>
            <a:r>
              <a:rPr lang="en-US" dirty="0" smtClean="0"/>
              <a:t>Per DMV </a:t>
            </a:r>
            <a:r>
              <a:rPr lang="en-US" dirty="0"/>
              <a:t>net collection </a:t>
            </a:r>
            <a:r>
              <a:rPr lang="en-US" dirty="0" smtClean="0"/>
              <a:t>smaller counties on average experience higher fees </a:t>
            </a:r>
            <a:r>
              <a:rPr lang="en-US" dirty="0"/>
              <a:t>% of collections </a:t>
            </a:r>
            <a:r>
              <a:rPr lang="en-US" dirty="0" smtClean="0"/>
              <a:t>(FY 14-18 collection data)</a:t>
            </a:r>
          </a:p>
          <a:p>
            <a:pPr lvl="1"/>
            <a:r>
              <a:rPr lang="en-US" sz="2400" dirty="0" smtClean="0"/>
              <a:t> Swain-10</a:t>
            </a:r>
            <a:r>
              <a:rPr lang="en-US" sz="2400" dirty="0"/>
              <a:t>% </a:t>
            </a:r>
            <a:endParaRPr lang="en-US" sz="2400" dirty="0" smtClean="0"/>
          </a:p>
          <a:p>
            <a:pPr lvl="1"/>
            <a:r>
              <a:rPr lang="en-US" sz="2400" dirty="0" smtClean="0"/>
              <a:t>Jackson-7.97% </a:t>
            </a:r>
          </a:p>
          <a:p>
            <a:pPr lvl="1"/>
            <a:r>
              <a:rPr lang="en-US" sz="2400" dirty="0" smtClean="0"/>
              <a:t>Clay-7.079</a:t>
            </a:r>
            <a:r>
              <a:rPr lang="en-US" sz="2400" dirty="0"/>
              <a:t>%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95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Fee Increase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768139"/>
            <a:ext cx="10018713" cy="3023062"/>
          </a:xfrm>
        </p:spPr>
        <p:txBody>
          <a:bodyPr>
            <a:noAutofit/>
          </a:bodyPr>
          <a:lstStyle/>
          <a:p>
            <a:r>
              <a:rPr lang="en-US" dirty="0" smtClean="0"/>
              <a:t>$0.02 increase mailing LRP notice</a:t>
            </a:r>
          </a:p>
          <a:p>
            <a:pPr lvl="1"/>
            <a:r>
              <a:rPr lang="en-US" sz="2400" dirty="0" smtClean="0"/>
              <a:t>FY 2018-19 July-June </a:t>
            </a:r>
            <a:r>
              <a:rPr lang="en-US" sz="2400" dirty="0"/>
              <a:t>$17,008.30 </a:t>
            </a:r>
            <a:endParaRPr lang="en-US" sz="2400" dirty="0" smtClean="0"/>
          </a:p>
          <a:p>
            <a:pPr lvl="1"/>
            <a:r>
              <a:rPr lang="en-US" sz="2400" dirty="0" smtClean="0"/>
              <a:t>AVG annual fee increase per county- </a:t>
            </a:r>
            <a:r>
              <a:rPr lang="en-US" sz="2400" dirty="0"/>
              <a:t>$170.08 </a:t>
            </a:r>
            <a:endParaRPr lang="en-US" sz="2400" dirty="0" smtClean="0"/>
          </a:p>
          <a:p>
            <a:r>
              <a:rPr lang="en-US" dirty="0" smtClean="0"/>
              <a:t>FY 18-19 average fees per county</a:t>
            </a:r>
          </a:p>
          <a:p>
            <a:pPr lvl="1"/>
            <a:r>
              <a:rPr lang="en-US" sz="2400" dirty="0" smtClean="0"/>
              <a:t> July-April, $252,036.87 </a:t>
            </a:r>
            <a:endParaRPr lang="en-US" sz="2400" dirty="0"/>
          </a:p>
          <a:p>
            <a:r>
              <a:rPr lang="en-US" dirty="0"/>
              <a:t> </a:t>
            </a:r>
            <a:r>
              <a:rPr lang="en-US" dirty="0" smtClean="0"/>
              <a:t>July-April Statewide renewals</a:t>
            </a:r>
          </a:p>
          <a:p>
            <a:pPr lvl="1"/>
            <a:r>
              <a:rPr lang="en-US" sz="2400" dirty="0" smtClean="0"/>
              <a:t>7,886,189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6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impact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48787"/>
            <a:ext cx="10018713" cy="4355869"/>
          </a:xfrm>
        </p:spPr>
        <p:txBody>
          <a:bodyPr>
            <a:normAutofit/>
          </a:bodyPr>
          <a:lstStyle/>
          <a:p>
            <a:r>
              <a:rPr lang="en-US" dirty="0" smtClean="0"/>
              <a:t>County results varied on greatest increase in fee percentage</a:t>
            </a:r>
          </a:p>
          <a:p>
            <a:pPr lvl="1"/>
            <a:r>
              <a:rPr lang="en-US" sz="2400" dirty="0" smtClean="0"/>
              <a:t>Smaller counties tend to vary more</a:t>
            </a:r>
          </a:p>
          <a:p>
            <a:pPr lvl="1"/>
            <a:r>
              <a:rPr lang="en-US" sz="2400" dirty="0" smtClean="0"/>
              <a:t>Orange is one of the lowest (#90), Mecklenburg and Wake in the middle (#52, 36), and Cumberland (#2)</a:t>
            </a:r>
          </a:p>
          <a:p>
            <a:pPr lvl="1"/>
            <a:r>
              <a:rPr lang="en-US" sz="2400" dirty="0" smtClean="0"/>
              <a:t>Military (LRP) is the common denominator in impact of increase</a:t>
            </a:r>
          </a:p>
        </p:txBody>
      </p:sp>
    </p:spTree>
    <p:extLst>
      <p:ext uri="{BB962C8B-B14F-4D97-AF65-F5344CB8AC3E}">
        <p14:creationId xmlns:p14="http://schemas.microsoft.com/office/powerpoint/2010/main" val="12354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0946" y="0"/>
            <a:ext cx="9351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Military counties seem to be where the fee increase impacts most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868476"/>
              </p:ext>
            </p:extLst>
          </p:nvPr>
        </p:nvGraphicFramePr>
        <p:xfrm>
          <a:off x="0" y="369333"/>
          <a:ext cx="12192000" cy="648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00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28105"/>
            <a:ext cx="10018713" cy="810491"/>
          </a:xfrm>
        </p:spPr>
        <p:txBody>
          <a:bodyPr/>
          <a:lstStyle/>
          <a:p>
            <a:r>
              <a:rPr lang="en-US" dirty="0" smtClean="0"/>
              <a:t>SAS Study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04357"/>
            <a:ext cx="10469392" cy="4846320"/>
          </a:xfrm>
        </p:spPr>
        <p:txBody>
          <a:bodyPr>
            <a:noAutofit/>
          </a:bodyPr>
          <a:lstStyle/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A SAS study of Pitt, Wake, Buncombe, and Mecklenburg counties is currently being </a:t>
            </a:r>
            <a:r>
              <a:rPr lang="en-US" sz="2000" dirty="0" smtClean="0">
                <a:solidFill>
                  <a:prstClr val="black"/>
                </a:solidFill>
              </a:rPr>
              <a:t>conducted.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Additional VTS DATA gathered </a:t>
            </a:r>
            <a:r>
              <a:rPr lang="en-US" sz="2000" dirty="0"/>
              <a:t>separate from SAS Study 2018-2019 YTD </a:t>
            </a:r>
            <a:r>
              <a:rPr lang="en-US" sz="2000" dirty="0" smtClean="0"/>
              <a:t>(COUNTY only)</a:t>
            </a:r>
            <a:endParaRPr lang="en-US" sz="2000" dirty="0"/>
          </a:p>
          <a:p>
            <a:pPr lvl="1"/>
            <a:r>
              <a:rPr lang="en-US" sz="1800" dirty="0"/>
              <a:t>PITT </a:t>
            </a:r>
            <a:r>
              <a:rPr lang="en-US" sz="1800" dirty="0" smtClean="0"/>
              <a:t>Avg</a:t>
            </a:r>
            <a:r>
              <a:rPr lang="en-US" sz="1800" dirty="0"/>
              <a:t>. fee % of collection, FY14-18, 2.680%</a:t>
            </a:r>
          </a:p>
          <a:p>
            <a:pPr lvl="1"/>
            <a:r>
              <a:rPr lang="en-US" sz="1800" dirty="0"/>
              <a:t>WAKE </a:t>
            </a:r>
            <a:r>
              <a:rPr lang="en-US" sz="1800" dirty="0" smtClean="0"/>
              <a:t>Avg</a:t>
            </a:r>
            <a:r>
              <a:rPr lang="en-US" sz="1800" dirty="0"/>
              <a:t>. fee % of collection, FY14-18, 2.53%</a:t>
            </a:r>
          </a:p>
          <a:p>
            <a:pPr lvl="1"/>
            <a:r>
              <a:rPr lang="en-US" sz="1800" dirty="0"/>
              <a:t>BUNCOMBE </a:t>
            </a:r>
            <a:r>
              <a:rPr lang="en-US" sz="1800" dirty="0" smtClean="0"/>
              <a:t>Avg</a:t>
            </a:r>
            <a:r>
              <a:rPr lang="en-US" sz="1800" dirty="0"/>
              <a:t>. fee % of collection, FY14-18, 3.321%</a:t>
            </a:r>
          </a:p>
          <a:p>
            <a:pPr lvl="1"/>
            <a:r>
              <a:rPr lang="en-US" sz="1800" dirty="0"/>
              <a:t>MECKLENBURG </a:t>
            </a:r>
            <a:r>
              <a:rPr lang="en-US" sz="1800" dirty="0" smtClean="0"/>
              <a:t>Avg</a:t>
            </a:r>
            <a:r>
              <a:rPr lang="en-US" sz="1800" dirty="0"/>
              <a:t>. fee % of collection, FY14-18, 2.04</a:t>
            </a:r>
            <a:r>
              <a:rPr lang="en-US" sz="1800" dirty="0" smtClean="0"/>
              <a:t>%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790" y="457546"/>
            <a:ext cx="190500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217" y="2515293"/>
            <a:ext cx="757817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319" y="0"/>
            <a:ext cx="10018713" cy="1752599"/>
          </a:xfrm>
        </p:spPr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507076"/>
            <a:ext cx="10018713" cy="60516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What is VTS (Tag &amp; </a:t>
            </a:r>
            <a:r>
              <a:rPr lang="en-US" dirty="0" smtClean="0"/>
              <a:t>Tax </a:t>
            </a:r>
            <a:r>
              <a:rPr lang="en-US" dirty="0"/>
              <a:t>program</a:t>
            </a:r>
            <a:r>
              <a:rPr lang="en-US" dirty="0" smtClean="0"/>
              <a:t>)?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mplemented in 2013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ombined </a:t>
            </a:r>
            <a:r>
              <a:rPr lang="en-US" dirty="0"/>
              <a:t>motor vehicle registration renewal and property tax collection </a:t>
            </a:r>
            <a:r>
              <a:rPr lang="en-US" dirty="0" smtClean="0"/>
              <a:t>system.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ransferred </a:t>
            </a:r>
            <a:r>
              <a:rPr lang="en-US" dirty="0"/>
              <a:t>the responsibility for motor vehicle tax collection from the 100 counties across North Carolina to the </a:t>
            </a:r>
            <a:r>
              <a:rPr lang="en-US" dirty="0" smtClean="0"/>
              <a:t>(DMV</a:t>
            </a:r>
            <a:r>
              <a:rPr lang="en-US" dirty="0"/>
              <a:t>).</a:t>
            </a:r>
          </a:p>
          <a:p>
            <a:r>
              <a:rPr lang="en-US" dirty="0"/>
              <a:t>Who are all the stakeholders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NC DMV, NC DOR, NC Association of Assessing Officers, North Carolina Tax Collectors Association</a:t>
            </a:r>
          </a:p>
          <a:p>
            <a:pPr lvl="1"/>
            <a:r>
              <a:rPr lang="en-US" dirty="0" smtClean="0"/>
              <a:t>(Farragut and LPAs)</a:t>
            </a:r>
          </a:p>
          <a:p>
            <a:pPr lvl="1"/>
            <a:r>
              <a:rPr lang="en-US" dirty="0" smtClean="0"/>
              <a:t>Most of all, the Citizens of North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6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Tracking Fee Increases/Decreases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/>
              <a:t>Reviewed by county size</a:t>
            </a:r>
          </a:p>
          <a:p>
            <a:pPr lvl="1"/>
            <a:r>
              <a:rPr lang="en-US" sz="2200" i="1" dirty="0" smtClean="0"/>
              <a:t>Dare, Wayne, Alamance &amp; Wake</a:t>
            </a:r>
          </a:p>
          <a:p>
            <a:r>
              <a:rPr lang="en-US" sz="2600" dirty="0" smtClean="0"/>
              <a:t>Hard to track and provide realistic results </a:t>
            </a:r>
          </a:p>
          <a:p>
            <a:r>
              <a:rPr lang="en-US" sz="2600" dirty="0" smtClean="0"/>
              <a:t>Difficult to track to that detail for specific increase impacts such as postage</a:t>
            </a:r>
          </a:p>
          <a:p>
            <a:r>
              <a:rPr lang="en-US" sz="2600" dirty="0" smtClean="0"/>
              <a:t>Track lump sum cost and collection to predict future % of overall revenue stream</a:t>
            </a:r>
          </a:p>
          <a:p>
            <a:r>
              <a:rPr lang="en-US" sz="2600" dirty="0" smtClean="0"/>
              <a:t>Communication on fee changes constant work in progress</a:t>
            </a:r>
          </a:p>
          <a:p>
            <a:r>
              <a:rPr lang="en-US" sz="2600" dirty="0" smtClean="0"/>
              <a:t>Not familiar with “fee decreases”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75" y="1512955"/>
            <a:ext cx="5596613" cy="2755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09" y="4268586"/>
            <a:ext cx="10018713" cy="1752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080" y="1512955"/>
            <a:ext cx="6053853" cy="275563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982971"/>
              </p:ext>
            </p:extLst>
          </p:nvPr>
        </p:nvGraphicFramePr>
        <p:xfrm>
          <a:off x="603508" y="4491810"/>
          <a:ext cx="10375813" cy="2044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3184">
                  <a:extLst>
                    <a:ext uri="{9D8B030D-6E8A-4147-A177-3AD203B41FA5}">
                      <a16:colId xmlns:a16="http://schemas.microsoft.com/office/drawing/2014/main" val="3447216744"/>
                    </a:ext>
                  </a:extLst>
                </a:gridCol>
                <a:gridCol w="1102582">
                  <a:extLst>
                    <a:ext uri="{9D8B030D-6E8A-4147-A177-3AD203B41FA5}">
                      <a16:colId xmlns:a16="http://schemas.microsoft.com/office/drawing/2014/main" val="1927083089"/>
                    </a:ext>
                  </a:extLst>
                </a:gridCol>
                <a:gridCol w="804586">
                  <a:extLst>
                    <a:ext uri="{9D8B030D-6E8A-4147-A177-3AD203B41FA5}">
                      <a16:colId xmlns:a16="http://schemas.microsoft.com/office/drawing/2014/main" val="104506492"/>
                    </a:ext>
                  </a:extLst>
                </a:gridCol>
                <a:gridCol w="821349">
                  <a:extLst>
                    <a:ext uri="{9D8B030D-6E8A-4147-A177-3AD203B41FA5}">
                      <a16:colId xmlns:a16="http://schemas.microsoft.com/office/drawing/2014/main" val="2318702073"/>
                    </a:ext>
                  </a:extLst>
                </a:gridCol>
                <a:gridCol w="821349">
                  <a:extLst>
                    <a:ext uri="{9D8B030D-6E8A-4147-A177-3AD203B41FA5}">
                      <a16:colId xmlns:a16="http://schemas.microsoft.com/office/drawing/2014/main" val="394911330"/>
                    </a:ext>
                  </a:extLst>
                </a:gridCol>
                <a:gridCol w="804586">
                  <a:extLst>
                    <a:ext uri="{9D8B030D-6E8A-4147-A177-3AD203B41FA5}">
                      <a16:colId xmlns:a16="http://schemas.microsoft.com/office/drawing/2014/main" val="2354985561"/>
                    </a:ext>
                  </a:extLst>
                </a:gridCol>
                <a:gridCol w="821349">
                  <a:extLst>
                    <a:ext uri="{9D8B030D-6E8A-4147-A177-3AD203B41FA5}">
                      <a16:colId xmlns:a16="http://schemas.microsoft.com/office/drawing/2014/main" val="3816464685"/>
                    </a:ext>
                  </a:extLst>
                </a:gridCol>
                <a:gridCol w="804586">
                  <a:extLst>
                    <a:ext uri="{9D8B030D-6E8A-4147-A177-3AD203B41FA5}">
                      <a16:colId xmlns:a16="http://schemas.microsoft.com/office/drawing/2014/main" val="1183308914"/>
                    </a:ext>
                  </a:extLst>
                </a:gridCol>
                <a:gridCol w="722638">
                  <a:extLst>
                    <a:ext uri="{9D8B030D-6E8A-4147-A177-3AD203B41FA5}">
                      <a16:colId xmlns:a16="http://schemas.microsoft.com/office/drawing/2014/main" val="928167579"/>
                    </a:ext>
                  </a:extLst>
                </a:gridCol>
                <a:gridCol w="521491">
                  <a:extLst>
                    <a:ext uri="{9D8B030D-6E8A-4147-A177-3AD203B41FA5}">
                      <a16:colId xmlns:a16="http://schemas.microsoft.com/office/drawing/2014/main" val="2380556821"/>
                    </a:ext>
                  </a:extLst>
                </a:gridCol>
                <a:gridCol w="521491">
                  <a:extLst>
                    <a:ext uri="{9D8B030D-6E8A-4147-A177-3AD203B41FA5}">
                      <a16:colId xmlns:a16="http://schemas.microsoft.com/office/drawing/2014/main" val="3722499194"/>
                    </a:ext>
                  </a:extLst>
                </a:gridCol>
                <a:gridCol w="521491">
                  <a:extLst>
                    <a:ext uri="{9D8B030D-6E8A-4147-A177-3AD203B41FA5}">
                      <a16:colId xmlns:a16="http://schemas.microsoft.com/office/drawing/2014/main" val="3582436536"/>
                    </a:ext>
                  </a:extLst>
                </a:gridCol>
                <a:gridCol w="521491">
                  <a:extLst>
                    <a:ext uri="{9D8B030D-6E8A-4147-A177-3AD203B41FA5}">
                      <a16:colId xmlns:a16="http://schemas.microsoft.com/office/drawing/2014/main" val="2098282719"/>
                    </a:ext>
                  </a:extLst>
                </a:gridCol>
                <a:gridCol w="573640">
                  <a:extLst>
                    <a:ext uri="{9D8B030D-6E8A-4147-A177-3AD203B41FA5}">
                      <a16:colId xmlns:a16="http://schemas.microsoft.com/office/drawing/2014/main" val="2124057758"/>
                    </a:ext>
                  </a:extLst>
                </a:gridCol>
              </a:tblGrid>
              <a:tr h="30019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Wake County hard costs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extLst>
                  <a:ext uri="{0D108BD9-81ED-4DB2-BD59-A6C34878D82A}">
                    <a16:rowId xmlns:a16="http://schemas.microsoft.com/office/drawing/2014/main" val="3309186975"/>
                  </a:ext>
                </a:extLst>
              </a:tr>
              <a:tr h="543351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                                     93,291.28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$                       90,377.19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                     81,553.75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$                        90,812.64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 $                       80,545.64 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                     89,288.89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                    95,134.76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               92,331.47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   99,509.37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   98,092.64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106,846.85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109,156.43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$   1,126,940.91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extLst>
                  <a:ext uri="{0D108BD9-81ED-4DB2-BD59-A6C34878D82A}">
                    <a16:rowId xmlns:a16="http://schemas.microsoft.com/office/drawing/2014/main" val="3626132155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Wake County credit card costs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extLst>
                  <a:ext uri="{0D108BD9-81ED-4DB2-BD59-A6C34878D82A}">
                    <a16:rowId xmlns:a16="http://schemas.microsoft.com/office/drawing/2014/main" val="3129895994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0.936%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0.932%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0.952%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0.936%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1.081%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1.248%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1.205%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1.165%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1.190%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1.197%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1.200%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1.200%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1.105%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extLst>
                  <a:ext uri="{0D108BD9-81ED-4DB2-BD59-A6C34878D82A}">
                    <a16:rowId xmlns:a16="http://schemas.microsoft.com/office/drawing/2014/main" val="1941670106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hard cost %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1.499%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1.339%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1.581%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1.491%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1.498%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1.682%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1.478%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1.604%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1.525%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1.629%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1.600%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1.600%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1.541%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extLst>
                  <a:ext uri="{0D108BD9-81ED-4DB2-BD59-A6C34878D82A}">
                    <a16:rowId xmlns:a16="http://schemas.microsoft.com/office/drawing/2014/main" val="822714987"/>
                  </a:ext>
                </a:extLst>
              </a:tr>
              <a:tr h="30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cost % since debit %=0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2.436%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2.271%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2.533%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2.427%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2.580%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 dirty="0">
                          <a:effectLst/>
                        </a:rPr>
                        <a:t>2.930%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2.683%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2.770%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2.715%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2.826%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2.800%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2.800%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totals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98" marR="5398" marT="5398" marB="0" anchor="b"/>
                </a:tc>
                <a:extLst>
                  <a:ext uri="{0D108BD9-81ED-4DB2-BD59-A6C34878D82A}">
                    <a16:rowId xmlns:a16="http://schemas.microsoft.com/office/drawing/2014/main" val="160224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549" y="274320"/>
            <a:ext cx="9867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Wake County data, in respect to percent of collections</a:t>
            </a:r>
          </a:p>
          <a:p>
            <a:endParaRPr lang="en-US" dirty="0"/>
          </a:p>
          <a:p>
            <a:r>
              <a:rPr lang="en-US" dirty="0"/>
              <a:t>“Hard costs are the sum of all costs held back by the State with the exception of credit/debit card costs, which I track separately in the line below.”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06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Budget: Who is in charge?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Postage increase was MOU protocol followed:</a:t>
            </a:r>
          </a:p>
          <a:p>
            <a:pPr lvl="1"/>
            <a:r>
              <a:rPr lang="en-US" sz="2400" dirty="0" smtClean="0"/>
              <a:t>Cost of correspondence calculated by DOT Support Services</a:t>
            </a:r>
          </a:p>
          <a:p>
            <a:pPr lvl="1"/>
            <a:r>
              <a:rPr lang="en-US" sz="2400" dirty="0" smtClean="0"/>
              <a:t>Oversee all mail, supplies and printing various agency, divisions,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400" dirty="0" smtClean="0"/>
              <a:t>Used as a baseline when examining Tag &amp; Tax expenses</a:t>
            </a:r>
          </a:p>
          <a:p>
            <a:pPr lvl="1"/>
            <a:r>
              <a:rPr lang="en-US" sz="2400" dirty="0" smtClean="0"/>
              <a:t>DMV/DOT oversee printing &amp; mailing per MOU</a:t>
            </a:r>
          </a:p>
          <a:p>
            <a:pPr lvl="1"/>
            <a:r>
              <a:rPr lang="en-US" sz="2400" dirty="0" smtClean="0"/>
              <a:t>Cost included in overhead fee charged to counties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493296"/>
            <a:ext cx="10018713" cy="1600200"/>
          </a:xfrm>
        </p:spPr>
        <p:txBody>
          <a:bodyPr/>
          <a:lstStyle/>
          <a:p>
            <a:r>
              <a:rPr lang="en-US" dirty="0" smtClean="0"/>
              <a:t>Communication on fee Changes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453" y="1997242"/>
            <a:ext cx="8663570" cy="3296653"/>
          </a:xfrm>
        </p:spPr>
        <p:txBody>
          <a:bodyPr/>
          <a:lstStyle/>
          <a:p>
            <a:r>
              <a:rPr lang="en-US" dirty="0" smtClean="0"/>
              <a:t>Hardware Upgrade                                            $2,354,600</a:t>
            </a:r>
          </a:p>
          <a:p>
            <a:r>
              <a:rPr lang="en-US" dirty="0" smtClean="0"/>
              <a:t>Software/Microsoft SQL Server License     $800,000</a:t>
            </a:r>
          </a:p>
          <a:p>
            <a:r>
              <a:rPr lang="en-US" dirty="0" smtClean="0"/>
              <a:t>DOT/DMV Card Reader Replacement        $1,480,397</a:t>
            </a:r>
          </a:p>
          <a:p>
            <a:r>
              <a:rPr lang="en-US" dirty="0" smtClean="0"/>
              <a:t>SOC1 Audit                                                                  $80,620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9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en-US" sz="22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Third party mailing/printing vendor evaluation </a:t>
            </a:r>
            <a:br>
              <a:rPr lang="en-US" sz="22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25" y="1288472"/>
            <a:ext cx="10018713" cy="5203769"/>
          </a:xfrm>
        </p:spPr>
        <p:txBody>
          <a:bodyPr>
            <a:normAutofit/>
          </a:bodyPr>
          <a:lstStyle/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Xerox third party vendor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o RFP Xerox already under contract with DMV 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2011 Contract, extended </a:t>
            </a:r>
            <a:r>
              <a:rPr lang="en-US" dirty="0">
                <a:solidFill>
                  <a:prstClr val="black"/>
                </a:solidFill>
              </a:rPr>
              <a:t>through </a:t>
            </a:r>
            <a:r>
              <a:rPr lang="en-US" dirty="0" smtClean="0">
                <a:solidFill>
                  <a:prstClr val="black"/>
                </a:solidFill>
              </a:rPr>
              <a:t>amendments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Renewal August 31 ,2021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Review requirements </a:t>
            </a:r>
            <a:r>
              <a:rPr lang="en-US" dirty="0">
                <a:solidFill>
                  <a:prstClr val="black"/>
                </a:solidFill>
              </a:rPr>
              <a:t>for </a:t>
            </a:r>
            <a:r>
              <a:rPr lang="en-US" dirty="0" smtClean="0">
                <a:solidFill>
                  <a:prstClr val="black"/>
                </a:solidFill>
              </a:rPr>
              <a:t>service for review/quotes from other vendors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While </a:t>
            </a:r>
            <a:r>
              <a:rPr lang="en-US" dirty="0">
                <a:solidFill>
                  <a:prstClr val="black"/>
                </a:solidFill>
              </a:rPr>
              <a:t>Xerox cannot help the cost of </a:t>
            </a:r>
            <a:r>
              <a:rPr lang="en-US" dirty="0" smtClean="0">
                <a:solidFill>
                  <a:prstClr val="black"/>
                </a:solidFill>
              </a:rPr>
              <a:t>postage, </a:t>
            </a:r>
            <a:r>
              <a:rPr lang="en-US" dirty="0">
                <a:solidFill>
                  <a:prstClr val="black"/>
                </a:solidFill>
              </a:rPr>
              <a:t>it </a:t>
            </a:r>
            <a:r>
              <a:rPr lang="en-US" dirty="0" smtClean="0">
                <a:solidFill>
                  <a:prstClr val="black"/>
                </a:solidFill>
              </a:rPr>
              <a:t>can control what they charge for </a:t>
            </a:r>
            <a:r>
              <a:rPr lang="en-US" dirty="0">
                <a:solidFill>
                  <a:prstClr val="black"/>
                </a:solidFill>
              </a:rPr>
              <a:t>printing.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53" y="367405"/>
            <a:ext cx="14382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1" y="422303"/>
            <a:ext cx="10018713" cy="1752599"/>
          </a:xfrm>
        </p:spPr>
        <p:txBody>
          <a:bodyPr>
            <a:normAutofit/>
          </a:bodyPr>
          <a:lstStyle/>
          <a:p>
            <a:r>
              <a:rPr lang="en-US" sz="24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Third party appraisal/valuation </a:t>
            </a:r>
            <a:r>
              <a:rPr lang="en-US" sz="240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vendor </a:t>
            </a:r>
            <a:r>
              <a:rPr lang="en-US" sz="240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PRO AND CONS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008388"/>
            <a:ext cx="10018713" cy="472492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TEC </a:t>
            </a:r>
            <a:r>
              <a:rPr lang="en-US" sz="1800" dirty="0"/>
              <a:t>data </a:t>
            </a:r>
            <a:r>
              <a:rPr lang="en-US" sz="1800" dirty="0" smtClean="0"/>
              <a:t>systems third party valuation vendor </a:t>
            </a:r>
          </a:p>
          <a:p>
            <a:r>
              <a:rPr lang="en-US" sz="1800" dirty="0" smtClean="0"/>
              <a:t>NO RFP contract in place with Counties and DMV </a:t>
            </a:r>
          </a:p>
          <a:p>
            <a:r>
              <a:rPr lang="en-US" sz="1800" dirty="0" smtClean="0"/>
              <a:t>Renewed </a:t>
            </a:r>
            <a:r>
              <a:rPr lang="en-US" sz="1800" dirty="0"/>
              <a:t>effective July </a:t>
            </a:r>
            <a:r>
              <a:rPr lang="en-US" sz="1800" dirty="0" smtClean="0"/>
              <a:t>1, 2019- </a:t>
            </a:r>
            <a:r>
              <a:rPr lang="en-US" sz="1800" dirty="0"/>
              <a:t>June 30, 2020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TEC and interface </a:t>
            </a:r>
            <a:r>
              <a:rPr lang="en-US" sz="1800" dirty="0"/>
              <a:t>with DIT-DOT STARS mainframe, </a:t>
            </a:r>
            <a:r>
              <a:rPr lang="en-US" sz="1800" dirty="0" smtClean="0"/>
              <a:t>TEC </a:t>
            </a:r>
            <a:r>
              <a:rPr lang="en-US" sz="1800" dirty="0"/>
              <a:t>holding proprietary </a:t>
            </a:r>
            <a:r>
              <a:rPr lang="en-US" sz="1800" dirty="0" smtClean="0"/>
              <a:t>function </a:t>
            </a:r>
          </a:p>
          <a:p>
            <a:r>
              <a:rPr lang="en-US" sz="1800" dirty="0"/>
              <a:t>A</a:t>
            </a:r>
            <a:r>
              <a:rPr lang="en-US" sz="1800" dirty="0" smtClean="0"/>
              <a:t>ny change </a:t>
            </a:r>
            <a:r>
              <a:rPr lang="en-US" sz="1800" dirty="0"/>
              <a:t>would need to be evaluated and approved by the DIT-DOT systems. </a:t>
            </a:r>
          </a:p>
          <a:p>
            <a:r>
              <a:rPr lang="en-US" sz="1800" dirty="0" smtClean="0"/>
              <a:t>Trailer </a:t>
            </a:r>
            <a:r>
              <a:rPr lang="en-US" sz="1800" dirty="0"/>
              <a:t>and Antique appraisals </a:t>
            </a:r>
            <a:r>
              <a:rPr lang="en-US" sz="1800" dirty="0" smtClean="0"/>
              <a:t>has </a:t>
            </a:r>
            <a:r>
              <a:rPr lang="en-US" sz="1800" dirty="0"/>
              <a:t>been an issue with </a:t>
            </a:r>
            <a:r>
              <a:rPr lang="en-US" sz="1800" dirty="0" smtClean="0"/>
              <a:t>VTS</a:t>
            </a:r>
          </a:p>
          <a:p>
            <a:pPr lvl="1"/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VIN cannot help demonstrate to TEC if it is a homemade trailer or a $100,000 horse trailer. </a:t>
            </a:r>
            <a:endParaRPr lang="en-US" sz="1800" dirty="0" smtClean="0"/>
          </a:p>
          <a:p>
            <a:pPr lvl="1"/>
            <a:r>
              <a:rPr lang="en-US" sz="1800" dirty="0" smtClean="0"/>
              <a:t>Appeal process </a:t>
            </a:r>
            <a:endParaRPr lang="en-US" sz="1800" dirty="0"/>
          </a:p>
          <a:p>
            <a:r>
              <a:rPr lang="en-US" sz="1800" dirty="0" smtClean="0"/>
              <a:t>TEC </a:t>
            </a:r>
            <a:r>
              <a:rPr lang="en-US" sz="1800" dirty="0"/>
              <a:t>is the only </a:t>
            </a:r>
            <a:r>
              <a:rPr lang="en-US" sz="1800" dirty="0" smtClean="0"/>
              <a:t>source </a:t>
            </a:r>
            <a:r>
              <a:rPr lang="en-US" sz="1800" dirty="0"/>
              <a:t>that uses market value as compared to Kelley Blue </a:t>
            </a:r>
            <a:r>
              <a:rPr lang="en-US" sz="1800" dirty="0" smtClean="0"/>
              <a:t>Book, NADA, or Edmunds </a:t>
            </a:r>
            <a:r>
              <a:rPr lang="en-US" sz="1800" dirty="0"/>
              <a:t>which uses </a:t>
            </a:r>
            <a:r>
              <a:rPr lang="en-US" sz="1800" dirty="0" smtClean="0"/>
              <a:t>a lower trade </a:t>
            </a:r>
            <a:r>
              <a:rPr lang="en-US" sz="1800" dirty="0"/>
              <a:t>in value.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164" y="588817"/>
            <a:ext cx="1622367" cy="14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688419"/>
              </p:ext>
            </p:extLst>
          </p:nvPr>
        </p:nvGraphicFramePr>
        <p:xfrm>
          <a:off x="2181497" y="352697"/>
          <a:ext cx="9313817" cy="570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642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4544010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4449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809" y="112221"/>
            <a:ext cx="10018713" cy="1090937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495" y="1503947"/>
            <a:ext cx="9672765" cy="4632158"/>
          </a:xfrm>
        </p:spPr>
        <p:txBody>
          <a:bodyPr>
            <a:normAutofit fontScale="85000" lnSpcReduction="10000"/>
          </a:bodyPr>
          <a:lstStyle/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Review requirements for original contracts and consider the following if warranted: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2400" i="1" dirty="0" smtClean="0">
                <a:solidFill>
                  <a:prstClr val="black"/>
                </a:solidFill>
              </a:rPr>
              <a:t>RFP </a:t>
            </a:r>
            <a:r>
              <a:rPr lang="en-US" sz="2400" i="1" dirty="0">
                <a:solidFill>
                  <a:prstClr val="black"/>
                </a:solidFill>
              </a:rPr>
              <a:t>for third party mailing/printing vendor, RFI for appraisal vendor. 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MOU 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2200" i="1" dirty="0" smtClean="0">
                <a:solidFill>
                  <a:prstClr val="black"/>
                </a:solidFill>
              </a:rPr>
              <a:t>DOR </a:t>
            </a:r>
            <a:r>
              <a:rPr lang="en-US" sz="2200" i="1" dirty="0">
                <a:solidFill>
                  <a:prstClr val="black"/>
                </a:solidFill>
              </a:rPr>
              <a:t>reserves the right to change vendors by notifying the DMV of the proposed change at least twelve months in advance of the effective date of change</a:t>
            </a:r>
            <a:r>
              <a:rPr lang="en-US" sz="2200" i="1" dirty="0" smtClean="0">
                <a:solidFill>
                  <a:prstClr val="black"/>
                </a:solidFill>
              </a:rPr>
              <a:t>.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2400" i="1" dirty="0" smtClean="0">
                <a:solidFill>
                  <a:prstClr val="black"/>
                </a:solidFill>
              </a:rPr>
              <a:t> </a:t>
            </a:r>
            <a:r>
              <a:rPr lang="en-US" sz="2200" i="1" dirty="0">
                <a:solidFill>
                  <a:prstClr val="black"/>
                </a:solidFill>
              </a:rPr>
              <a:t>DMV </a:t>
            </a:r>
            <a:r>
              <a:rPr lang="en-US" sz="2200" i="1" dirty="0" smtClean="0">
                <a:solidFill>
                  <a:prstClr val="black"/>
                </a:solidFill>
              </a:rPr>
              <a:t>reserves </a:t>
            </a:r>
            <a:r>
              <a:rPr lang="en-US" sz="2200" i="1" dirty="0">
                <a:solidFill>
                  <a:prstClr val="black"/>
                </a:solidFill>
              </a:rPr>
              <a:t>the right to decline to be the third party vendor by notifying the LGD of the proposed change at least twelve months in advance of the effective date of change</a:t>
            </a:r>
            <a:r>
              <a:rPr lang="en-US" sz="2400" i="1" dirty="0">
                <a:solidFill>
                  <a:prstClr val="black"/>
                </a:solidFill>
              </a:rPr>
              <a:t>.  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Change </a:t>
            </a:r>
            <a:r>
              <a:rPr lang="en-US" dirty="0">
                <a:solidFill>
                  <a:prstClr val="black"/>
                </a:solidFill>
              </a:rPr>
              <a:t>control board would need to approve process </a:t>
            </a:r>
            <a:r>
              <a:rPr lang="en-US" dirty="0" smtClean="0">
                <a:solidFill>
                  <a:prstClr val="black"/>
                </a:solidFill>
              </a:rPr>
              <a:t>changes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Approval by DOR Procurement &amp; Contract team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Approval by Financial Services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MOU modified </a:t>
            </a:r>
            <a:r>
              <a:rPr lang="en-US" dirty="0">
                <a:solidFill>
                  <a:prstClr val="black"/>
                </a:solidFill>
              </a:rPr>
              <a:t>to reflect any agreed upon process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92506"/>
            <a:ext cx="10018713" cy="1515978"/>
          </a:xfrm>
        </p:spPr>
        <p:txBody>
          <a:bodyPr/>
          <a:lstStyle/>
          <a:p>
            <a:r>
              <a:rPr lang="en-US" dirty="0" smtClean="0"/>
              <a:t>Tag &amp; Tax                                                             Speedbumps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874" y="1816768"/>
            <a:ext cx="9265149" cy="4597887"/>
          </a:xfrm>
        </p:spPr>
        <p:txBody>
          <a:bodyPr>
            <a:normAutofit/>
          </a:bodyPr>
          <a:lstStyle/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Review VTS report accounting process compared to DOT Fiscal accounting process. 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Example </a:t>
            </a:r>
            <a:r>
              <a:rPr lang="en-US" dirty="0" smtClean="0">
                <a:solidFill>
                  <a:prstClr val="black"/>
                </a:solidFill>
              </a:rPr>
              <a:t>interest </a:t>
            </a:r>
            <a:r>
              <a:rPr lang="en-US" dirty="0">
                <a:solidFill>
                  <a:prstClr val="black"/>
                </a:solidFill>
              </a:rPr>
              <a:t>payment. If received in May, it is backtracking to adjust March, however should be in May. 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sz="2000" dirty="0">
                <a:solidFill>
                  <a:prstClr val="black"/>
                </a:solidFill>
              </a:rPr>
              <a:t>PIN Debit- shut off in the middle of October 2014.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Shut </a:t>
            </a:r>
            <a:r>
              <a:rPr lang="en-US" dirty="0">
                <a:solidFill>
                  <a:prstClr val="black"/>
                </a:solidFill>
              </a:rPr>
              <a:t>off until this spring. Slowly bringing up LPA locations with Pin Debit. 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This is the CPP (Common Payment Process) Project.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Close to having all LPA locations up and running with Pin Debit.</a:t>
            </a:r>
          </a:p>
          <a:p>
            <a:pPr lvl="0">
              <a:buClr>
                <a:srgbClr val="30ACEC">
                  <a:lumMod val="75000"/>
                </a:srgbClr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Review cost of mailing corrected notices</a:t>
            </a:r>
            <a:endParaRPr lang="en-US" sz="2000" dirty="0">
              <a:solidFill>
                <a:prstClr val="black"/>
              </a:solidFill>
            </a:endParaRP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/>
              <a:t>Counties should pay for their mistakes, must be reciprocal with the other parties involved so counties are not left footing the bill for the mistakes of others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Control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36124"/>
            <a:ext cx="10018713" cy="3757352"/>
          </a:xfrm>
        </p:spPr>
        <p:txBody>
          <a:bodyPr>
            <a:noAutofit/>
          </a:bodyPr>
          <a:lstStyle/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Any </a:t>
            </a:r>
            <a:r>
              <a:rPr lang="en-US" dirty="0">
                <a:solidFill>
                  <a:prstClr val="black"/>
                </a:solidFill>
              </a:rPr>
              <a:t>functionally or data changes/updates associated with Tag and Tax approved by the voting members of the CCB </a:t>
            </a:r>
            <a:endParaRPr lang="en-US" dirty="0" smtClean="0">
              <a:solidFill>
                <a:prstClr val="black"/>
              </a:solidFill>
            </a:endParaRP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dirty="0" smtClean="0">
                <a:solidFill>
                  <a:prstClr val="black"/>
                </a:solidFill>
              </a:rPr>
              <a:t>DMV Commissioner, DOT CIO, LGD Director, DOT Fiscal Director, NC League of Municipalities and Association of County Commissioners 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CCB meets to review change requests, vote on the change and prioritize based on critical, urgent, or ordinary </a:t>
            </a:r>
            <a:r>
              <a:rPr lang="en-US" dirty="0" smtClean="0">
                <a:solidFill>
                  <a:prstClr val="black"/>
                </a:solidFill>
              </a:rPr>
              <a:t>need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CCB must approve any changes of Tag &amp; Tax that may impact its scope, budget, and system interface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dirty="0">
                <a:solidFill>
                  <a:prstClr val="black"/>
                </a:solidFill>
              </a:rPr>
              <a:t>CCB’s voting members accept changes based on majority </a:t>
            </a:r>
            <a:r>
              <a:rPr lang="en-US" dirty="0" smtClean="0">
                <a:solidFill>
                  <a:prstClr val="black"/>
                </a:solidFill>
              </a:rPr>
              <a:t>rule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36965"/>
          </a:xfrm>
        </p:spPr>
        <p:txBody>
          <a:bodyPr/>
          <a:lstStyle/>
          <a:p>
            <a:r>
              <a:rPr lang="en-US" dirty="0" smtClean="0"/>
              <a:t>Tag &amp; Tax Speedbumps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474" y="1840832"/>
            <a:ext cx="9438331" cy="44214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LRP</a:t>
            </a:r>
            <a:endParaRPr lang="en-US" sz="2800" dirty="0"/>
          </a:p>
          <a:p>
            <a:pPr lvl="1"/>
            <a:r>
              <a:rPr lang="en-US" sz="2400" i="1" dirty="0" smtClean="0"/>
              <a:t>Dealer include taxes in transaction</a:t>
            </a:r>
            <a:r>
              <a:rPr lang="en-US" sz="2800" i="1" dirty="0" smtClean="0"/>
              <a:t>?</a:t>
            </a:r>
            <a:endParaRPr lang="en-US" sz="2800" i="1" dirty="0"/>
          </a:p>
          <a:p>
            <a:r>
              <a:rPr lang="en-US" sz="2800" dirty="0"/>
              <a:t>Reconciliation process </a:t>
            </a:r>
            <a:endParaRPr lang="en-US" sz="2800" dirty="0" smtClean="0"/>
          </a:p>
          <a:p>
            <a:r>
              <a:rPr lang="en-US" sz="2800" dirty="0" smtClean="0"/>
              <a:t>“One </a:t>
            </a:r>
            <a:r>
              <a:rPr lang="en-US" sz="2800" dirty="0"/>
              <a:t>sticker color change results in much harder for law enforcement to see and enforce </a:t>
            </a:r>
            <a:endParaRPr lang="en-US" sz="2800" dirty="0" smtClean="0"/>
          </a:p>
          <a:p>
            <a:r>
              <a:rPr lang="en-US" sz="2800" dirty="0" smtClean="0"/>
              <a:t>NCID Connectivity Issues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2317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08" y="33868"/>
            <a:ext cx="10018713" cy="1752599"/>
          </a:xfrm>
        </p:spPr>
        <p:txBody>
          <a:bodyPr/>
          <a:lstStyle/>
          <a:p>
            <a:r>
              <a:rPr lang="en-US" dirty="0" smtClean="0"/>
              <a:t>Anson County County-Run 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905" y="1786467"/>
            <a:ext cx="10993428" cy="4826000"/>
          </a:xfrm>
        </p:spPr>
        <p:txBody>
          <a:bodyPr>
            <a:normAutofit/>
          </a:bodyPr>
          <a:lstStyle/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How has the change to </a:t>
            </a:r>
            <a:r>
              <a:rPr lang="en-US" sz="1700" dirty="0">
                <a:solidFill>
                  <a:prstClr val="black"/>
                </a:solidFill>
              </a:rPr>
              <a:t>a</a:t>
            </a:r>
            <a:r>
              <a:rPr lang="en-US" sz="1700" dirty="0" smtClean="0">
                <a:solidFill>
                  <a:prstClr val="black"/>
                </a:solidFill>
              </a:rPr>
              <a:t> county run LPA impacted your county?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Fallback from the public at first, but the people ended up loving the improved customer service and location at the front of the county office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Even a county the size of Anson, ability to break even or reimburse themselves for fees. Also able to keep all notoriety fees.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>
                <a:solidFill>
                  <a:prstClr val="black"/>
                </a:solidFill>
              </a:rPr>
              <a:t>Ability to fix VTS jurisdictions </a:t>
            </a:r>
            <a:r>
              <a:rPr lang="en-US" sz="1500" dirty="0" smtClean="0">
                <a:solidFill>
                  <a:prstClr val="black"/>
                </a:solidFill>
              </a:rPr>
              <a:t>quicker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How well are costs being communicated to the county run LPA?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Do not know about a fee change until it happens, however not as concerned since they are reimbursed now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Too many pieces to a LPA with the state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No insurance money for remediating those issues, which can be time consuming</a:t>
            </a:r>
          </a:p>
          <a:p>
            <a:pPr lvl="1">
              <a:buClr>
                <a:srgbClr val="30ACEC">
                  <a:lumMod val="75000"/>
                </a:srgbClr>
              </a:buClr>
            </a:pPr>
            <a:r>
              <a:rPr lang="en-US" sz="1700" dirty="0" smtClean="0">
                <a:solidFill>
                  <a:prstClr val="black"/>
                </a:solidFill>
              </a:rPr>
              <a:t>Recommendations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Create a LPA list server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Long help desk wait problems</a:t>
            </a:r>
          </a:p>
          <a:p>
            <a:pPr lvl="2">
              <a:buClr>
                <a:srgbClr val="30ACEC">
                  <a:lumMod val="75000"/>
                </a:srgbClr>
              </a:buClr>
            </a:pPr>
            <a:r>
              <a:rPr lang="en-US" sz="1500" dirty="0" smtClean="0">
                <a:solidFill>
                  <a:prstClr val="black"/>
                </a:solidFill>
              </a:rPr>
              <a:t>Speed up Stars print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470" y="0"/>
            <a:ext cx="2054530" cy="20606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48697" y="5045826"/>
            <a:ext cx="4709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$22,633.74- Anson county net total compensation for February to May (four months)</a:t>
            </a:r>
          </a:p>
          <a:p>
            <a:r>
              <a:rPr lang="en-US" dirty="0" smtClean="0"/>
              <a:t>Average four month issuance and renewal fee cost-$6,357.91</a:t>
            </a:r>
          </a:p>
        </p:txBody>
      </p:sp>
    </p:spTree>
    <p:extLst>
      <p:ext uri="{BB962C8B-B14F-4D97-AF65-F5344CB8AC3E}">
        <p14:creationId xmlns:p14="http://schemas.microsoft.com/office/powerpoint/2010/main" val="258736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First Property Tax 1798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227">
            <a:off x="8218498" y="1399601"/>
            <a:ext cx="2720066" cy="2534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378">
            <a:off x="2469200" y="4433815"/>
            <a:ext cx="2556657" cy="224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328">
            <a:off x="1788114" y="1971674"/>
            <a:ext cx="3286125" cy="13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832">
            <a:off x="8016114" y="446856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99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724989"/>
            <a:ext cx="10018713" cy="1752599"/>
          </a:xfrm>
        </p:spPr>
        <p:txBody>
          <a:bodyPr/>
          <a:lstStyle/>
          <a:p>
            <a:r>
              <a:rPr lang="en-US" dirty="0" smtClean="0"/>
              <a:t>Fun Fact!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37807"/>
            <a:ext cx="10018713" cy="3753394"/>
          </a:xfrm>
        </p:spPr>
        <p:txBody>
          <a:bodyPr/>
          <a:lstStyle/>
          <a:p>
            <a:r>
              <a:rPr lang="en-US" dirty="0" smtClean="0"/>
              <a:t>17 County Operated LPA</a:t>
            </a:r>
          </a:p>
          <a:p>
            <a:r>
              <a:rPr lang="en-US" dirty="0" smtClean="0"/>
              <a:t>Revenue $105,000 Issue plate (FY 18-19)</a:t>
            </a:r>
          </a:p>
          <a:p>
            <a:r>
              <a:rPr lang="en-US" dirty="0" smtClean="0"/>
              <a:t>Revenue $300,000 Renewal plate service (FY 18-19)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254">
            <a:off x="8765041" y="2096044"/>
            <a:ext cx="22383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6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90719"/>
            <a:ext cx="10018713" cy="1752599"/>
          </a:xfrm>
        </p:spPr>
        <p:txBody>
          <a:bodyPr/>
          <a:lstStyle/>
          <a:p>
            <a:r>
              <a:rPr lang="en-US" dirty="0" smtClean="0"/>
              <a:t>VTS County Survey Results and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828800"/>
            <a:ext cx="10018713" cy="4571999"/>
          </a:xfrm>
        </p:spPr>
        <p:txBody>
          <a:bodyPr/>
          <a:lstStyle/>
          <a:p>
            <a:r>
              <a:rPr lang="en-US" dirty="0" smtClean="0"/>
              <a:t>69 responses from counties </a:t>
            </a:r>
          </a:p>
          <a:p>
            <a:r>
              <a:rPr lang="en-US" dirty="0" smtClean="0"/>
              <a:t>VTS communication from DOR rated a 3.75/5</a:t>
            </a:r>
          </a:p>
          <a:p>
            <a:r>
              <a:rPr lang="en-US" dirty="0" smtClean="0"/>
              <a:t>VTS communication from DMV  rated a 3.01/5</a:t>
            </a:r>
          </a:p>
          <a:p>
            <a:r>
              <a:rPr lang="en-US" dirty="0" smtClean="0"/>
              <a:t>Overall VTS satisfaction rated a 6.90/10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828" y="2909454"/>
            <a:ext cx="2937234" cy="221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3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78723"/>
            <a:ext cx="10018713" cy="1752599"/>
          </a:xfrm>
        </p:spPr>
        <p:txBody>
          <a:bodyPr/>
          <a:lstStyle/>
          <a:p>
            <a:r>
              <a:rPr lang="en-US" dirty="0" smtClean="0"/>
              <a:t>MOU REVISTED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770611"/>
            <a:ext cx="10018713" cy="4020589"/>
          </a:xfrm>
        </p:spPr>
        <p:txBody>
          <a:bodyPr>
            <a:normAutofit/>
          </a:bodyPr>
          <a:lstStyle/>
          <a:p>
            <a:r>
              <a:rPr lang="en-US" dirty="0" smtClean="0"/>
              <a:t>Board Objectives</a:t>
            </a:r>
          </a:p>
          <a:p>
            <a:pPr lvl="1"/>
            <a:r>
              <a:rPr lang="en-US" dirty="0" smtClean="0"/>
              <a:t>1. Collection percentage has increased and stayed at 95% or higher, excellent </a:t>
            </a:r>
          </a:p>
          <a:p>
            <a:pPr lvl="1"/>
            <a:r>
              <a:rPr lang="en-US" dirty="0" smtClean="0"/>
              <a:t>2. Reduce the percentage of delinquency, excellent </a:t>
            </a:r>
          </a:p>
          <a:p>
            <a:pPr lvl="1"/>
            <a:r>
              <a:rPr lang="en-US" dirty="0" smtClean="0"/>
              <a:t>3. Customer Service (communication of fees to counties), needs improvement </a:t>
            </a:r>
          </a:p>
          <a:p>
            <a:pPr lvl="1"/>
            <a:r>
              <a:rPr lang="en-US" dirty="0" smtClean="0"/>
              <a:t>4. Improved tax valuation process? </a:t>
            </a:r>
          </a:p>
          <a:p>
            <a:r>
              <a:rPr lang="en-US" dirty="0" smtClean="0"/>
              <a:t>FY 12-13 Statewide MV Collection $570,960,352.28	</a:t>
            </a:r>
          </a:p>
          <a:p>
            <a:r>
              <a:rPr lang="en-US" dirty="0" smtClean="0"/>
              <a:t>FY 18-19 Statewide MV Collection $ 1,010,461,195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30" y="2305574"/>
            <a:ext cx="336058" cy="328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18" y="2792039"/>
            <a:ext cx="336058" cy="32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12" y="1129144"/>
            <a:ext cx="10018713" cy="31242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6000" dirty="0">
              <a:cs typeface="Miriam" panose="020B0502050101010101" pitchFamily="34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13" y="1129145"/>
            <a:ext cx="1001871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1158" y="182881"/>
            <a:ext cx="5162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Service Level Agreement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674" y="1167064"/>
            <a:ext cx="7415389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01580"/>
            <a:ext cx="10018713" cy="6978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Level Agreement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42" y="1624263"/>
            <a:ext cx="7303167" cy="45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9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01581"/>
            <a:ext cx="10018713" cy="5414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Level Agreement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4305" y="1540042"/>
            <a:ext cx="7146757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2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10653"/>
          </a:xfrm>
        </p:spPr>
        <p:txBody>
          <a:bodyPr/>
          <a:lstStyle/>
          <a:p>
            <a:r>
              <a:rPr lang="en-US" dirty="0" smtClean="0"/>
              <a:t>Service Level Agreement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431" y="2045369"/>
            <a:ext cx="6749715" cy="42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2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 Major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motor vehicle collection percentage in NC</a:t>
            </a:r>
          </a:p>
          <a:p>
            <a:r>
              <a:rPr lang="en-US" dirty="0" smtClean="0"/>
              <a:t>Reduce the percentage of delinquent vehicle taxes</a:t>
            </a:r>
          </a:p>
          <a:p>
            <a:r>
              <a:rPr lang="en-US" dirty="0" smtClean="0"/>
              <a:t>Improve customer service</a:t>
            </a:r>
          </a:p>
          <a:p>
            <a:r>
              <a:rPr lang="en-US" dirty="0" smtClean="0"/>
              <a:t>Support an improved valuation process for NC Registered motor vehicles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0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overall operating cost by county size</a:t>
            </a:r>
          </a:p>
          <a:p>
            <a:r>
              <a:rPr lang="en-US" dirty="0" smtClean="0"/>
              <a:t>Difference in cost between county and DMV</a:t>
            </a:r>
          </a:p>
          <a:p>
            <a:r>
              <a:rPr lang="en-US" dirty="0" smtClean="0"/>
              <a:t>Compare how and why of cost increase over the last 5 years</a:t>
            </a:r>
          </a:p>
          <a:p>
            <a:r>
              <a:rPr lang="en-US" dirty="0" smtClean="0"/>
              <a:t>Who controls the budget?</a:t>
            </a:r>
          </a:p>
          <a:p>
            <a:r>
              <a:rPr lang="en-US" dirty="0" smtClean="0"/>
              <a:t>Communication between stakeholders</a:t>
            </a:r>
          </a:p>
          <a:p>
            <a:r>
              <a:rPr lang="en-US" dirty="0" smtClean="0"/>
              <a:t>Analyze current vendor contracts for vehicle valuations and printing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502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55595</TotalTime>
  <Words>1745</Words>
  <Application>Microsoft Office PowerPoint</Application>
  <PresentationFormat>Widescreen</PresentationFormat>
  <Paragraphs>278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Corbel</vt:lpstr>
      <vt:lpstr>Miriam</vt:lpstr>
      <vt:lpstr>Parallax</vt:lpstr>
      <vt:lpstr>Tag and Tax Analysis</vt:lpstr>
      <vt:lpstr>Intro</vt:lpstr>
      <vt:lpstr>Change Control Board</vt:lpstr>
      <vt:lpstr>PowerPoint Presentation</vt:lpstr>
      <vt:lpstr>Service Level Agreement</vt:lpstr>
      <vt:lpstr>Service Level Agreement</vt:lpstr>
      <vt:lpstr>Service Level Agreement</vt:lpstr>
      <vt:lpstr>MOU Major Objectives</vt:lpstr>
      <vt:lpstr>Further Objectives</vt:lpstr>
      <vt:lpstr>Current Cost per Transaction Type </vt:lpstr>
      <vt:lpstr>Cost per Transaction Type  </vt:lpstr>
      <vt:lpstr>Current Cost per Transaction Type </vt:lpstr>
      <vt:lpstr>Important Fee Changes</vt:lpstr>
      <vt:lpstr>Fees at a Glance </vt:lpstr>
      <vt:lpstr>Analysis </vt:lpstr>
      <vt:lpstr> Fee Increase Impact</vt:lpstr>
      <vt:lpstr>Fee impact results </vt:lpstr>
      <vt:lpstr>PowerPoint Presentation</vt:lpstr>
      <vt:lpstr>SAS Study data </vt:lpstr>
      <vt:lpstr>County Tracking Fee Increases/Decreases</vt:lpstr>
      <vt:lpstr>PowerPoint Presentation</vt:lpstr>
      <vt:lpstr>Budget: Who is in charge?</vt:lpstr>
      <vt:lpstr>Communication on fee Changes </vt:lpstr>
      <vt:lpstr>Third party mailing/printing vendor evaluation  </vt:lpstr>
      <vt:lpstr>Third party appraisal/valuation vendor PRO AND CONS</vt:lpstr>
      <vt:lpstr>PowerPoint Presentation</vt:lpstr>
      <vt:lpstr>PowerPoint Presentation</vt:lpstr>
      <vt:lpstr>Observations</vt:lpstr>
      <vt:lpstr>Tag &amp; Tax                                                             Speedbumps</vt:lpstr>
      <vt:lpstr>Tag &amp; Tax Speedbumps</vt:lpstr>
      <vt:lpstr>Anson County County-Run LPA</vt:lpstr>
      <vt:lpstr>Fun Facts</vt:lpstr>
      <vt:lpstr>Fun Fact!</vt:lpstr>
      <vt:lpstr>VTS County Survey Results and Feedback</vt:lpstr>
      <vt:lpstr>MOU REVISTED </vt:lpstr>
      <vt:lpstr>PowerPoint Presentation</vt:lpstr>
    </vt:vector>
  </TitlesOfParts>
  <Company>NCDOR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Tag and Tax Analysis: Midpoint</dc:title>
  <dc:creator>William Godwin</dc:creator>
  <cp:lastModifiedBy>David D Duty</cp:lastModifiedBy>
  <cp:revision>440</cp:revision>
  <cp:lastPrinted>2019-09-05T14:24:00Z</cp:lastPrinted>
  <dcterms:created xsi:type="dcterms:W3CDTF">2019-06-12T18:16:23Z</dcterms:created>
  <dcterms:modified xsi:type="dcterms:W3CDTF">2019-10-28T15:54:31Z</dcterms:modified>
</cp:coreProperties>
</file>