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8" r:id="rId2"/>
    <p:sldId id="299" r:id="rId3"/>
    <p:sldId id="272" r:id="rId4"/>
    <p:sldId id="273" r:id="rId5"/>
    <p:sldId id="314" r:id="rId6"/>
    <p:sldId id="334" r:id="rId7"/>
    <p:sldId id="274" r:id="rId8"/>
    <p:sldId id="335" r:id="rId9"/>
    <p:sldId id="318" r:id="rId10"/>
    <p:sldId id="338" r:id="rId11"/>
    <p:sldId id="317" r:id="rId12"/>
    <p:sldId id="336" r:id="rId13"/>
    <p:sldId id="316" r:id="rId14"/>
    <p:sldId id="337" r:id="rId15"/>
    <p:sldId id="315" r:id="rId16"/>
    <p:sldId id="319" r:id="rId17"/>
    <p:sldId id="320" r:id="rId18"/>
    <p:sldId id="339" r:id="rId19"/>
    <p:sldId id="321" r:id="rId20"/>
    <p:sldId id="322" r:id="rId21"/>
    <p:sldId id="340" r:id="rId22"/>
    <p:sldId id="341" r:id="rId23"/>
    <p:sldId id="323" r:id="rId24"/>
    <p:sldId id="324" r:id="rId25"/>
    <p:sldId id="325" r:id="rId26"/>
    <p:sldId id="326" r:id="rId27"/>
    <p:sldId id="327" r:id="rId28"/>
    <p:sldId id="328" r:id="rId29"/>
    <p:sldId id="329" r:id="rId30"/>
    <p:sldId id="330" r:id="rId31"/>
    <p:sldId id="331" r:id="rId32"/>
    <p:sldId id="342" r:id="rId33"/>
    <p:sldId id="332" r:id="rId34"/>
    <p:sldId id="280" r:id="rId35"/>
    <p:sldId id="281" r:id="rId36"/>
    <p:sldId id="304" r:id="rId37"/>
    <p:sldId id="305" r:id="rId38"/>
    <p:sldId id="306" r:id="rId39"/>
    <p:sldId id="343" r:id="rId40"/>
    <p:sldId id="311" r:id="rId41"/>
    <p:sldId id="312" r:id="rId42"/>
    <p:sldId id="313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265" autoAdjust="0"/>
  </p:normalViewPr>
  <p:slideViewPr>
    <p:cSldViewPr>
      <p:cViewPr varScale="1">
        <p:scale>
          <a:sx n="65" d="100"/>
          <a:sy n="65" d="100"/>
        </p:scale>
        <p:origin x="4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34FF08-336C-46A1-8C95-1D7428C02B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373A00-723A-4A4B-B011-E62FB2C9A63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60318E5-925D-4EBB-9773-9548BDA7890A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A62307-C2F0-4E63-B41A-41D7E00DDE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7856FE-0FB9-49B4-A630-E50B781235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5FD110-5304-4314-8484-CA04BDFF54D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E10A70-1482-4420-9FD1-3BA5D19943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2B7257-1419-46CC-933C-7E65EE4FF20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6BD7848-37AA-40FF-AD46-F2E647558DF4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177D97-CE2D-4B04-B4CC-7416D92B4B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96959D5-43D4-4B70-9E18-4F4E59E673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1E1479-CB13-45AB-8A26-1653DE54BF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564A4-D2B1-452D-8D74-2BDDE42B82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7142C4E-E012-4758-831D-4E136E2B29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FC19044F-F9E2-4B4A-BE12-7B36796A98F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DF2ADEA-1A70-49E7-9198-0B11DFF540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38BA48BE-1744-4FB9-B929-2FB7CC43D18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71082AB-7EA2-405B-8BD6-D1F3AA31EEE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37C278A-FDB9-4918-8574-3DA1A2E58458}"/>
              </a:ext>
            </a:extLst>
          </p:cNvPr>
          <p:cNvSpPr/>
          <p:nvPr userDrawn="1"/>
        </p:nvSpPr>
        <p:spPr>
          <a:xfrm>
            <a:off x="6781800" y="6172200"/>
            <a:ext cx="21336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16D2C7-548E-4939-BE58-30A16F5CC13D}"/>
              </a:ext>
            </a:extLst>
          </p:cNvPr>
          <p:cNvSpPr/>
          <p:nvPr userDrawn="1"/>
        </p:nvSpPr>
        <p:spPr>
          <a:xfrm>
            <a:off x="0" y="0"/>
            <a:ext cx="9906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52F7195-8868-4624-95FC-DA8A2DC91B37}"/>
              </a:ext>
            </a:extLst>
          </p:cNvPr>
          <p:cNvSpPr/>
          <p:nvPr userDrawn="1"/>
        </p:nvSpPr>
        <p:spPr>
          <a:xfrm>
            <a:off x="8229600" y="228600"/>
            <a:ext cx="9144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1085A8-1C9A-40E1-A776-ACDAA0D5606C}"/>
              </a:ext>
            </a:extLst>
          </p:cNvPr>
          <p:cNvSpPr/>
          <p:nvPr userDrawn="1"/>
        </p:nvSpPr>
        <p:spPr>
          <a:xfrm>
            <a:off x="0" y="1858963"/>
            <a:ext cx="9144000" cy="46037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8" name="Picture 13" descr="NCDOR Horiz ColorLogo plus SC.jpg">
            <a:extLst>
              <a:ext uri="{FF2B5EF4-FFF2-40B4-BE49-F238E27FC236}">
                <a16:creationId xmlns:a16="http://schemas.microsoft.com/office/drawing/2014/main" id="{14B83C9B-2601-44F2-BD98-8D36C7993C1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228600"/>
            <a:ext cx="867092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4976B5E0-EA3B-405A-81F4-26F941100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09551-2724-4E30-A8F1-389E310E3F2D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C091827-D00C-438E-BACD-1563E4F3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91C54DD-DBA2-4170-9D37-430A9F573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7EC1E-3E5C-48D5-A1E6-7E95DC28D1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11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BF2CC-99E6-47D1-A096-E7D0460F3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A63-ABE9-414D-80A5-5856076D23C2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DF4B7-CB49-4D4E-8316-26E5D4EB9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E485BF-169E-4C9C-938A-ED71C3CC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A4798-26DA-4F33-A859-30CB0C8D94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29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33A97-44BF-4826-AF01-4A748F9A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DE496-615A-4E85-B25E-7ABD09F224A2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26CCC-F0A1-47D7-A9F9-04F198212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34FA3-13F0-45CC-B650-E38D67694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313DE-9ADD-4464-BD2F-38722CE390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72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035DE-B220-487E-9E42-4ECA0F40A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FF736-645D-4C50-98C8-11CA6B32BABF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07BF7-9F66-48F1-B5F2-924C8B92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91200" y="636111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A9972-388C-4369-93EA-8629B97DE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E2D7D6C1-9564-4B8C-8579-0740B8291B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23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08962-423A-4CAD-A2AF-E036438B0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6C55C-B280-463C-831A-A10E919C8978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028F15-E84C-4D6B-9C01-25076BF7E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37DB8-AD68-4146-8DC6-4440763D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9A45B-F65D-4236-8D9C-D4672963A0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051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442F8-55D2-46C9-AC39-9A013BFF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13D9D-650A-4664-912B-7E3E35456FA4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1FA518-6F9B-4E68-8329-E4B30D6C2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EF373F4-841B-4703-B2E6-6ADFE029F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E450-FB67-4A04-8A4D-EEA905AFEC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0804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C1CF424-4DDB-40D7-9ADD-CD69A87AF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1EF1F-BDA9-4870-B1E9-572FD1AF1919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4AE6A9-CBDC-406D-BB51-7278B0C02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5F8E3F4-808A-427E-8756-082E22B10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5D207-94FC-4913-815B-F95227375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5148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BF464F9-87BA-4C57-8CFC-17C61F15C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36EDF-4922-4AF0-BCE2-19ED90127F79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4CFF4AB-9B03-43A3-BFA1-C128ADB9C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0CBF46B-AC9B-4035-80BD-A4FC519D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650F7-E11F-4A6C-BAA0-DC5F29FE78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136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5B80210-7FE8-4AF6-9E5D-94E4BC78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73455-88A0-4753-9980-D960BE297B96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E6B2C5D-3555-4771-8BEB-3AFC09A51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BFBF95D-94D7-4619-8CAE-537A3CFFF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81226-C712-43C8-B717-0CD6CFBBA6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620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80F6CBE-F0F2-4E2A-91FC-64332DF11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AA266-1DA7-4C95-97EC-1E8B5DDECB7E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4404AA-503E-4F12-994D-91D94E2D8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3AED74-8E7C-4C5D-AD80-4CB950BC0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1283-A185-4B6D-818F-84A6E0D63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906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EAA5AD-9F59-4035-AD69-1470B10EB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E92BF-C47C-4D1F-AAC5-D870092E25EA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CE16C2A-311D-4A77-94D7-C779FE7C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DDDC99-7EF4-47DB-9D89-DA593E577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EF59D-FD6C-44E7-99AD-5BB7E5CD00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183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D1DCCBF-2251-4676-904D-F8026A47A1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33600" y="228600"/>
            <a:ext cx="65532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B405E3F-C6F8-4229-92DD-BD5330345D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914400"/>
            <a:ext cx="8229600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68F4A-D615-4B36-969B-2CE82C18E2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1C7BED-A0BC-4D5A-B94A-4728D11897BD}" type="datetimeFigureOut">
              <a:rPr lang="en-US"/>
              <a:pPr>
                <a:defRPr/>
              </a:pPr>
              <a:t>9/13/2019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DF82E-A428-4890-BEEB-4EA87D77E5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A32DF-F2C9-4376-8F88-5DF80DF336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DA16D99-A2D3-48A4-B7CE-8A6267FFEF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C9640F13-D631-46AD-A4B6-5749DF7D3E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905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DA3CFF6-D76A-4C12-9092-1EF691CDEE05}"/>
              </a:ext>
            </a:extLst>
          </p:cNvPr>
          <p:cNvSpPr/>
          <p:nvPr userDrawn="1"/>
        </p:nvSpPr>
        <p:spPr>
          <a:xfrm>
            <a:off x="0" y="838200"/>
            <a:ext cx="9144000" cy="46038"/>
          </a:xfrm>
          <a:prstGeom prst="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Perpetu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Perpet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Perpetua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Perpetua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Perpetua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Perpetu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reports.oah.state.nc.us/ncac.asp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ncdor.gov/documents/av-14a-north-carolina-property-tax-commission-informational-bulletin" TargetMode="External"/><Relationship Id="rId4" Type="http://schemas.openxmlformats.org/officeDocument/2006/relationships/hyperlink" Target="http://www.ncdor.gov/documents/appeals-manual" TargetMode="Externa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pelfrey@ncdor.gov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5EC7EEF-65B9-4811-B8FB-C4D8430D1AA8}"/>
              </a:ext>
            </a:extLst>
          </p:cNvPr>
          <p:cNvSpPr txBox="1">
            <a:spLocks/>
          </p:cNvSpPr>
          <p:nvPr/>
        </p:nvSpPr>
        <p:spPr>
          <a:xfrm>
            <a:off x="0" y="2362200"/>
            <a:ext cx="9144000" cy="10668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4400" b="1" dirty="0" smtClean="0"/>
              <a:t>Property </a:t>
            </a:r>
            <a:r>
              <a:rPr lang="en-US" sz="4400" b="1" dirty="0"/>
              <a:t>Tax </a:t>
            </a:r>
            <a:r>
              <a:rPr lang="en-US" sz="4400" b="1" dirty="0" smtClean="0"/>
              <a:t>Commission</a:t>
            </a:r>
          </a:p>
          <a:p>
            <a:pPr algn="ctr" eaLnBrk="1" hangingPunct="1">
              <a:defRPr/>
            </a:pPr>
            <a:r>
              <a:rPr lang="en-US" sz="4400" b="1" dirty="0" smtClean="0"/>
              <a:t>Update</a:t>
            </a:r>
            <a:r>
              <a:rPr lang="en-US" sz="4400" b="1" dirty="0" smtClean="0"/>
              <a:t> </a:t>
            </a:r>
            <a:endParaRPr lang="en-US" sz="4400" b="1" dirty="0"/>
          </a:p>
          <a:p>
            <a:pPr algn="ctr" eaLnBrk="1" hangingPunct="1">
              <a:defRPr/>
            </a:pPr>
            <a:endParaRPr lang="en-US" sz="3600" dirty="0"/>
          </a:p>
          <a:p>
            <a:pPr algn="ctr" eaLnBrk="1" hangingPunct="1">
              <a:defRPr/>
            </a:pPr>
            <a:r>
              <a:rPr lang="en-US" sz="3600" dirty="0"/>
              <a:t>2019 </a:t>
            </a:r>
            <a:r>
              <a:rPr lang="en-US" sz="3600" dirty="0" smtClean="0"/>
              <a:t>Advanced Seminars</a:t>
            </a:r>
            <a:endParaRPr lang="en-US" sz="4400" b="1" dirty="0">
              <a:latin typeface="Perpetua" pitchFamily="18" charset="0"/>
              <a:ea typeface="+mj-ea"/>
              <a:cs typeface="+mj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E14FDA7-4509-4644-BC7C-CCDAACC9BCBD}"/>
              </a:ext>
            </a:extLst>
          </p:cNvPr>
          <p:cNvSpPr txBox="1">
            <a:spLocks/>
          </p:cNvSpPr>
          <p:nvPr/>
        </p:nvSpPr>
        <p:spPr>
          <a:xfrm>
            <a:off x="0" y="5334000"/>
            <a:ext cx="9144000" cy="1066800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defRPr/>
            </a:pPr>
            <a:r>
              <a:rPr lang="en-US" sz="2800" dirty="0">
                <a:ea typeface="+mj-ea"/>
              </a:rPr>
              <a:t>Steve Pelfrey</a:t>
            </a:r>
          </a:p>
          <a:p>
            <a:pPr algn="ctr" eaLnBrk="1" hangingPunct="1">
              <a:defRPr/>
            </a:pPr>
            <a:r>
              <a:rPr lang="en-US" sz="2800" dirty="0"/>
              <a:t>General Counsel, </a:t>
            </a:r>
            <a:r>
              <a:rPr lang="en-US" sz="2800" dirty="0">
                <a:ea typeface="+mj-ea"/>
              </a:rPr>
              <a:t>NCDOR Local Government Division</a:t>
            </a:r>
            <a:endParaRPr lang="en-US" sz="3200" dirty="0">
              <a:ea typeface="+mj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Compelling Discovery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Parties should be able to exchange most evidence </a:t>
            </a:r>
            <a:r>
              <a:rPr lang="en-US" altLang="en-US" sz="3600" dirty="0" err="1" smtClean="0">
                <a:latin typeface="Arial" panose="020B0604020202020204" pitchFamily="34" charset="0"/>
              </a:rPr>
              <a:t>witout</a:t>
            </a:r>
            <a:r>
              <a:rPr lang="en-US" altLang="en-US" sz="3600" dirty="0" smtClean="0">
                <a:latin typeface="Arial" panose="020B0604020202020204" pitchFamily="34" charset="0"/>
              </a:rPr>
              <a:t> issues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Sometimes a party won’t share information because they don’t believe it’s relevant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Commission wants to decide what’s relevant and what’s not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It’s best to get all information shared before the hearing is scheduled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33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– different issue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Union County settled with Lowe’s, based on sales data provided in appraisal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dismissed the Forsyth County Lowe’s appeal, based on defective sales data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Union reinstated its former value for the year after the settlement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371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– different issue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There were also some side issues about whether the settlement had come from the Board of E&amp;R or the assessor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decided that the county couldn’t change the value after settling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Appealed to the COA – decision should be out any time now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8839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Sovereign Citizens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Two cases involving sovereigns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One was a church, and the individuals involved were pleasant to deal with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other was an individually owned property, and the appellant was much harder to deal with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 also sometimes get random papers sent to us that aren’t actually appeals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113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Sovereign Citizens, cont’d.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Talk with your county in advance about how to deal with these appellants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Sometimes there can be real security concerns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This issue affects counties of all sizes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225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Side Note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Sometimes, cases come to hearing, but they probably shouldn’t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Help our staff understand when an </a:t>
            </a:r>
            <a:r>
              <a:rPr lang="en-US" altLang="en-US" sz="3600" dirty="0">
                <a:latin typeface="Arial" panose="020B0604020202020204" pitchFamily="34" charset="0"/>
              </a:rPr>
              <a:t>appellant </a:t>
            </a:r>
            <a:r>
              <a:rPr lang="en-US" altLang="en-US" sz="3600" dirty="0" smtClean="0">
                <a:latin typeface="Arial" panose="020B0604020202020204" pitchFamily="34" charset="0"/>
              </a:rPr>
              <a:t>seems </a:t>
            </a:r>
            <a:r>
              <a:rPr lang="en-US" altLang="en-US" sz="3600" dirty="0">
                <a:latin typeface="Arial" panose="020B0604020202020204" pitchFamily="34" charset="0"/>
              </a:rPr>
              <a:t>misinformed about the process, </a:t>
            </a:r>
            <a:r>
              <a:rPr lang="en-US" altLang="en-US" sz="3600" dirty="0" smtClean="0">
                <a:latin typeface="Arial" panose="020B0604020202020204" pitchFamily="34" charset="0"/>
              </a:rPr>
              <a:t>or just </a:t>
            </a:r>
            <a:r>
              <a:rPr lang="en-US" altLang="en-US" sz="3600" dirty="0" smtClean="0">
                <a:latin typeface="Arial" panose="020B0604020202020204" pitchFamily="34" charset="0"/>
              </a:rPr>
              <a:t>doesn’t get 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Many of these will still come to hearing, but occasionally they drop it once they understand better</a:t>
            </a:r>
            <a:endParaRPr lang="en-US" altLang="en-US" sz="3600" dirty="0" smtClean="0">
              <a:latin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195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Postmarks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Statute: filed when received, unless postmarked by USPS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 few appeals have been received untimely and without postmarks on the envelope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Certified Mail receipts usually have a postmark on them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Does this count?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80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Aaron’s #2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Aaron’s filed a BPP listing form in Lincoln County, listing all the property that was out on lease, and then further providing that it was to be removed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saw this as an error, and did not remove the property from the listing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445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Aaron’s #2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Aaron’s, through its tax rep, appealed to the Board of E&amp;R.  Board upheld.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Months later, Aaron’s attorney appealed the listing, saying that it was a discovery, and entitled to the NCGS 105-312 discovery appeal process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Board denied, PTC upheld.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Now at the COA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7117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Aaron’s #1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Last year, the PTC decided that the property of Aaron’s that is out on lease is not inventory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COA upheld this decision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In August, 2019, the NC Suprem</a:t>
            </a:r>
            <a:r>
              <a:rPr lang="en-US" altLang="en-US" sz="3600" dirty="0" smtClean="0">
                <a:latin typeface="Arial" panose="020B0604020202020204" pitchFamily="34" charset="0"/>
              </a:rPr>
              <a:t>e Court denied Aaron’s petition for discretionary review.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COA decision stands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073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B8F96F29-3546-4DD2-A5D1-26C8FCF6A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4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9501DC07-7F02-4574-BFD3-8949C6CAD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Content Placeholder 2">
            <a:extLst>
              <a:ext uri="{FF2B5EF4-FFF2-40B4-BE49-F238E27FC236}">
                <a16:creationId xmlns:a16="http://schemas.microsoft.com/office/drawing/2014/main" id="{063893A4-31AD-4E02-93DA-60CB3A71E6D5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Part I:</a:t>
            </a: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Overview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Issue: does historical cost, trended and depreciated using NCDOR’s schedules, accurately capture all forms of depreciation?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Or, does the sale of BPP on the secondary market, such as through eBay, better reflect obsolescence?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56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Teeter, cont’d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offered evidence that it had considered all forms of obsolescence and had determined that there was none, for the most part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PTC was also concerned that the eBay sales did not include all costs required to put the BPP in use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4460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Teeter, cont’d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PTC upheld the county’s value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Harris Teeter has appealed the decision to the COA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has also appealed, arguing that the case should never have been heard by the PTC because there was no timely appeal from an attorney or authorized nonattorney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467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More about COA appeals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Governed by the NC Rules of Appellate Procedure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Several steps required to “perfect” the appeal and have a file opened at the COA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Rules were changed a couple of years ago to allow a party to move for dismissal </a:t>
            </a:r>
            <a:r>
              <a:rPr lang="en-US" altLang="en-US" sz="3600" u="sng" dirty="0" smtClean="0">
                <a:latin typeface="Arial" panose="020B0604020202020204" pitchFamily="34" charset="0"/>
              </a:rPr>
              <a:t>at the PTC</a:t>
            </a:r>
            <a:r>
              <a:rPr lang="en-US" altLang="en-US" sz="3600" dirty="0" smtClean="0">
                <a:latin typeface="Arial" panose="020B0604020202020204" pitchFamily="34" charset="0"/>
              </a:rPr>
              <a:t> for failure to follow the steps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812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Martin Marietta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maintains a shop in Rowan County for the repair and refurbishing of various rock crusher components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Some of these components are sold to third parties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Therefore, the appellant contended that these components are inventory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determined that primary purpose of the shop, components and all BPP was the convenience of the appellant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355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The Split Restaurant Case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Building situated across two parcels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Parcels owned by separate owners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Ground leases in place for the building and for one of the parcels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Difficult and confusing to appraise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Difficult and confusing decision?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9725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Does ownership matter?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28599" y="1100138"/>
            <a:ext cx="9124950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sought exemption for property actually 100% owned by third party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There are some cases where the courts have held that a very small ownership interest is sufficient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determined that legislative intent of exemption included this situation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Under appeal to COA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8208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Late AV-14s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Notice of Appeal is required to be filed with PTC within 30 days of Board of E&amp;R decision (jurisdictional)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AV-14 is required by PTC rules (administrative)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Late AV-14s can be excused; late Notices cannot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has tended to be lenient with late AV-14s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9088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Late AV-63s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Form required when a business entity wants to designate a nonattorney representative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Procedure has only existed since about 2016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Policies haven’t been fully developed for dealing with late AV-63s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Harris Teeter case may provide some guidance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6144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Untimely applications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 few cases this year involving late applications for exemption, PUV, etc.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has jurisdiction to determine good cause for untimeliness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has tended to find good cause where the county knew or should have known, as of the filing deadline, that the applicant would claim the benefit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31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AAC89229-F52D-4279-8E5B-868B84FE9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>
                <a:latin typeface="Arial" panose="020B0604020202020204" pitchFamily="34" charset="0"/>
                <a:cs typeface="Arial" panose="020B0604020202020204" pitchFamily="34" charset="0"/>
              </a:rPr>
              <a:t>Property Tax Commission</a:t>
            </a:r>
          </a:p>
        </p:txBody>
      </p:sp>
      <p:pic>
        <p:nvPicPr>
          <p:cNvPr id="11267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0AB846D3-0808-480A-8FE6-2CAD06386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Content Placeholder 2">
            <a:extLst>
              <a:ext uri="{FF2B5EF4-FFF2-40B4-BE49-F238E27FC236}">
                <a16:creationId xmlns:a16="http://schemas.microsoft.com/office/drawing/2014/main" id="{1F2C47B2-3DBC-41A0-AACC-B53B157ACDDF}"/>
              </a:ext>
            </a:extLst>
          </p:cNvPr>
          <p:cNvSpPr txBox="1">
            <a:spLocks/>
          </p:cNvSpPr>
          <p:nvPr/>
        </p:nvSpPr>
        <p:spPr bwMode="auto">
          <a:xfrm>
            <a:off x="-357188" y="1041400"/>
            <a:ext cx="9448801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The PTC sits as the State Board of Equalization and Review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Created by G.S. 105-288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Actually considered a separate state agency, but NCDOR provides support staff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Five members; three appointed by governor and two by the General Assembly, on recommendation of the Speaker and President </a:t>
            </a:r>
            <a:r>
              <a:rPr lang="en-US" altLang="en-US" i="1" dirty="0">
                <a:latin typeface="Arial" panose="020B0604020202020204" pitchFamily="34" charset="0"/>
              </a:rPr>
              <a:t>Pro </a:t>
            </a:r>
            <a:r>
              <a:rPr lang="en-US" altLang="en-US" i="1" dirty="0" err="1">
                <a:latin typeface="Arial" panose="020B0604020202020204" pitchFamily="34" charset="0"/>
              </a:rPr>
              <a:t>Tem</a:t>
            </a:r>
            <a:r>
              <a:rPr lang="en-US" altLang="en-US" dirty="0">
                <a:latin typeface="Arial" panose="020B0604020202020204" pitchFamily="34" charset="0"/>
              </a:rPr>
              <a:t>. They have four year, staggered terms (3/2)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dirty="0">
                <a:latin typeface="Arial" panose="020B0604020202020204" pitchFamily="34" charset="0"/>
              </a:rPr>
              <a:t>Chair is appointed by governor; Vice Chair selected by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Section 42 properties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304799" y="1100138"/>
            <a:ext cx="9448800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Parties substantially agreed on EGI and cap rate. Main issue was appropriate level of operating expenses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provided audited financials and testimony in support of actual expenses. County used an estimated expense ratio without much specific support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PTC adopted actual expenses based on evidence provided, not as a rule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6352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Jet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Appellant offered evidence of actual purchase price paid and of the post-appraisal sale of a nearly identical aircraft.  Testimony from three industry experts, including two valuation specialists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County relied on published valuation guide and apparent list price of aircraft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3507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Corporate Jet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Commission found that appellant had provided better evidence as to several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Again, this decision was not meant to be precedent as to the method of valuation, but only as to evidence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3028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Takeaway point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Several cases indicate that the PTC expects the county to be able to support its value when provided additional evidence from the appellant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Can’t just rely on SOV, pricing guide, DOR trending/depreciation schedules, etc. when there is more specific evidence provided for the property in question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4694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9B256BF-A3D5-4642-9840-4556D89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CFA2F689-95DD-484B-91C2-49F059305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C2C70019-7CAA-4E0F-9E4D-DABFEA7D5A59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Part </a:t>
            </a:r>
            <a:r>
              <a:rPr lang="en-US" altLang="en-US" sz="6000" b="1" dirty="0" smtClean="0">
                <a:latin typeface="Arial" panose="020B0604020202020204" pitchFamily="34" charset="0"/>
              </a:rPr>
              <a:t>III:</a:t>
            </a: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County Appeal Strategies &amp; Tips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66675" y="9906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/>
              <a:t>Untimely to BOER – Motion To Dismiss; be prepared with affidavit of publication and with affidavit of mailing</a:t>
            </a:r>
          </a:p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>
                <a:effectLst/>
                <a:ea typeface="Calibri" panose="020F0502020204030204" pitchFamily="34" charset="0"/>
              </a:rPr>
              <a:t>Untimely to PTC – MTD; issue of jurisdiction</a:t>
            </a:r>
          </a:p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/>
              <a:t>Appeals regarding refunds, penalties, interest, etc. – MTD; jurisdiction</a:t>
            </a:r>
          </a:p>
          <a:p>
            <a:pPr marL="514350" lvl="0" indent="-514350">
              <a:spcAft>
                <a:spcPts val="1200"/>
              </a:spcAft>
              <a:buAutoNum type="arabicPeriod"/>
            </a:pPr>
            <a:r>
              <a:rPr lang="en-US" sz="3200" dirty="0"/>
              <a:t>Appellant did not state grounds of appeal, or assessor did not get notice under 105-290(f) – MTD? Compare with notice required in TCD case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66675" y="9906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Use discovery, especially </a:t>
            </a:r>
            <a:r>
              <a:rPr lang="en-US" sz="3200" dirty="0" smtClean="0"/>
              <a:t>for </a:t>
            </a:r>
            <a:r>
              <a:rPr lang="en-US" sz="3200" dirty="0"/>
              <a:t>commercial </a:t>
            </a:r>
            <a:r>
              <a:rPr lang="en-US" sz="3200" dirty="0" smtClean="0"/>
              <a:t>appeals. Start early.</a:t>
            </a:r>
            <a:endParaRPr lang="en-US" sz="3200" dirty="0"/>
          </a:p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Response to notice of appeal – not common and not required.  See 17 NCAC 11 .0212</a:t>
            </a:r>
          </a:p>
          <a:p>
            <a:pPr marL="514350" lvl="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Late/no AV-14 – will be handled by </a:t>
            </a:r>
            <a:r>
              <a:rPr lang="en-US" sz="3200" dirty="0" smtClean="0"/>
              <a:t>PTC. Late AV-14s could be excused</a:t>
            </a:r>
            <a:endParaRPr lang="en-US" sz="3200" dirty="0"/>
          </a:p>
          <a:p>
            <a:pPr marL="514350" lvl="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Prehearing conference – be proactive in setting up with appellant</a:t>
            </a:r>
          </a:p>
          <a:p>
            <a:pPr marL="514350" lvl="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3200" dirty="0"/>
              <a:t>Subpoenas can be issued if needed.  This is uncommon</a:t>
            </a:r>
          </a:p>
        </p:txBody>
      </p:sp>
    </p:spTree>
    <p:extLst>
      <p:ext uri="{BB962C8B-B14F-4D97-AF65-F5344CB8AC3E}">
        <p14:creationId xmlns:p14="http://schemas.microsoft.com/office/powerpoint/2010/main" val="286191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7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66675" y="9906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738188" indent="-738188">
              <a:spcAft>
                <a:spcPts val="1200"/>
              </a:spcAft>
              <a:buFont typeface="+mj-lt"/>
              <a:buAutoNum type="arabicPeriod" startAt="10"/>
            </a:pPr>
            <a:r>
              <a:rPr lang="en-US" sz="3200" dirty="0"/>
              <a:t>Appellant’s failure to attend PHC/enter into order/exchange or submit exhibits – Depends. Result could range from no different to dismissed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0"/>
            </a:pPr>
            <a:r>
              <a:rPr lang="en-US" sz="3200" dirty="0"/>
              <a:t>Appellant’s failure to appear – grounds for dismissal. See 17 NCAC 11 .0217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0"/>
            </a:pPr>
            <a:r>
              <a:rPr lang="en-US" sz="3200" dirty="0"/>
              <a:t>No AV-63 filed – At a minimum, appellant will have to have attorney at hearing. See 17 NCAC 11 .0216  Tax reps cannot be a </a:t>
            </a:r>
            <a:r>
              <a:rPr lang="en-US" sz="3200" dirty="0" err="1"/>
              <a:t>nonattorney</a:t>
            </a:r>
            <a:r>
              <a:rPr lang="en-US" sz="3200" dirty="0"/>
              <a:t> representative</a:t>
            </a:r>
          </a:p>
        </p:txBody>
      </p:sp>
    </p:spTree>
    <p:extLst>
      <p:ext uri="{BB962C8B-B14F-4D97-AF65-F5344CB8AC3E}">
        <p14:creationId xmlns:p14="http://schemas.microsoft.com/office/powerpoint/2010/main" val="122900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Strategies &amp; Tips</a:t>
            </a:r>
          </a:p>
        </p:txBody>
      </p:sp>
      <p:pic>
        <p:nvPicPr>
          <p:cNvPr id="31747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8" name="Content Placeholder 2"/>
          <p:cNvSpPr txBox="1">
            <a:spLocks/>
          </p:cNvSpPr>
          <p:nvPr/>
        </p:nvSpPr>
        <p:spPr bwMode="auto">
          <a:xfrm>
            <a:off x="76200" y="914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County should consider making a MTD at the close of appellant’s case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If you haven’t handled a property tax appeal before, consider outside counsel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Mass appraisal and single-property appraisal have generally the same goal, but very different approaches</a:t>
            </a:r>
          </a:p>
          <a:p>
            <a:pPr marL="738188" indent="-738188">
              <a:spcAft>
                <a:spcPts val="1200"/>
              </a:spcAft>
              <a:buFont typeface="+mj-lt"/>
              <a:buAutoNum type="arabicPeriod" startAt="13"/>
            </a:pPr>
            <a:r>
              <a:rPr lang="en-US" sz="3100" dirty="0"/>
              <a:t>Encourage your attorney to consider taking any of property tax-related courses offered to county tax staff.  Some are eligible for CLE</a:t>
            </a:r>
          </a:p>
        </p:txBody>
      </p:sp>
    </p:spTree>
    <p:extLst>
      <p:ext uri="{BB962C8B-B14F-4D97-AF65-F5344CB8AC3E}">
        <p14:creationId xmlns:p14="http://schemas.microsoft.com/office/powerpoint/2010/main" val="278634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7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9B256BF-A3D5-4642-9840-4556D89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CFA2F689-95DD-484B-91C2-49F059305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C2C70019-7CAA-4E0F-9E4D-DABFEA7D5A59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>
                <a:latin typeface="Arial" panose="020B0604020202020204" pitchFamily="34" charset="0"/>
              </a:rPr>
              <a:t>Part </a:t>
            </a:r>
            <a:r>
              <a:rPr lang="en-US" altLang="en-US" sz="6000" b="1" dirty="0" smtClean="0">
                <a:latin typeface="Arial" panose="020B0604020202020204" pitchFamily="34" charset="0"/>
              </a:rPr>
              <a:t>IV:</a:t>
            </a:r>
            <a:endParaRPr lang="en-US" altLang="en-US" sz="6000" b="1" dirty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 smtClean="0">
                <a:latin typeface="Arial" panose="020B0604020202020204" pitchFamily="34" charset="0"/>
              </a:rPr>
              <a:t>Resources</a:t>
            </a:r>
            <a:endParaRPr lang="en-US" altLang="en-US" sz="6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9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B0EC281-99EB-4132-A61F-420F3CCA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January 1, 2019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</a:p>
        </p:txBody>
      </p:sp>
      <p:pic>
        <p:nvPicPr>
          <p:cNvPr id="12291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7FF98FAA-FA5D-4FBB-BA83-45D92CD7B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Content Placeholder 2">
            <a:extLst>
              <a:ext uri="{FF2B5EF4-FFF2-40B4-BE49-F238E27FC236}">
                <a16:creationId xmlns:a16="http://schemas.microsoft.com/office/drawing/2014/main" id="{32A9D066-B716-432F-99DE-32FF8467D162}"/>
              </a:ext>
            </a:extLst>
          </p:cNvPr>
          <p:cNvSpPr txBox="1">
            <a:spLocks/>
          </p:cNvSpPr>
          <p:nvPr/>
        </p:nvSpPr>
        <p:spPr bwMode="auto">
          <a:xfrm>
            <a:off x="-304800" y="990600"/>
            <a:ext cx="92297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Robert C. Hunter (Chair): McDowell County; former legislator and retired from the NC Court of Appeals (current term expires June 30, 2021) – Gov. Cooper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Terry L. Wheeler (Vice Chair): Dare County; former county manager and longest-serving member of the PTC, being first appointed in 1995 (June 30, 2019) – Speaker Moore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William W. </a:t>
            </a:r>
            <a:r>
              <a:rPr lang="en-US" altLang="en-US" sz="2400" dirty="0" err="1">
                <a:latin typeface="Arial" panose="020B0604020202020204" pitchFamily="34" charset="0"/>
              </a:rPr>
              <a:t>Peaslee</a:t>
            </a:r>
            <a:r>
              <a:rPr lang="en-US" altLang="en-US" sz="2400" dirty="0">
                <a:latin typeface="Arial" panose="020B0604020202020204" pitchFamily="34" charset="0"/>
              </a:rPr>
              <a:t>; Wake County: former Chair and current Deputy Commissioner with the NC Industrial Commission (June 30, 2019) – Pres. </a:t>
            </a:r>
            <a:r>
              <a:rPr lang="en-US" altLang="en-US" sz="2400" i="1" dirty="0">
                <a:latin typeface="Arial" panose="020B0604020202020204" pitchFamily="34" charset="0"/>
              </a:rPr>
              <a:t>Pro </a:t>
            </a:r>
            <a:r>
              <a:rPr lang="en-US" altLang="en-US" sz="2400" i="1" dirty="0" err="1">
                <a:latin typeface="Arial" panose="020B0604020202020204" pitchFamily="34" charset="0"/>
              </a:rPr>
              <a:t>Tem</a:t>
            </a:r>
            <a:r>
              <a:rPr lang="en-US" altLang="en-US" sz="2400" dirty="0">
                <a:latin typeface="Arial" panose="020B0604020202020204" pitchFamily="34" charset="0"/>
              </a:rPr>
              <a:t> Berger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Alexander A. Guess: Wake County; CPA in private practice (June 30, 2019) – Former Gov. </a:t>
            </a:r>
            <a:r>
              <a:rPr lang="en-US" altLang="en-US" sz="2400" dirty="0" err="1">
                <a:latin typeface="Arial" panose="020B0604020202020204" pitchFamily="34" charset="0"/>
              </a:rPr>
              <a:t>McCrory</a:t>
            </a:r>
            <a:r>
              <a:rPr lang="en-US" altLang="en-US" sz="2400" dirty="0">
                <a:latin typeface="Arial" panose="020B0604020202020204" pitchFamily="34" charset="0"/>
              </a:rPr>
              <a:t> 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Charles W. Penny: Nash County; former Rocky Mount city manager (June 30, 2021) – Gov. Cooper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>
                <a:latin typeface="Arial" panose="020B0604020202020204" pitchFamily="34" charset="0"/>
                <a:cs typeface="Arial" panose="020B0604020202020204" pitchFamily="34" charset="0"/>
              </a:rPr>
              <a:t>Useful Resources</a:t>
            </a:r>
          </a:p>
        </p:txBody>
      </p:sp>
      <p:pic>
        <p:nvPicPr>
          <p:cNvPr id="38915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6" name="Content Placeholder 2"/>
          <p:cNvSpPr txBox="1">
            <a:spLocks/>
          </p:cNvSpPr>
          <p:nvPr/>
        </p:nvSpPr>
        <p:spPr bwMode="auto">
          <a:xfrm>
            <a:off x="0" y="914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71550" indent="-514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Current edition of “Machinery Act of North Carolina Annotated” – usually published in even years, as of the most recent odd year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Title 17, Chapter 11 of the NC Administrative Code (</a:t>
            </a:r>
            <a:r>
              <a:rPr lang="en-US" altLang="en-US" sz="2800" dirty="0">
                <a:hlinkClick r:id="rId3"/>
              </a:rPr>
              <a:t>reports.oah.state.nc.us/ncac.asp</a:t>
            </a:r>
            <a:r>
              <a:rPr lang="en-US" altLang="en-US" sz="2800" dirty="0"/>
              <a:t>)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NCDOR Appeals Manual (</a:t>
            </a:r>
            <a:r>
              <a:rPr lang="en-US" altLang="en-US" sz="2800" dirty="0">
                <a:hlinkClick r:id="rId4"/>
              </a:rPr>
              <a:t>www.ncdor.gov/documents/appeals-manual</a:t>
            </a:r>
            <a:r>
              <a:rPr lang="en-US" altLang="en-US" sz="2800" dirty="0"/>
              <a:t>)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NCDOR PTC Informational Bulletin (</a:t>
            </a:r>
            <a:r>
              <a:rPr lang="en-US" altLang="en-US" sz="2800" dirty="0">
                <a:hlinkClick r:id="rId5"/>
              </a:rPr>
              <a:t>www.ncdor.gov/documents/av-14a-north-carolina-property-tax-commission-informational-bulletin</a:t>
            </a:r>
            <a:r>
              <a:rPr lang="en-US" altLang="en-US" sz="2800" dirty="0"/>
              <a:t>)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/>
              <a:t>NCDOR staff (919) 814-1129</a:t>
            </a:r>
            <a:endParaRPr lang="en-US" altLang="en-US" sz="30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Sometimes</a:t>
            </a:r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Useful Resource</a:t>
            </a:r>
          </a:p>
        </p:txBody>
      </p:sp>
      <p:pic>
        <p:nvPicPr>
          <p:cNvPr id="39939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1">
              <a:spcBef>
                <a:spcPts val="1200"/>
              </a:spcBef>
              <a:defRPr/>
            </a:pPr>
            <a:endParaRPr lang="en-US" sz="3000" dirty="0">
              <a:hlinkClick r:id="rId3"/>
            </a:endParaRPr>
          </a:p>
          <a:p>
            <a:pPr lvl="1">
              <a:spcBef>
                <a:spcPts val="1200"/>
              </a:spcBef>
              <a:defRPr/>
            </a:pPr>
            <a:endParaRPr lang="en-US" sz="3000" dirty="0">
              <a:hlinkClick r:id="rId3"/>
            </a:endParaRPr>
          </a:p>
          <a:p>
            <a:pPr lvl="1" algn="ctr">
              <a:spcBef>
                <a:spcPts val="1200"/>
              </a:spcBef>
              <a:defRPr/>
            </a:pPr>
            <a:r>
              <a:rPr lang="en-US" sz="3000" dirty="0">
                <a:hlinkClick r:id="rId3"/>
              </a:rPr>
              <a:t>stephen.pelfrey@ncdor.gov</a:t>
            </a:r>
            <a:endParaRPr lang="en-US" sz="3000" dirty="0"/>
          </a:p>
          <a:p>
            <a:pPr lvl="1" algn="ctr">
              <a:spcBef>
                <a:spcPts val="1200"/>
              </a:spcBef>
              <a:defRPr/>
            </a:pPr>
            <a:r>
              <a:rPr lang="en-US" sz="3000" dirty="0"/>
              <a:t>(919) 814-1145</a:t>
            </a:r>
          </a:p>
          <a:p>
            <a:pPr lvl="1" algn="ctr">
              <a:spcBef>
                <a:spcPts val="1200"/>
              </a:spcBef>
              <a:defRPr/>
            </a:pPr>
            <a:r>
              <a:rPr lang="en-US" sz="3000" dirty="0"/>
              <a:t>(your mileage may vary)</a:t>
            </a:r>
          </a:p>
          <a:p>
            <a:pPr marL="971550" lvl="1" indent="-514350">
              <a:spcBef>
                <a:spcPct val="20000"/>
              </a:spcBef>
              <a:buFont typeface="Wingdings" pitchFamily="2" charset="2"/>
              <a:buChar char="§"/>
              <a:defRPr/>
            </a:pPr>
            <a:endParaRPr lang="en-US" sz="36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63" name="Picture 4" descr="C:\Users\tjohnson13\Desktop\Trevor Johnson Docs\Logo\jpg's\State\State Outline (Color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4" name="Content Placeholder 2"/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algn="ctr">
              <a:spcBef>
                <a:spcPts val="1200"/>
              </a:spcBef>
            </a:pPr>
            <a:endParaRPr lang="en-US" altLang="en-US" sz="6000" b="1"/>
          </a:p>
          <a:p>
            <a:pPr lvl="1" algn="ctr">
              <a:spcBef>
                <a:spcPts val="1200"/>
              </a:spcBef>
            </a:pPr>
            <a:r>
              <a:rPr lang="en-US" altLang="en-US" sz="6000" b="1"/>
              <a:t>Questions?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3B0EC281-99EB-4132-A61F-420F3CCA3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July 1, 2019 </a:t>
            </a: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</a:p>
        </p:txBody>
      </p:sp>
      <p:pic>
        <p:nvPicPr>
          <p:cNvPr id="12291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7FF98FAA-FA5D-4FBB-BA83-45D92CD7B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Content Placeholder 2">
            <a:extLst>
              <a:ext uri="{FF2B5EF4-FFF2-40B4-BE49-F238E27FC236}">
                <a16:creationId xmlns:a16="http://schemas.microsoft.com/office/drawing/2014/main" id="{32A9D066-B716-432F-99DE-32FF8467D162}"/>
              </a:ext>
            </a:extLst>
          </p:cNvPr>
          <p:cNvSpPr txBox="1">
            <a:spLocks/>
          </p:cNvSpPr>
          <p:nvPr/>
        </p:nvSpPr>
        <p:spPr bwMode="auto">
          <a:xfrm>
            <a:off x="-304800" y="990600"/>
            <a:ext cx="92297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Robert C. Hunter (Chair): McDowell County; former legislator and retired from the NC Court of Appeals (current term expires June 30, 2021) – Gov. Cooper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Terry L. Wheeler (Vice Chair): Dare County; former county manager and longest-serving member of the PTC, being first appointed in 1995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2023)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–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Gov.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Cooper</a:t>
            </a:r>
            <a:endParaRPr lang="en-US" altLang="en-US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William W. Peaslee; Wake County: former Chair and current Deputy Commissioner with the NC Industrial Commission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2023)</a:t>
            </a:r>
            <a:r>
              <a:rPr lang="en-US" altLang="en-US" sz="2400" dirty="0" smtClean="0">
                <a:latin typeface="Arial" panose="020B0604020202020204" pitchFamily="34" charset="0"/>
              </a:rPr>
              <a:t> </a:t>
            </a:r>
            <a:r>
              <a:rPr lang="en-US" altLang="en-US" sz="2400" dirty="0">
                <a:latin typeface="Arial" panose="020B0604020202020204" pitchFamily="34" charset="0"/>
              </a:rPr>
              <a:t>– Pres. </a:t>
            </a:r>
            <a:r>
              <a:rPr lang="en-US" altLang="en-US" sz="2400" i="1" dirty="0">
                <a:latin typeface="Arial" panose="020B0604020202020204" pitchFamily="34" charset="0"/>
              </a:rPr>
              <a:t>Pro </a:t>
            </a:r>
            <a:r>
              <a:rPr lang="en-US" altLang="en-US" sz="2400" i="1" dirty="0" err="1">
                <a:latin typeface="Arial" panose="020B0604020202020204" pitchFamily="34" charset="0"/>
              </a:rPr>
              <a:t>Tem</a:t>
            </a:r>
            <a:r>
              <a:rPr lang="en-US" altLang="en-US" sz="2400" dirty="0">
                <a:latin typeface="Arial" panose="020B0604020202020204" pitchFamily="34" charset="0"/>
              </a:rPr>
              <a:t> Berger</a:t>
            </a: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Alexander A. Guess: Wake County; CPA in private practice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2023)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–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Speaker Moore</a:t>
            </a:r>
            <a:endParaRPr lang="en-US" altLang="en-US" sz="24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June W. Michaux: Durham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County; </a:t>
            </a:r>
            <a:r>
              <a:rPr lang="en-US" altLang="en-US" sz="2400" dirty="0" smtClean="0">
                <a:solidFill>
                  <a:srgbClr val="FF0000"/>
                </a:solidFill>
                <a:latin typeface="Arial" panose="020B0604020202020204" pitchFamily="34" charset="0"/>
              </a:rPr>
              <a:t>retired from NC Department of Administration </a:t>
            </a:r>
            <a:r>
              <a:rPr lang="en-US" altLang="en-US" sz="2400" dirty="0">
                <a:solidFill>
                  <a:srgbClr val="FF0000"/>
                </a:solidFill>
                <a:latin typeface="Arial" panose="020B0604020202020204" pitchFamily="34" charset="0"/>
              </a:rPr>
              <a:t>(June 30, 2021) – Gov. Cooper</a:t>
            </a:r>
          </a:p>
        </p:txBody>
      </p:sp>
    </p:spTree>
    <p:extLst>
      <p:ext uri="{BB962C8B-B14F-4D97-AF65-F5344CB8AC3E}">
        <p14:creationId xmlns:p14="http://schemas.microsoft.com/office/powerpoint/2010/main" val="366143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A9B256BF-A3D5-4642-9840-4556D897A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endParaRPr lang="en-US" altLang="en-US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23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CFA2F689-95DD-484B-91C2-49F059305E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C2C70019-7CAA-4E0F-9E4D-DABFEA7D5A59}"/>
              </a:ext>
            </a:extLst>
          </p:cNvPr>
          <p:cNvSpPr txBox="1">
            <a:spLocks/>
          </p:cNvSpPr>
          <p:nvPr/>
        </p:nvSpPr>
        <p:spPr bwMode="auto">
          <a:xfrm>
            <a:off x="0" y="1295400"/>
            <a:ext cx="8924925" cy="521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 algn="ctr">
              <a:spcBef>
                <a:spcPts val="1200"/>
              </a:spcBef>
              <a:buFontTx/>
              <a:buNone/>
            </a:pPr>
            <a:endParaRPr lang="en-US" altLang="en-US" sz="6000" b="1" dirty="0" smtClean="0">
              <a:latin typeface="Arial" panose="020B0604020202020204" pitchFamily="34" charset="0"/>
            </a:endParaRP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 smtClean="0">
                <a:latin typeface="Arial" panose="020B0604020202020204" pitchFamily="34" charset="0"/>
              </a:rPr>
              <a:t>Part </a:t>
            </a:r>
            <a:r>
              <a:rPr lang="en-US" altLang="en-US" sz="6000" b="1" dirty="0">
                <a:latin typeface="Arial" panose="020B0604020202020204" pitchFamily="34" charset="0"/>
              </a:rPr>
              <a:t>II:</a:t>
            </a:r>
          </a:p>
          <a:p>
            <a:pPr lvl="1" algn="ctr">
              <a:spcBef>
                <a:spcPts val="1200"/>
              </a:spcBef>
              <a:buFontTx/>
              <a:buNone/>
            </a:pPr>
            <a:r>
              <a:rPr lang="en-US" altLang="en-US" sz="6000" b="1" dirty="0" smtClean="0">
                <a:latin typeface="Arial" panose="020B0604020202020204" pitchFamily="34" charset="0"/>
              </a:rPr>
              <a:t>2019 Updates</a:t>
            </a:r>
            <a:endParaRPr lang="en-US" altLang="en-US" sz="60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74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Appeals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Started trying to schedule Lowe’s cases in late 2018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Moore County appeal put on calendar for June, 2019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Lowe’s changed attorneys around January, 2019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Moore County appeal settled just before hearing date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Lowe’s Appeals, cont’d.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Other counties beginning to settle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We’re continuing to schedule these  for hearing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 encourage counties to renew discussions with the new counsel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We would like to see these gone within the next six months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526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DE1CF2B-B328-438E-B017-B8AA86A8C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228600"/>
            <a:ext cx="6858000" cy="563563"/>
          </a:xfrm>
        </p:spPr>
        <p:txBody>
          <a:bodyPr/>
          <a:lstStyle/>
          <a:p>
            <a:r>
              <a:rPr lang="en-US" alt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Harris Teeter - pregame</a:t>
            </a:r>
            <a:endParaRPr lang="en-US" alt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5" name="Picture 4" descr="C:\Users\tjohnson13\Desktop\Trevor Johnson Docs\Logo\jpg's\State\State Outline (Color).jpg">
            <a:extLst>
              <a:ext uri="{FF2B5EF4-FFF2-40B4-BE49-F238E27FC236}">
                <a16:creationId xmlns:a16="http://schemas.microsoft.com/office/drawing/2014/main" id="{5136C9A3-EE1C-4B49-9456-4421696922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019800"/>
            <a:ext cx="1609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C6E971A4-6F7F-48E2-9717-51BF2CFB6F57}"/>
              </a:ext>
            </a:extLst>
          </p:cNvPr>
          <p:cNvSpPr txBox="1">
            <a:spLocks/>
          </p:cNvSpPr>
          <p:nvPr/>
        </p:nvSpPr>
        <p:spPr bwMode="auto">
          <a:xfrm>
            <a:off x="-28575" y="1100138"/>
            <a:ext cx="8924925" cy="521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Perpetua" panose="02020502060401020303" pitchFamily="18" charset="0"/>
              </a:defRPr>
            </a:lvl1pPr>
            <a:lvl2pPr marL="971550" indent="-5143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Perpetua" panose="02020502060401020303" pitchFamily="18" charset="0"/>
              </a:defRPr>
            </a:lvl2pPr>
            <a:lvl3pPr marL="1428750" indent="-51435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Perpetua" panose="02020502060401020303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Perpetua" panose="02020502060401020303" pitchFamily="18" charset="0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In July, 2018, Mecklenburg County filed a Motion to Compel Discovery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The county wanted financial statements for the individual stores that were under appeal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HT objected because not relevant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3600" dirty="0" smtClean="0">
                <a:latin typeface="Arial" panose="020B0604020202020204" pitchFamily="34" charset="0"/>
              </a:rPr>
              <a:t>Commission ordered them to produce anyway</a:t>
            </a: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83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2989</TotalTime>
  <Words>1995</Words>
  <Application>Microsoft Office PowerPoint</Application>
  <PresentationFormat>On-screen Show (4:3)</PresentationFormat>
  <Paragraphs>187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Arial</vt:lpstr>
      <vt:lpstr>Calibri</vt:lpstr>
      <vt:lpstr>Perpetua</vt:lpstr>
      <vt:lpstr>Wingdings</vt:lpstr>
      <vt:lpstr>Office Theme</vt:lpstr>
      <vt:lpstr>PowerPoint Presentation</vt:lpstr>
      <vt:lpstr>PowerPoint Presentation</vt:lpstr>
      <vt:lpstr>Property Tax Commission</vt:lpstr>
      <vt:lpstr>January 1, 2019 Members</vt:lpstr>
      <vt:lpstr>July 1, 2019 Members</vt:lpstr>
      <vt:lpstr>PowerPoint Presentation</vt:lpstr>
      <vt:lpstr>Lowe’s Appeals</vt:lpstr>
      <vt:lpstr>Lowe’s Appeals, cont’d.</vt:lpstr>
      <vt:lpstr>Harris Teeter - pregame</vt:lpstr>
      <vt:lpstr>Compelling Discovery</vt:lpstr>
      <vt:lpstr>Lowe’s – different issue</vt:lpstr>
      <vt:lpstr>Lowe’s – different issue</vt:lpstr>
      <vt:lpstr>Sovereign Citizens</vt:lpstr>
      <vt:lpstr>Sovereign Citizens, cont’d.</vt:lpstr>
      <vt:lpstr>Side Note</vt:lpstr>
      <vt:lpstr>Postmarks</vt:lpstr>
      <vt:lpstr>Aaron’s #2</vt:lpstr>
      <vt:lpstr>Aaron’s #2</vt:lpstr>
      <vt:lpstr>Aaron’s #1</vt:lpstr>
      <vt:lpstr>Harris Teeter</vt:lpstr>
      <vt:lpstr>Harris Teeter, cont’d</vt:lpstr>
      <vt:lpstr>Harris Teeter, cont’d</vt:lpstr>
      <vt:lpstr>More about COA appeals</vt:lpstr>
      <vt:lpstr>Martin Marietta</vt:lpstr>
      <vt:lpstr>The Split Restaurant Case</vt:lpstr>
      <vt:lpstr>Does ownership matter?</vt:lpstr>
      <vt:lpstr>Late AV-14s</vt:lpstr>
      <vt:lpstr>Late AV-63s</vt:lpstr>
      <vt:lpstr>Untimely applications</vt:lpstr>
      <vt:lpstr>Section 42 properties</vt:lpstr>
      <vt:lpstr>Corporate Jet</vt:lpstr>
      <vt:lpstr>Corporate Jet</vt:lpstr>
      <vt:lpstr>Takeaway point</vt:lpstr>
      <vt:lpstr>PowerPoint Presentation</vt:lpstr>
      <vt:lpstr>Strategies &amp; Tips</vt:lpstr>
      <vt:lpstr>Strategies &amp; Tips</vt:lpstr>
      <vt:lpstr>Strategies &amp; Tips</vt:lpstr>
      <vt:lpstr>Strategies &amp; Tips</vt:lpstr>
      <vt:lpstr>PowerPoint Presentation</vt:lpstr>
      <vt:lpstr>Useful Resources</vt:lpstr>
      <vt:lpstr>Sometimes Useful Resource</vt:lpstr>
      <vt:lpstr>PowerPoint Presentation</vt:lpstr>
    </vt:vector>
  </TitlesOfParts>
  <Company>NC Department of Revenue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tcbeam</dc:creator>
  <cp:lastModifiedBy>Stephen W. Pelfrey</cp:lastModifiedBy>
  <cp:revision>174</cp:revision>
  <dcterms:created xsi:type="dcterms:W3CDTF">2014-09-03T19:03:07Z</dcterms:created>
  <dcterms:modified xsi:type="dcterms:W3CDTF">2019-09-13T17:16:15Z</dcterms:modified>
</cp:coreProperties>
</file>