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5" r:id="rId1"/>
  </p:sldMasterIdLst>
  <p:sldIdLst>
    <p:sldId id="256" r:id="rId2"/>
    <p:sldId id="273" r:id="rId3"/>
    <p:sldId id="281" r:id="rId4"/>
    <p:sldId id="278" r:id="rId5"/>
    <p:sldId id="277" r:id="rId6"/>
    <p:sldId id="274" r:id="rId7"/>
    <p:sldId id="257" r:id="rId8"/>
    <p:sldId id="258" r:id="rId9"/>
    <p:sldId id="279" r:id="rId10"/>
    <p:sldId id="259" r:id="rId11"/>
    <p:sldId id="269" r:id="rId12"/>
    <p:sldId id="260" r:id="rId13"/>
    <p:sldId id="272" r:id="rId14"/>
    <p:sldId id="282" r:id="rId15"/>
    <p:sldId id="283" r:id="rId16"/>
    <p:sldId id="264" r:id="rId17"/>
    <p:sldId id="263" r:id="rId18"/>
    <p:sldId id="267" r:id="rId19"/>
    <p:sldId id="266" r:id="rId20"/>
    <p:sldId id="268" r:id="rId21"/>
    <p:sldId id="270" r:id="rId22"/>
    <p:sldId id="271" r:id="rId23"/>
    <p:sldId id="261" r:id="rId24"/>
    <p:sldId id="276" r:id="rId25"/>
    <p:sldId id="284" r:id="rId26"/>
    <p:sldId id="280" r:id="rId27"/>
  </p:sldIdLst>
  <p:sldSz cx="9144000" cy="6858000" type="screen4x3"/>
  <p:notesSz cx="7077075" cy="9051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, Sandy" initials="MS" lastIdx="0" clrIdx="0">
    <p:extLst>
      <p:ext uri="{19B8F6BF-5375-455C-9EA6-DF929625EA0E}">
        <p15:presenceInfo xmlns:p15="http://schemas.microsoft.com/office/powerpoint/2012/main" userId="S::Sandy.Martin@mecklenburgcountync.gov::ac33102c-e56c-44e4-924a-6918cd57457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73C7"/>
    <a:srgbClr val="86A4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7" autoAdjust="0"/>
  </p:normalViewPr>
  <p:slideViewPr>
    <p:cSldViewPr>
      <p:cViewPr varScale="1">
        <p:scale>
          <a:sx n="123" d="100"/>
          <a:sy n="123" d="100"/>
        </p:scale>
        <p:origin x="69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2CE33-E438-4AB4-86F2-0C9E6D017EEC}" type="datetimeFigureOut">
              <a:rPr lang="en-US" smtClean="0"/>
              <a:pPr>
                <a:defRPr/>
              </a:pPr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FDBF1-59A4-4C0F-8104-158F719BAB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072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C69DDE-14D3-45FC-A991-1DDEDA97A72D}" type="datetimeFigureOut">
              <a:rPr lang="en-US" smtClean="0"/>
              <a:pPr>
                <a:defRPr/>
              </a:pPr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26AB5-34AC-4BB8-AEC3-1C138686548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241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CDC60-3442-4513-8880-943722244703}" type="datetimeFigureOut">
              <a:rPr lang="en-US" smtClean="0"/>
              <a:pPr>
                <a:defRPr/>
              </a:pPr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6F297F-C587-47A8-8EFE-91358CC677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07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09118D-4529-4ACB-A8F5-5BFEA67C8E2F}" type="datetimeFigureOut">
              <a:rPr lang="en-US" smtClean="0"/>
              <a:pPr>
                <a:defRPr/>
              </a:pPr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9AD5-602F-4C7A-8B65-21F18D7D1B9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279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00555E-4762-4448-B056-5B6A365712A6}" type="datetimeFigureOut">
              <a:rPr lang="en-US" smtClean="0"/>
              <a:pPr>
                <a:defRPr/>
              </a:pPr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8CA703-2F54-490C-9B3F-C6E5C51537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33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D971A6-79AA-4A3B-BA95-3427FA974695}" type="datetimeFigureOut">
              <a:rPr lang="en-US" smtClean="0"/>
              <a:pPr>
                <a:defRPr/>
              </a:pPr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EE416-9BB9-43AE-A578-59B4EBB331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379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DE4BF9-BF4E-44DE-A17C-3978F37FABDB}" type="datetimeFigureOut">
              <a:rPr lang="en-US" smtClean="0"/>
              <a:pPr>
                <a:defRPr/>
              </a:pPr>
              <a:t>9/16/2019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B3177-452B-4681-A13B-093E52882C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897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EA5C8F-289D-4423-BC5B-C9F8707B670E}" type="datetimeFigureOut">
              <a:rPr lang="en-US" smtClean="0"/>
              <a:pPr>
                <a:defRPr/>
              </a:pPr>
              <a:t>9/16/2019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392B43-07C9-474F-8B07-241B45EC591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353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0C9CA1-47A3-46EC-8885-BA82F835074D}" type="datetimeFigureOut">
              <a:rPr lang="en-US" smtClean="0"/>
              <a:pPr>
                <a:defRPr/>
              </a:pPr>
              <a:t>9/16/2019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BF70B-E2C4-4B0B-AEEF-658912F753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C5307C-CAA6-464A-9645-F9C0FC04794B}" type="datetimeFigureOut">
              <a:rPr lang="en-US" smtClean="0"/>
              <a:pPr>
                <a:defRPr/>
              </a:pPr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74B6D-B801-4FF2-9658-48C2D3057B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47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39A6F7-36E1-493F-AECB-605C69E91D3B}" type="datetimeFigureOut">
              <a:rPr lang="en-US" smtClean="0"/>
              <a:pPr>
                <a:defRPr/>
              </a:pPr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9E93F-882D-418D-8132-4BA7B3FDD2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008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AA4175-F9E9-4519-931A-6312676EEB14}" type="datetimeFigureOut">
              <a:rPr lang="en-US" smtClean="0"/>
              <a:pPr>
                <a:defRPr/>
              </a:pPr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D9629D-DA50-43C3-BCFF-86BF6D390F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06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9"/>
          <p:cNvSpPr txBox="1">
            <a:spLocks noChangeArrowheads="1"/>
          </p:cNvSpPr>
          <p:nvPr/>
        </p:nvSpPr>
        <p:spPr bwMode="auto">
          <a:xfrm>
            <a:off x="685800" y="457200"/>
            <a:ext cx="76200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4800" b="1" dirty="0">
              <a:latin typeface="Lucida Sans Unicode" pitchFamily="34" charset="0"/>
            </a:endParaRPr>
          </a:p>
          <a:p>
            <a:pPr algn="ctr" eaLnBrk="1" hangingPunct="1"/>
            <a:r>
              <a:rPr lang="en-US" sz="5400" b="1" dirty="0">
                <a:latin typeface="+mn-lt"/>
              </a:rPr>
              <a:t>North Carolina Department of Revenue</a:t>
            </a:r>
          </a:p>
          <a:p>
            <a:pPr algn="ctr" eaLnBrk="1" hangingPunct="1"/>
            <a:endParaRPr lang="en-US" sz="3600" b="1" dirty="0">
              <a:latin typeface="+mn-lt"/>
            </a:endParaRPr>
          </a:p>
          <a:p>
            <a:pPr algn="ctr" eaLnBrk="1" hangingPunct="1"/>
            <a:r>
              <a:rPr lang="en-US" sz="3600" b="1" dirty="0">
                <a:latin typeface="+mn-lt"/>
              </a:rPr>
              <a:t>2019 Advanced Personal Property Seminar</a:t>
            </a:r>
          </a:p>
          <a:p>
            <a:pPr algn="ctr" eaLnBrk="1" hangingPunct="1"/>
            <a:endParaRPr lang="en-US" sz="3600" b="1" dirty="0">
              <a:latin typeface="+mn-lt"/>
            </a:endParaRPr>
          </a:p>
          <a:p>
            <a:pPr algn="ctr" eaLnBrk="1" hangingPunct="1"/>
            <a:r>
              <a:rPr lang="en-US" sz="3600" b="1" dirty="0">
                <a:latin typeface="+mn-lt"/>
              </a:rPr>
              <a:t>Greensboro, NC</a:t>
            </a:r>
          </a:p>
          <a:p>
            <a:pPr algn="ctr" eaLnBrk="1" hangingPunct="1"/>
            <a:endParaRPr lang="en-US" sz="3600" b="1" dirty="0">
              <a:latin typeface="+mn-lt"/>
            </a:endParaRPr>
          </a:p>
          <a:p>
            <a:pPr algn="ctr" eaLnBrk="1" hangingPunct="1"/>
            <a:r>
              <a:rPr lang="en-US" sz="3600" b="1" dirty="0">
                <a:latin typeface="+mn-lt"/>
              </a:rPr>
              <a:t>September 17, 2019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9"/>
          <p:cNvSpPr txBox="1">
            <a:spLocks noChangeArrowheads="1"/>
          </p:cNvSpPr>
          <p:nvPr/>
        </p:nvSpPr>
        <p:spPr bwMode="auto">
          <a:xfrm>
            <a:off x="838200" y="685800"/>
            <a:ext cx="7620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b="1" dirty="0">
                <a:latin typeface="+mn-lt"/>
              </a:rPr>
              <a:t>Mecklenburg County</a:t>
            </a:r>
          </a:p>
          <a:p>
            <a:pPr algn="ctr" eaLnBrk="1" hangingPunct="1"/>
            <a:r>
              <a:rPr lang="en-US" sz="4800" b="1" dirty="0">
                <a:latin typeface="+mn-lt"/>
              </a:rPr>
              <a:t>BPP Canvassing Initiative</a:t>
            </a:r>
          </a:p>
          <a:p>
            <a:pPr algn="ctr" eaLnBrk="1" hangingPunct="1"/>
            <a:r>
              <a:rPr lang="en-US" sz="4800" b="1" dirty="0">
                <a:latin typeface="+mn-lt"/>
              </a:rPr>
              <a:t>Internal Brain Storming</a:t>
            </a:r>
          </a:p>
          <a:p>
            <a:pPr algn="ctr" eaLnBrk="1" hangingPunct="1"/>
            <a:endParaRPr lang="en-US" sz="4800" b="1" dirty="0">
              <a:latin typeface="Lucida Sans Unicod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541571"/>
            <a:ext cx="88392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n-lt"/>
              </a:rPr>
              <a:t>Current county tax scroll</a:t>
            </a:r>
          </a:p>
          <a:p>
            <a:r>
              <a:rPr lang="en-US" sz="2600" b="1" dirty="0">
                <a:latin typeface="+mn-lt"/>
              </a:rPr>
              <a:t>Identify sources to build a comprehensive database</a:t>
            </a:r>
          </a:p>
          <a:p>
            <a:pPr lvl="1"/>
            <a:endParaRPr lang="en-US" sz="2600" b="1" dirty="0"/>
          </a:p>
          <a:p>
            <a:endParaRPr lang="en-US" sz="2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52500" y="4287984"/>
            <a:ext cx="7239000" cy="230832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>
                <a:latin typeface="+mn-lt"/>
              </a:rPr>
              <a:t>Mecklenburg County BBB</a:t>
            </a:r>
          </a:p>
          <a:p>
            <a:pPr lvl="1"/>
            <a:r>
              <a:rPr lang="en-US" sz="2400" b="1" dirty="0">
                <a:latin typeface="+mn-lt"/>
              </a:rPr>
              <a:t>NC Secretary of State</a:t>
            </a:r>
          </a:p>
          <a:p>
            <a:pPr lvl="1"/>
            <a:r>
              <a:rPr lang="en-US" sz="2400" b="1" dirty="0">
                <a:latin typeface="+mn-lt"/>
              </a:rPr>
              <a:t>Chamber of Commerce</a:t>
            </a:r>
          </a:p>
          <a:p>
            <a:pPr lvl="1"/>
            <a:r>
              <a:rPr lang="en-US" sz="2400" b="1" dirty="0">
                <a:latin typeface="+mn-lt"/>
              </a:rPr>
              <a:t>Mecklenburg County Environmental Health</a:t>
            </a:r>
          </a:p>
          <a:p>
            <a:pPr lvl="1"/>
            <a:r>
              <a:rPr lang="en-US" sz="2400" b="1" dirty="0">
                <a:latin typeface="+mn-lt"/>
              </a:rPr>
              <a:t>NC Alcoholic Beverage Controls</a:t>
            </a:r>
          </a:p>
          <a:p>
            <a:pPr lvl="1"/>
            <a:r>
              <a:rPr lang="en-US" sz="2400" b="1" dirty="0">
                <a:latin typeface="+mn-lt"/>
              </a:rPr>
              <a:t>Leasing Companies</a:t>
            </a:r>
          </a:p>
        </p:txBody>
      </p:sp>
    </p:spTree>
    <p:extLst>
      <p:ext uri="{BB962C8B-B14F-4D97-AF65-F5344CB8AC3E}">
        <p14:creationId xmlns:p14="http://schemas.microsoft.com/office/powerpoint/2010/main" val="3457707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9"/>
          <p:cNvSpPr txBox="1">
            <a:spLocks noChangeArrowheads="1"/>
          </p:cNvSpPr>
          <p:nvPr/>
        </p:nvSpPr>
        <p:spPr bwMode="auto">
          <a:xfrm>
            <a:off x="838200" y="685800"/>
            <a:ext cx="7620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b="1" dirty="0">
                <a:latin typeface="+mn-lt"/>
              </a:rPr>
              <a:t>Mecklenburg County</a:t>
            </a:r>
          </a:p>
          <a:p>
            <a:pPr algn="ctr" eaLnBrk="1" hangingPunct="1"/>
            <a:r>
              <a:rPr lang="en-US" sz="4800" b="1" dirty="0">
                <a:latin typeface="+mn-lt"/>
              </a:rPr>
              <a:t>BPP Canvassing Initiative</a:t>
            </a:r>
          </a:p>
          <a:p>
            <a:pPr algn="ctr" eaLnBrk="1" hangingPunct="1"/>
            <a:r>
              <a:rPr lang="en-US" sz="4800" b="1" dirty="0">
                <a:latin typeface="+mn-lt"/>
              </a:rPr>
              <a:t>Strategy</a:t>
            </a:r>
          </a:p>
          <a:p>
            <a:pPr algn="ctr" eaLnBrk="1" hangingPunct="1"/>
            <a:endParaRPr lang="en-US" sz="4800" b="1" dirty="0">
              <a:latin typeface="Lucida Sans Unicod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200400"/>
            <a:ext cx="922866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n-lt"/>
              </a:rPr>
              <a:t>Approached it like a “discovery”</a:t>
            </a:r>
          </a:p>
          <a:p>
            <a:r>
              <a:rPr lang="en-US" sz="2800" b="1" dirty="0">
                <a:latin typeface="+mn-lt"/>
              </a:rPr>
              <a:t>Instead of comparing “$ values”</a:t>
            </a:r>
          </a:p>
          <a:p>
            <a:r>
              <a:rPr lang="en-US" sz="2800" b="1" dirty="0">
                <a:latin typeface="+mn-lt"/>
              </a:rPr>
              <a:t>Compared “taxpayer names” and “business addresses”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2833" y="3456122"/>
            <a:ext cx="86783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n-lt"/>
              </a:rPr>
              <a:t>Database	  	=      “Actuals”</a:t>
            </a:r>
          </a:p>
          <a:p>
            <a:r>
              <a:rPr lang="en-US" sz="2800" b="1" dirty="0">
                <a:latin typeface="+mn-lt"/>
              </a:rPr>
              <a:t>County Tax Scroll	=      “Reported”</a:t>
            </a:r>
          </a:p>
          <a:p>
            <a:r>
              <a:rPr lang="en-US" sz="2800" b="1" dirty="0">
                <a:latin typeface="+mn-lt"/>
              </a:rPr>
              <a:t>Variances		=      “Potential Discovered Business</a:t>
            </a:r>
            <a:r>
              <a:rPr lang="en-US" sz="2200" b="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4070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9"/>
          <p:cNvSpPr txBox="1">
            <a:spLocks noChangeArrowheads="1"/>
          </p:cNvSpPr>
          <p:nvPr/>
        </p:nvSpPr>
        <p:spPr bwMode="auto">
          <a:xfrm>
            <a:off x="914400" y="112216"/>
            <a:ext cx="7620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b="1" dirty="0">
                <a:latin typeface="+mn-lt"/>
              </a:rPr>
              <a:t>Mecklenburg County</a:t>
            </a:r>
          </a:p>
          <a:p>
            <a:pPr algn="ctr" eaLnBrk="1" hangingPunct="1"/>
            <a:r>
              <a:rPr lang="en-US" sz="4800" b="1" dirty="0">
                <a:latin typeface="+mn-lt"/>
              </a:rPr>
              <a:t>BPP Canvassing Initiative</a:t>
            </a:r>
          </a:p>
          <a:p>
            <a:pPr algn="ctr" eaLnBrk="1" hangingPunct="1"/>
            <a:r>
              <a:rPr lang="en-US" sz="4800" b="1" dirty="0">
                <a:latin typeface="+mn-lt"/>
              </a:rPr>
              <a:t>Plan of Attack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590800"/>
            <a:ext cx="8839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n-lt"/>
              </a:rPr>
              <a:t>Collect company information from various sources</a:t>
            </a:r>
          </a:p>
          <a:p>
            <a:r>
              <a:rPr lang="en-US" sz="2800" b="1" dirty="0">
                <a:latin typeface="+mn-lt"/>
              </a:rPr>
              <a:t>Format different information into a standard format</a:t>
            </a:r>
          </a:p>
          <a:p>
            <a:r>
              <a:rPr lang="en-US" sz="2800" b="1" dirty="0">
                <a:latin typeface="+mn-lt"/>
              </a:rPr>
              <a:t>Data mining using Excel:      </a:t>
            </a:r>
          </a:p>
          <a:p>
            <a:endParaRPr lang="en-US" sz="2800" b="1" dirty="0">
              <a:latin typeface="+mn-lt"/>
            </a:endParaRPr>
          </a:p>
          <a:p>
            <a:pPr lvl="1"/>
            <a:r>
              <a:rPr lang="en-US" sz="2800" b="1" dirty="0">
                <a:latin typeface="+mn-lt"/>
              </a:rPr>
              <a:t>“</a:t>
            </a:r>
            <a:r>
              <a:rPr lang="en-US" sz="2800" b="1" dirty="0" err="1">
                <a:latin typeface="+mn-lt"/>
              </a:rPr>
              <a:t>VLookups</a:t>
            </a:r>
            <a:r>
              <a:rPr lang="en-US" sz="2800" b="1" dirty="0">
                <a:latin typeface="+mn-lt"/>
              </a:rPr>
              <a:t>”		-	</a:t>
            </a:r>
            <a:r>
              <a:rPr lang="en-US" sz="2800" b="1" u="sng" dirty="0">
                <a:latin typeface="+mn-lt"/>
              </a:rPr>
              <a:t>Exact </a:t>
            </a:r>
            <a:r>
              <a:rPr lang="en-US" sz="2800" b="1" dirty="0">
                <a:latin typeface="+mn-lt"/>
              </a:rPr>
              <a:t>matches</a:t>
            </a:r>
          </a:p>
          <a:p>
            <a:pPr lvl="1"/>
            <a:r>
              <a:rPr lang="en-US" sz="2800" b="1" dirty="0">
                <a:latin typeface="+mn-lt"/>
              </a:rPr>
              <a:t>“Fuzzy Lookups”	-	</a:t>
            </a:r>
            <a:r>
              <a:rPr lang="en-US" sz="2800" b="1" u="sng" dirty="0">
                <a:latin typeface="+mn-lt"/>
              </a:rPr>
              <a:t>Similar</a:t>
            </a:r>
            <a:r>
              <a:rPr lang="en-US" sz="2800" b="1" dirty="0">
                <a:latin typeface="+mn-lt"/>
              </a:rPr>
              <a:t> matches</a:t>
            </a:r>
          </a:p>
          <a:p>
            <a:endParaRPr lang="en-US" sz="2600" b="1" dirty="0"/>
          </a:p>
          <a:p>
            <a:pPr lvl="1"/>
            <a:endParaRPr lang="en-US" sz="2600" b="1" dirty="0"/>
          </a:p>
          <a:p>
            <a:endParaRPr lang="en-US" sz="2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8811" y="3367163"/>
            <a:ext cx="44958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n-lt"/>
              </a:rPr>
              <a:t>Field work:</a:t>
            </a:r>
          </a:p>
          <a:p>
            <a:pPr lvl="1"/>
            <a:r>
              <a:rPr lang="en-US" sz="2800" b="1" dirty="0">
                <a:latin typeface="+mn-lt"/>
              </a:rPr>
              <a:t>Site visits for validation</a:t>
            </a:r>
          </a:p>
          <a:p>
            <a:pPr lvl="1"/>
            <a:endParaRPr lang="en-US" sz="25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505200"/>
            <a:ext cx="1370352" cy="83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9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9"/>
          <p:cNvSpPr txBox="1">
            <a:spLocks noChangeArrowheads="1"/>
          </p:cNvSpPr>
          <p:nvPr/>
        </p:nvSpPr>
        <p:spPr bwMode="auto">
          <a:xfrm>
            <a:off x="914400" y="426590"/>
            <a:ext cx="7620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b="1" dirty="0">
                <a:latin typeface="+mn-lt"/>
              </a:rPr>
              <a:t>Mecklenburg County</a:t>
            </a:r>
          </a:p>
          <a:p>
            <a:pPr algn="ctr" eaLnBrk="1" hangingPunct="1"/>
            <a:r>
              <a:rPr lang="en-US" sz="4800" b="1" dirty="0">
                <a:latin typeface="+mn-lt"/>
              </a:rPr>
              <a:t>BPP Canvassing Initiative</a:t>
            </a:r>
          </a:p>
          <a:p>
            <a:pPr algn="ctr" eaLnBrk="1" hangingPunct="1"/>
            <a:r>
              <a:rPr lang="en-US" sz="4800" b="1" dirty="0">
                <a:latin typeface="+mn-lt"/>
              </a:rPr>
              <a:t>Excel Functions</a:t>
            </a:r>
          </a:p>
        </p:txBody>
      </p:sp>
      <p:pic>
        <p:nvPicPr>
          <p:cNvPr id="1026" name="Picture 2" descr="C:\Users\lindeb\AppData\Local\Temp\SNAGHTML1052e7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799" y="3083960"/>
            <a:ext cx="4778201" cy="378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19198" y="3570087"/>
            <a:ext cx="1524000" cy="3231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dirty="0"/>
              <a:t>Fuzzy Lookup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83959"/>
            <a:ext cx="4365799" cy="37740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21396" y="3083958"/>
            <a:ext cx="1044402" cy="3231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dirty="0" err="1"/>
              <a:t>VLookup</a:t>
            </a: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3277547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9"/>
          <p:cNvSpPr txBox="1">
            <a:spLocks noChangeArrowheads="1"/>
          </p:cNvSpPr>
          <p:nvPr/>
        </p:nvSpPr>
        <p:spPr bwMode="auto">
          <a:xfrm>
            <a:off x="838200" y="-23004"/>
            <a:ext cx="7620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b="1" dirty="0">
                <a:latin typeface="+mn-lt"/>
              </a:rPr>
              <a:t>Mecklenburg County</a:t>
            </a:r>
          </a:p>
          <a:p>
            <a:pPr algn="ctr" eaLnBrk="1" hangingPunct="1"/>
            <a:r>
              <a:rPr lang="en-US" sz="4800" b="1" dirty="0">
                <a:latin typeface="+mn-lt"/>
              </a:rPr>
              <a:t>BPP Canvassing Initiative</a:t>
            </a:r>
          </a:p>
          <a:p>
            <a:pPr algn="ctr" eaLnBrk="1" hangingPunct="1"/>
            <a:r>
              <a:rPr lang="en-US" sz="4800" b="1" dirty="0">
                <a:latin typeface="+mn-lt"/>
              </a:rPr>
              <a:t>“Fuzzy Lookup”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5" y="2589607"/>
            <a:ext cx="6038850" cy="2619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229892"/>
            <a:ext cx="5191462" cy="3067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5215607"/>
            <a:ext cx="5191462" cy="5323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0" y="5297080"/>
            <a:ext cx="685800" cy="265520"/>
          </a:xfrm>
          <a:prstGeom prst="rect">
            <a:avLst/>
          </a:prstGeom>
          <a:solidFill>
            <a:srgbClr val="FFFF00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90900" y="5544833"/>
            <a:ext cx="419100" cy="265520"/>
          </a:xfrm>
          <a:prstGeom prst="rect">
            <a:avLst/>
          </a:prstGeom>
          <a:solidFill>
            <a:srgbClr val="FFFF00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50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9"/>
          <p:cNvSpPr txBox="1">
            <a:spLocks noChangeArrowheads="1"/>
          </p:cNvSpPr>
          <p:nvPr/>
        </p:nvSpPr>
        <p:spPr bwMode="auto">
          <a:xfrm>
            <a:off x="838200" y="685800"/>
            <a:ext cx="7620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b="1" dirty="0">
                <a:latin typeface="+mn-lt"/>
              </a:rPr>
              <a:t>Mecklenburg County</a:t>
            </a:r>
          </a:p>
          <a:p>
            <a:pPr algn="ctr" eaLnBrk="1" hangingPunct="1"/>
            <a:r>
              <a:rPr lang="en-US" sz="4800" b="1" dirty="0">
                <a:latin typeface="+mn-lt"/>
              </a:rPr>
              <a:t>BPP Canvassing Initiative</a:t>
            </a:r>
          </a:p>
          <a:p>
            <a:pPr algn="ctr" eaLnBrk="1" hangingPunct="1"/>
            <a:r>
              <a:rPr lang="en-US" sz="4800" b="1" dirty="0">
                <a:latin typeface="+mn-lt"/>
              </a:rPr>
              <a:t>“Fuzzy Lookup” Example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6524"/>
            <a:ext cx="9144000" cy="37114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933" y="3478262"/>
            <a:ext cx="9127067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49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9"/>
          <p:cNvSpPr txBox="1">
            <a:spLocks noChangeArrowheads="1"/>
          </p:cNvSpPr>
          <p:nvPr/>
        </p:nvSpPr>
        <p:spPr bwMode="auto">
          <a:xfrm>
            <a:off x="914400" y="-151388"/>
            <a:ext cx="7620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b="1" dirty="0">
                <a:latin typeface="+mn-lt"/>
              </a:rPr>
              <a:t>Mecklenburg County</a:t>
            </a:r>
          </a:p>
          <a:p>
            <a:pPr algn="ctr" eaLnBrk="1" hangingPunct="1"/>
            <a:r>
              <a:rPr lang="en-US" sz="4800" b="1" dirty="0">
                <a:latin typeface="+mn-lt"/>
              </a:rPr>
              <a:t>BPP Canvassing Initiative</a:t>
            </a:r>
          </a:p>
          <a:p>
            <a:pPr algn="ctr" eaLnBrk="1" hangingPunct="1"/>
            <a:r>
              <a:rPr lang="en-US" sz="4800" b="1" dirty="0">
                <a:latin typeface="+mn-lt"/>
              </a:rPr>
              <a:t>Enhancements &amp; Improvements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895600"/>
            <a:ext cx="883920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n-lt"/>
              </a:rPr>
              <a:t>Two county vehicles</a:t>
            </a:r>
          </a:p>
          <a:p>
            <a:r>
              <a:rPr lang="en-US" sz="2800" b="1" dirty="0">
                <a:latin typeface="+mn-lt"/>
              </a:rPr>
              <a:t>Computers and cell phones</a:t>
            </a:r>
          </a:p>
          <a:p>
            <a:r>
              <a:rPr lang="en-US" sz="2800" b="1" dirty="0">
                <a:latin typeface="+mn-lt"/>
              </a:rPr>
              <a:t>Route planning software</a:t>
            </a:r>
          </a:p>
          <a:p>
            <a:r>
              <a:rPr lang="en-US" sz="2800" b="1" dirty="0">
                <a:latin typeface="+mn-lt"/>
              </a:rPr>
              <a:t>Custom 8’ x 8’ map</a:t>
            </a:r>
          </a:p>
          <a:p>
            <a:r>
              <a:rPr lang="en-US" sz="2800" b="1" dirty="0">
                <a:latin typeface="+mn-lt"/>
              </a:rPr>
              <a:t>Printed bilingual door-hangers</a:t>
            </a:r>
          </a:p>
          <a:p>
            <a:r>
              <a:rPr lang="en-US" sz="2800" b="1" dirty="0">
                <a:latin typeface="+mn-lt"/>
              </a:rPr>
              <a:t>Tracking dashboard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2308515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9"/>
          <p:cNvSpPr txBox="1">
            <a:spLocks noChangeArrowheads="1"/>
          </p:cNvSpPr>
          <p:nvPr/>
        </p:nvSpPr>
        <p:spPr bwMode="auto">
          <a:xfrm>
            <a:off x="940468" y="0"/>
            <a:ext cx="7620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b="1" dirty="0">
                <a:latin typeface="+mn-lt"/>
              </a:rPr>
              <a:t>Mecklenburg County</a:t>
            </a:r>
          </a:p>
          <a:p>
            <a:pPr algn="ctr" eaLnBrk="1" hangingPunct="1"/>
            <a:r>
              <a:rPr lang="en-US" sz="4800" b="1" dirty="0">
                <a:latin typeface="+mn-lt"/>
              </a:rPr>
              <a:t>BPP Canvassing Initiative</a:t>
            </a:r>
          </a:p>
          <a:p>
            <a:pPr algn="ctr" eaLnBrk="1" hangingPunct="1"/>
            <a:r>
              <a:rPr lang="en-US" sz="4800" b="1" dirty="0">
                <a:latin typeface="+mn-lt"/>
              </a:rPr>
              <a:t>The Canvassing Team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6031"/>
            <a:ext cx="9144000" cy="432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76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9"/>
          <p:cNvSpPr txBox="1">
            <a:spLocks noChangeArrowheads="1"/>
          </p:cNvSpPr>
          <p:nvPr/>
        </p:nvSpPr>
        <p:spPr bwMode="auto">
          <a:xfrm>
            <a:off x="914400" y="152400"/>
            <a:ext cx="7620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b="1" dirty="0">
                <a:latin typeface="+mn-lt"/>
              </a:rPr>
              <a:t>Mecklenburg County</a:t>
            </a:r>
          </a:p>
          <a:p>
            <a:pPr algn="ctr" eaLnBrk="1" hangingPunct="1"/>
            <a:r>
              <a:rPr lang="en-US" sz="4800" b="1" dirty="0">
                <a:latin typeface="+mn-lt"/>
              </a:rPr>
              <a:t>BPP Canvassing Initiative</a:t>
            </a:r>
          </a:p>
          <a:p>
            <a:pPr algn="ctr" eaLnBrk="1" hangingPunct="1"/>
            <a:r>
              <a:rPr lang="en-US" sz="4800" b="1" dirty="0">
                <a:latin typeface="+mn-lt"/>
              </a:rPr>
              <a:t>Routing Software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5668"/>
            <a:ext cx="9144000" cy="4082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126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9"/>
          <p:cNvSpPr txBox="1">
            <a:spLocks noChangeArrowheads="1"/>
          </p:cNvSpPr>
          <p:nvPr/>
        </p:nvSpPr>
        <p:spPr bwMode="auto">
          <a:xfrm>
            <a:off x="838200" y="112437"/>
            <a:ext cx="7620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b="1" dirty="0">
                <a:latin typeface="+mn-lt"/>
              </a:rPr>
              <a:t>Mecklenburg County</a:t>
            </a:r>
          </a:p>
          <a:p>
            <a:pPr algn="ctr" eaLnBrk="1" hangingPunct="1"/>
            <a:r>
              <a:rPr lang="en-US" sz="4800" b="1" dirty="0">
                <a:latin typeface="+mn-lt"/>
              </a:rPr>
              <a:t>BPP Canvassing Initiative</a:t>
            </a:r>
          </a:p>
          <a:p>
            <a:pPr algn="ctr" eaLnBrk="1" hangingPunct="1"/>
            <a:r>
              <a:rPr lang="en-US" sz="4800" b="1" dirty="0">
                <a:latin typeface="+mn-lt"/>
              </a:rPr>
              <a:t>County Map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t="4074" r="6666" b="4074"/>
          <a:stretch/>
        </p:blipFill>
        <p:spPr>
          <a:xfrm rot="5400000">
            <a:off x="2353378" y="67381"/>
            <a:ext cx="4437243" cy="9144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1376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9"/>
          <p:cNvSpPr txBox="1">
            <a:spLocks noChangeArrowheads="1"/>
          </p:cNvSpPr>
          <p:nvPr/>
        </p:nvSpPr>
        <p:spPr bwMode="auto">
          <a:xfrm>
            <a:off x="838200" y="-604927"/>
            <a:ext cx="7620000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4800" b="1" dirty="0">
              <a:latin typeface="Lucida Sans Unicode" pitchFamily="34" charset="0"/>
            </a:endParaRPr>
          </a:p>
          <a:p>
            <a:pPr algn="ctr" eaLnBrk="1" hangingPunct="1"/>
            <a:r>
              <a:rPr lang="en-US" sz="4800" b="1" dirty="0">
                <a:latin typeface="+mn-lt"/>
              </a:rPr>
              <a:t>Mecklenburg County (N.C.)</a:t>
            </a:r>
          </a:p>
          <a:p>
            <a:pPr algn="ctr" eaLnBrk="1" hangingPunct="1"/>
            <a:r>
              <a:rPr lang="en-US" sz="4800" b="1" dirty="0">
                <a:latin typeface="+mn-lt"/>
              </a:rPr>
              <a:t>BPP Canvassing Initiative</a:t>
            </a:r>
          </a:p>
          <a:p>
            <a:pPr algn="ctr" eaLnBrk="1" hangingPunct="1"/>
            <a:r>
              <a:rPr lang="en-US" sz="3200" b="1" dirty="0">
                <a:latin typeface="+mn-lt"/>
              </a:rPr>
              <a:t>(aka the </a:t>
            </a:r>
            <a:r>
              <a:rPr lang="en-US" sz="4400" b="1" dirty="0">
                <a:latin typeface="+mn-lt"/>
              </a:rPr>
              <a:t>“DIY” </a:t>
            </a:r>
            <a:r>
              <a:rPr lang="en-US" sz="3200" b="1" dirty="0">
                <a:latin typeface="+mn-lt"/>
              </a:rPr>
              <a:t>Approach)</a:t>
            </a:r>
          </a:p>
          <a:p>
            <a:pPr algn="ctr" eaLnBrk="1" hangingPunct="1"/>
            <a:endParaRPr lang="en-US" sz="4800" b="1" dirty="0">
              <a:latin typeface="Lucida Sans Unicode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6" t="-1418" r="-1666" b="-1418"/>
          <a:stretch>
            <a:fillRect/>
          </a:stretch>
        </p:blipFill>
        <p:spPr bwMode="auto">
          <a:xfrm>
            <a:off x="5615557" y="3095147"/>
            <a:ext cx="2380141" cy="238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8302" y="3377243"/>
            <a:ext cx="3505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n-lt"/>
              </a:rPr>
              <a:t>Sandy Martin, PPS</a:t>
            </a:r>
          </a:p>
          <a:p>
            <a:endParaRPr lang="en-US" sz="2200" b="1" dirty="0">
              <a:latin typeface="+mn-lt"/>
            </a:endParaRPr>
          </a:p>
          <a:p>
            <a:r>
              <a:rPr lang="en-US" sz="2400" i="1" dirty="0">
                <a:latin typeface="+mn-lt"/>
              </a:rPr>
              <a:t>Personal Property</a:t>
            </a:r>
          </a:p>
          <a:p>
            <a:r>
              <a:rPr lang="en-US" sz="2400" i="1" dirty="0">
                <a:latin typeface="+mn-lt"/>
              </a:rPr>
              <a:t>Appraisal Manager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09002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9"/>
          <p:cNvSpPr txBox="1">
            <a:spLocks noChangeArrowheads="1"/>
          </p:cNvSpPr>
          <p:nvPr/>
        </p:nvSpPr>
        <p:spPr bwMode="auto">
          <a:xfrm>
            <a:off x="857738" y="304800"/>
            <a:ext cx="7620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b="1" dirty="0">
                <a:latin typeface="+mn-lt"/>
              </a:rPr>
              <a:t>Mecklenburg County</a:t>
            </a:r>
          </a:p>
          <a:p>
            <a:pPr algn="ctr" eaLnBrk="1" hangingPunct="1"/>
            <a:r>
              <a:rPr lang="en-US" sz="4800" b="1" dirty="0">
                <a:latin typeface="+mn-lt"/>
              </a:rPr>
              <a:t>BPP Canvassing Initiative</a:t>
            </a:r>
          </a:p>
          <a:p>
            <a:pPr algn="ctr" eaLnBrk="1" hangingPunct="1"/>
            <a:r>
              <a:rPr lang="en-US" sz="4800" b="1" dirty="0">
                <a:latin typeface="+mn-lt"/>
              </a:rPr>
              <a:t>Door Hangers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50" y="35814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n-lt"/>
              </a:rPr>
              <a:t>English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83566" y="3615267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n-lt"/>
              </a:rPr>
              <a:t>Spanish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323" y="2667000"/>
            <a:ext cx="2699289" cy="4191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463" y="2613124"/>
            <a:ext cx="2645155" cy="424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52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9"/>
          <p:cNvSpPr txBox="1">
            <a:spLocks noChangeArrowheads="1"/>
          </p:cNvSpPr>
          <p:nvPr/>
        </p:nvSpPr>
        <p:spPr bwMode="auto">
          <a:xfrm>
            <a:off x="838200" y="509122"/>
            <a:ext cx="7620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b="1" dirty="0">
                <a:latin typeface="+mn-lt"/>
              </a:rPr>
              <a:t>Mecklenburg County</a:t>
            </a:r>
          </a:p>
          <a:p>
            <a:pPr algn="ctr" eaLnBrk="1" hangingPunct="1"/>
            <a:r>
              <a:rPr lang="en-US" sz="4800" b="1" dirty="0">
                <a:latin typeface="+mn-lt"/>
              </a:rPr>
              <a:t>BPP Canvassing Initiative</a:t>
            </a:r>
          </a:p>
          <a:p>
            <a:pPr algn="ctr" eaLnBrk="1" hangingPunct="1"/>
            <a:r>
              <a:rPr lang="en-US" sz="4800" b="1" dirty="0">
                <a:latin typeface="+mn-lt"/>
              </a:rPr>
              <a:t>Dashboards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17" y="2939716"/>
            <a:ext cx="9144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26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9"/>
          <p:cNvSpPr txBox="1">
            <a:spLocks noChangeArrowheads="1"/>
          </p:cNvSpPr>
          <p:nvPr/>
        </p:nvSpPr>
        <p:spPr bwMode="auto">
          <a:xfrm>
            <a:off x="838200" y="381000"/>
            <a:ext cx="7620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b="1" dirty="0">
                <a:latin typeface="+mn-lt"/>
              </a:rPr>
              <a:t>Mecklenburg County</a:t>
            </a:r>
          </a:p>
          <a:p>
            <a:pPr algn="ctr" eaLnBrk="1" hangingPunct="1"/>
            <a:r>
              <a:rPr lang="en-US" sz="4800" b="1" dirty="0">
                <a:latin typeface="+mn-lt"/>
              </a:rPr>
              <a:t>BPP Canvassing Initiative</a:t>
            </a:r>
          </a:p>
          <a:p>
            <a:pPr algn="ctr" eaLnBrk="1" hangingPunct="1"/>
            <a:r>
              <a:rPr lang="en-US" sz="4800" b="1" dirty="0">
                <a:latin typeface="+mn-lt"/>
              </a:rPr>
              <a:t>Dashboards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9324"/>
            <a:ext cx="9144000" cy="416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80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9"/>
          <p:cNvSpPr txBox="1">
            <a:spLocks noChangeArrowheads="1"/>
          </p:cNvSpPr>
          <p:nvPr/>
        </p:nvSpPr>
        <p:spPr bwMode="auto">
          <a:xfrm>
            <a:off x="838200" y="76200"/>
            <a:ext cx="7620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b="1" dirty="0">
                <a:latin typeface="+mn-lt"/>
              </a:rPr>
              <a:t>Mecklenburg County</a:t>
            </a:r>
          </a:p>
          <a:p>
            <a:pPr algn="ctr" eaLnBrk="1" hangingPunct="1"/>
            <a:r>
              <a:rPr lang="en-US" sz="4800" b="1" dirty="0">
                <a:latin typeface="+mn-lt"/>
              </a:rPr>
              <a:t>BPP Canvassing Initiative</a:t>
            </a:r>
          </a:p>
          <a:p>
            <a:pPr algn="ctr" eaLnBrk="1" hangingPunct="1"/>
            <a:r>
              <a:rPr lang="en-US" sz="4800" b="1" dirty="0">
                <a:latin typeface="+mn-lt"/>
              </a:rPr>
              <a:t>Results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50" y="2286000"/>
            <a:ext cx="80332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+mn-lt"/>
              </a:rPr>
              <a:t>CURRENT</a:t>
            </a:r>
          </a:p>
          <a:p>
            <a:pPr lvl="1"/>
            <a:r>
              <a:rPr lang="en-US" sz="2800" b="1" dirty="0">
                <a:latin typeface="+mn-lt"/>
              </a:rPr>
              <a:t>“Win / Win” situation</a:t>
            </a:r>
          </a:p>
          <a:p>
            <a:pPr lvl="1"/>
            <a:r>
              <a:rPr lang="en-US" sz="2800" b="1" dirty="0">
                <a:latin typeface="+mn-lt"/>
              </a:rPr>
              <a:t>$51M discovered value</a:t>
            </a:r>
          </a:p>
          <a:p>
            <a:pPr lvl="1"/>
            <a:r>
              <a:rPr lang="en-US" sz="2800" b="1" dirty="0">
                <a:latin typeface="+mn-lt"/>
              </a:rPr>
              <a:t>541 new businesses </a:t>
            </a:r>
            <a:r>
              <a:rPr lang="en-US" sz="2800" b="1" i="1" u="sng" dirty="0">
                <a:latin typeface="+mn-lt"/>
              </a:rPr>
              <a:t>discovered</a:t>
            </a:r>
          </a:p>
          <a:p>
            <a:pPr lvl="1"/>
            <a:r>
              <a:rPr lang="en-US" sz="2800" b="1" dirty="0">
                <a:latin typeface="+mn-lt"/>
              </a:rPr>
              <a:t>$565K estimated </a:t>
            </a:r>
            <a:r>
              <a:rPr lang="en-US" sz="2800" b="1" u="sng" dirty="0">
                <a:latin typeface="+mn-lt"/>
              </a:rPr>
              <a:t>additional tax revenue</a:t>
            </a:r>
          </a:p>
          <a:p>
            <a:pPr lvl="1"/>
            <a:r>
              <a:rPr lang="en-US" sz="2800" b="1" dirty="0">
                <a:latin typeface="+mn-lt"/>
              </a:rPr>
              <a:t>Saved $71K in </a:t>
            </a:r>
            <a:r>
              <a:rPr lang="en-US" sz="2800" b="1" u="sng" dirty="0">
                <a:latin typeface="+mn-lt"/>
              </a:rPr>
              <a:t>external fees</a:t>
            </a:r>
          </a:p>
          <a:p>
            <a:pPr lvl="1"/>
            <a:r>
              <a:rPr lang="en-US" sz="2800" b="1" dirty="0">
                <a:latin typeface="+mn-lt"/>
              </a:rPr>
              <a:t>Removed 2200 accounts from current scroll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2286000"/>
            <a:ext cx="762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+mn-lt"/>
              </a:rPr>
              <a:t>FUTURE</a:t>
            </a:r>
            <a:endParaRPr lang="en-US" sz="2800" b="1" dirty="0">
              <a:latin typeface="+mn-lt"/>
            </a:endParaRPr>
          </a:p>
          <a:p>
            <a:pPr lvl="1"/>
            <a:r>
              <a:rPr lang="en-US" sz="2800" b="1" dirty="0">
                <a:latin typeface="+mn-lt"/>
              </a:rPr>
              <a:t>541 new businesses </a:t>
            </a:r>
            <a:r>
              <a:rPr lang="en-US" sz="2800" b="1" i="1" u="sng" dirty="0">
                <a:latin typeface="+mn-lt"/>
              </a:rPr>
              <a:t>added</a:t>
            </a:r>
            <a:r>
              <a:rPr lang="en-US" sz="2800" b="1" dirty="0">
                <a:latin typeface="+mn-lt"/>
              </a:rPr>
              <a:t> to future tax scrolls</a:t>
            </a:r>
          </a:p>
          <a:p>
            <a:pPr lvl="1"/>
            <a:r>
              <a:rPr lang="en-US" sz="2800" b="1" dirty="0">
                <a:latin typeface="+mn-lt"/>
              </a:rPr>
              <a:t>Elimination of non-operational entities from future tax scrolls </a:t>
            </a:r>
          </a:p>
        </p:txBody>
      </p:sp>
    </p:spTree>
    <p:extLst>
      <p:ext uri="{BB962C8B-B14F-4D97-AF65-F5344CB8AC3E}">
        <p14:creationId xmlns:p14="http://schemas.microsoft.com/office/powerpoint/2010/main" val="1711367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9"/>
          <p:cNvSpPr txBox="1">
            <a:spLocks noChangeArrowheads="1"/>
          </p:cNvSpPr>
          <p:nvPr/>
        </p:nvSpPr>
        <p:spPr bwMode="auto">
          <a:xfrm>
            <a:off x="609600" y="152400"/>
            <a:ext cx="7620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b="1" dirty="0">
                <a:latin typeface="+mn-lt"/>
              </a:rPr>
              <a:t>Mecklenburg County</a:t>
            </a:r>
          </a:p>
          <a:p>
            <a:pPr algn="ctr" eaLnBrk="1" hangingPunct="1"/>
            <a:r>
              <a:rPr lang="en-US" sz="4800" b="1" dirty="0">
                <a:latin typeface="+mn-lt"/>
              </a:rPr>
              <a:t>BPP Canvassing Initiative</a:t>
            </a:r>
          </a:p>
          <a:p>
            <a:pPr algn="ctr" eaLnBrk="1" hangingPunct="1"/>
            <a:r>
              <a:rPr lang="en-US" sz="4800" b="1" dirty="0">
                <a:latin typeface="+mn-lt"/>
              </a:rPr>
              <a:t>Summary / Conclusions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075" y="2590800"/>
            <a:ext cx="89249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/>
          </a:p>
          <a:p>
            <a:pPr lvl="1"/>
            <a:r>
              <a:rPr lang="en-US" sz="2400" b="1" dirty="0">
                <a:latin typeface="+mn-lt"/>
              </a:rPr>
              <a:t>Started as a proof of concept idea</a:t>
            </a:r>
          </a:p>
          <a:p>
            <a:pPr lvl="1"/>
            <a:r>
              <a:rPr lang="en-US" sz="2400" b="1" dirty="0">
                <a:latin typeface="+mn-lt"/>
              </a:rPr>
              <a:t>2 year pilot project</a:t>
            </a:r>
            <a:endParaRPr lang="en-US" sz="2400" b="1" i="1" u="sng" dirty="0">
              <a:latin typeface="+mn-lt"/>
            </a:endParaRPr>
          </a:p>
          <a:p>
            <a:pPr lvl="1"/>
            <a:r>
              <a:rPr lang="en-US" sz="2400" b="1" dirty="0">
                <a:latin typeface="+mn-lt"/>
              </a:rPr>
              <a:t>Significant learnings after the 1st year benefited future years</a:t>
            </a:r>
          </a:p>
          <a:p>
            <a:pPr lvl="1"/>
            <a:r>
              <a:rPr lang="en-US" sz="2400" b="1" dirty="0">
                <a:latin typeface="+mn-lt"/>
              </a:rPr>
              <a:t>Feasible and successful initiative for Mecklenburg County</a:t>
            </a:r>
          </a:p>
          <a:p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4290842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64A9-D478-4FC1-93D9-37F7BF1AE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5304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>
                <a:solidFill>
                  <a:schemeClr val="tx1"/>
                </a:solidFill>
                <a:ea typeface="+mn-ea"/>
                <a:cs typeface="+mn-cs"/>
              </a:rPr>
              <a:t>Mecklenburg County</a:t>
            </a:r>
            <a:br>
              <a:rPr lang="en-US" sz="5300" dirty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en-US" sz="5300" dirty="0">
                <a:solidFill>
                  <a:schemeClr val="tx1"/>
                </a:solidFill>
                <a:ea typeface="+mn-ea"/>
                <a:cs typeface="+mn-cs"/>
              </a:rPr>
              <a:t>BPP Canvassing Initiative</a:t>
            </a:r>
            <a:br>
              <a:rPr lang="en-US" sz="5300" dirty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en-US" sz="5300" dirty="0">
                <a:solidFill>
                  <a:schemeClr val="tx1"/>
                </a:solidFill>
                <a:ea typeface="+mn-ea"/>
                <a:cs typeface="+mn-cs"/>
              </a:rPr>
              <a:t>Summary / Conclusions</a:t>
            </a:r>
            <a:br>
              <a:rPr lang="en-US" sz="3600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18D0D7-4454-449D-B073-9045EB496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59875"/>
            <a:ext cx="9144000" cy="331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11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9"/>
          <p:cNvSpPr txBox="1">
            <a:spLocks noChangeArrowheads="1"/>
          </p:cNvSpPr>
          <p:nvPr/>
        </p:nvSpPr>
        <p:spPr bwMode="auto">
          <a:xfrm>
            <a:off x="838200" y="381000"/>
            <a:ext cx="7620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b="1" dirty="0">
                <a:latin typeface="+mn-lt"/>
              </a:rPr>
              <a:t>Mecklenburg County</a:t>
            </a:r>
          </a:p>
          <a:p>
            <a:pPr algn="ctr" eaLnBrk="1" hangingPunct="1"/>
            <a:r>
              <a:rPr lang="en-US" sz="4800" b="1" dirty="0">
                <a:latin typeface="+mn-lt"/>
              </a:rPr>
              <a:t>BPP Canvassing Initiative</a:t>
            </a:r>
          </a:p>
          <a:p>
            <a:pPr algn="ctr" eaLnBrk="1" hangingPunct="1"/>
            <a:r>
              <a:rPr lang="en-US" sz="4800" b="1" dirty="0">
                <a:latin typeface="+mn-lt"/>
              </a:rPr>
              <a:t>Questions / Comments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400"/>
            <a:ext cx="9144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9"/>
          <p:cNvSpPr txBox="1">
            <a:spLocks noChangeArrowheads="1"/>
          </p:cNvSpPr>
          <p:nvPr/>
        </p:nvSpPr>
        <p:spPr bwMode="auto">
          <a:xfrm>
            <a:off x="762000" y="152400"/>
            <a:ext cx="76200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7200" b="1" dirty="0">
                <a:latin typeface="+mn-lt"/>
              </a:rPr>
              <a:t>DIY</a:t>
            </a:r>
          </a:p>
          <a:p>
            <a:pPr algn="ctr" eaLnBrk="1" hangingPunct="1"/>
            <a:endParaRPr lang="en-US" sz="1400" b="1" dirty="0">
              <a:latin typeface="+mn-lt"/>
            </a:endParaRPr>
          </a:p>
          <a:p>
            <a:pPr algn="ctr" eaLnBrk="1" hangingPunct="1"/>
            <a:r>
              <a:rPr lang="en-US" sz="4800" b="1" dirty="0">
                <a:latin typeface="+mn-lt"/>
              </a:rPr>
              <a:t>“ Do It Yourself ”</a:t>
            </a:r>
          </a:p>
          <a:p>
            <a:pPr algn="ctr" eaLnBrk="1" hangingPunct="1"/>
            <a:endParaRPr lang="en-US" sz="4800" b="1" dirty="0">
              <a:latin typeface="Lucida Sans Unicode" pitchFamily="34" charset="0"/>
            </a:endParaRPr>
          </a:p>
          <a:p>
            <a:pPr algn="ctr" eaLnBrk="1" hangingPunct="1"/>
            <a:endParaRPr lang="en-US" sz="4800" b="1" dirty="0">
              <a:latin typeface="Lucida Sans Unicode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800"/>
            <a:ext cx="9143999" cy="39107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9372"/>
            <a:ext cx="9144001" cy="38886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2932754"/>
            <a:ext cx="9144001" cy="397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25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166" y="-63611"/>
            <a:ext cx="868679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+mn-lt"/>
              </a:rPr>
              <a:t>Discovery Process</a:t>
            </a:r>
          </a:p>
          <a:p>
            <a:pPr algn="ctr"/>
            <a:r>
              <a:rPr lang="en-US" sz="5400" b="1" dirty="0">
                <a:latin typeface="+mn-lt"/>
              </a:rPr>
              <a:t>For</a:t>
            </a:r>
          </a:p>
          <a:p>
            <a:pPr algn="ctr"/>
            <a:r>
              <a:rPr lang="en-US" sz="5400" b="1" u="sng" dirty="0">
                <a:latin typeface="+mn-lt"/>
              </a:rPr>
              <a:t>B</a:t>
            </a:r>
            <a:r>
              <a:rPr lang="en-US" sz="5400" b="1" dirty="0">
                <a:latin typeface="+mn-lt"/>
              </a:rPr>
              <a:t>usiness </a:t>
            </a:r>
            <a:r>
              <a:rPr lang="en-US" sz="5400" b="1" u="sng" dirty="0">
                <a:latin typeface="+mn-lt"/>
              </a:rPr>
              <a:t>P</a:t>
            </a:r>
            <a:r>
              <a:rPr lang="en-US" sz="5400" b="1" dirty="0">
                <a:latin typeface="+mn-lt"/>
              </a:rPr>
              <a:t>ersonal </a:t>
            </a:r>
            <a:r>
              <a:rPr lang="en-US" sz="5400" b="1" u="sng" dirty="0">
                <a:latin typeface="+mn-lt"/>
              </a:rPr>
              <a:t>P</a:t>
            </a:r>
            <a:r>
              <a:rPr lang="en-US" sz="5400" b="1" dirty="0">
                <a:latin typeface="+mn-lt"/>
              </a:rPr>
              <a:t>roperty</a:t>
            </a:r>
          </a:p>
          <a:p>
            <a:pPr algn="ctr"/>
            <a:endParaRPr lang="en-US" sz="24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6067" y="3162912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    -          </a:t>
            </a:r>
            <a:r>
              <a:rPr lang="en-US" sz="4000" b="1" dirty="0">
                <a:latin typeface="+mn-lt"/>
              </a:rPr>
              <a:t>Listing Form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2833" y="3172141"/>
            <a:ext cx="4605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+mn-lt"/>
              </a:rPr>
              <a:t> Fixed Asset Detail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7400" y="3901797"/>
            <a:ext cx="5033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+mn-lt"/>
              </a:rPr>
              <a:t>=   Potential Discovery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3134" y="2891044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  <a:latin typeface="Arial Black" panose="020B0A04020102020204" pitchFamily="34" charset="0"/>
              </a:rPr>
              <a:t>(A)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5634" y="3025149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  <a:latin typeface="Arial Black" panose="020B0A04020102020204" pitchFamily="34" charset="0"/>
              </a:rPr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97600" y="29029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  <a:latin typeface="Arial Black" panose="020B0A04020102020204" pitchFamily="34" charset="0"/>
              </a:rPr>
              <a:t>(B)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1400" y="4288705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  <a:latin typeface="Arial Black" panose="020B0A04020102020204" pitchFamily="34" charset="0"/>
              </a:rPr>
              <a:t> = (C)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94" y="5212035"/>
            <a:ext cx="3195145" cy="1219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92100" y="3162913"/>
            <a:ext cx="8166099" cy="1446770"/>
          </a:xfrm>
          <a:prstGeom prst="rect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14400" y="2869591"/>
            <a:ext cx="7158567" cy="2342443"/>
          </a:xfrm>
          <a:prstGeom prst="rect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3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9" grpId="0"/>
      <p:bldP spid="10" grpId="0"/>
      <p:bldP spid="11" grpId="0"/>
      <p:bldP spid="13" grpId="0" animBg="1"/>
      <p:bldP spid="13" grpId="1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7832" y="304800"/>
            <a:ext cx="7696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>
                <a:latin typeface="+mn-lt"/>
              </a:rPr>
              <a:t>“</a:t>
            </a:r>
            <a:r>
              <a:rPr lang="en-US" sz="6600" b="1" i="1" u="sng" dirty="0">
                <a:latin typeface="+mn-lt"/>
              </a:rPr>
              <a:t>Simple</a:t>
            </a:r>
            <a:r>
              <a:rPr lang="en-US" sz="6600" b="1" i="1" dirty="0">
                <a:latin typeface="+mn-lt"/>
              </a:rPr>
              <a:t> is not the same as </a:t>
            </a:r>
            <a:r>
              <a:rPr lang="en-US" sz="6600" b="1" i="1" u="sng" dirty="0">
                <a:latin typeface="+mn-lt"/>
              </a:rPr>
              <a:t>easy</a:t>
            </a:r>
            <a:r>
              <a:rPr lang="en-US" sz="6600" b="1" i="1" dirty="0">
                <a:latin typeface="+mn-lt"/>
              </a:rPr>
              <a:t>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5704"/>
            <a:ext cx="5043444" cy="3362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001" y="3472858"/>
            <a:ext cx="4645999" cy="33851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0324"/>
            <a:ext cx="4521298" cy="33876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98" y="3470324"/>
            <a:ext cx="4622702" cy="338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45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9"/>
          <p:cNvSpPr txBox="1">
            <a:spLocks noChangeArrowheads="1"/>
          </p:cNvSpPr>
          <p:nvPr/>
        </p:nvSpPr>
        <p:spPr bwMode="auto">
          <a:xfrm>
            <a:off x="838200" y="152400"/>
            <a:ext cx="76200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1400" b="1" dirty="0">
              <a:latin typeface="Lucida Sans Unicode" pitchFamily="34" charset="0"/>
            </a:endParaRPr>
          </a:p>
          <a:p>
            <a:pPr algn="ctr" eaLnBrk="1" hangingPunct="1"/>
            <a:r>
              <a:rPr lang="en-US" sz="7200" b="1" dirty="0">
                <a:latin typeface="+mn-lt"/>
              </a:rPr>
              <a:t>Definition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722"/>
            <a:ext cx="9144000" cy="51452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5695" y="5715000"/>
            <a:ext cx="2514600" cy="381000"/>
          </a:xfrm>
          <a:prstGeom prst="rect">
            <a:avLst/>
          </a:prstGeom>
          <a:solidFill>
            <a:srgbClr val="FFFF00">
              <a:alpha val="11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6400800"/>
            <a:ext cx="2057400" cy="370573"/>
          </a:xfrm>
          <a:prstGeom prst="rect">
            <a:avLst/>
          </a:prstGeom>
          <a:solidFill>
            <a:srgbClr val="FFFF00">
              <a:alpha val="11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25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9"/>
          <p:cNvSpPr txBox="1">
            <a:spLocks noChangeArrowheads="1"/>
          </p:cNvSpPr>
          <p:nvPr/>
        </p:nvSpPr>
        <p:spPr bwMode="auto">
          <a:xfrm>
            <a:off x="820522" y="167080"/>
            <a:ext cx="7620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b="1" dirty="0">
                <a:latin typeface="+mn-lt"/>
              </a:rPr>
              <a:t>Mecklenburg County</a:t>
            </a:r>
          </a:p>
          <a:p>
            <a:pPr algn="ctr" eaLnBrk="1" hangingPunct="1"/>
            <a:r>
              <a:rPr lang="en-US" sz="4800" b="1" dirty="0">
                <a:latin typeface="+mn-lt"/>
              </a:rPr>
              <a:t>BPP Canvassing Initiative</a:t>
            </a:r>
          </a:p>
          <a:p>
            <a:pPr algn="ctr" eaLnBrk="1" hangingPunct="1"/>
            <a:r>
              <a:rPr lang="en-US" sz="4800" b="1" dirty="0">
                <a:latin typeface="+mn-lt"/>
              </a:rPr>
              <a:t>Summary</a:t>
            </a:r>
          </a:p>
          <a:p>
            <a:pPr algn="ctr" eaLnBrk="1" hangingPunct="1"/>
            <a:endParaRPr lang="en-US" sz="4800" b="1" dirty="0">
              <a:latin typeface="Lucida Sans Unicode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05996" y="2756356"/>
            <a:ext cx="55161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	</a:t>
            </a:r>
            <a:r>
              <a:rPr lang="en-US" sz="2800" b="1" dirty="0">
                <a:latin typeface="+mn-lt"/>
              </a:rPr>
              <a:t>3</a:t>
            </a:r>
            <a:r>
              <a:rPr lang="en-US" sz="2800" b="1" baseline="30000" dirty="0">
                <a:latin typeface="+mn-lt"/>
              </a:rPr>
              <a:t>rd</a:t>
            </a:r>
            <a:r>
              <a:rPr lang="en-US" sz="2800" b="1" dirty="0">
                <a:latin typeface="+mn-lt"/>
              </a:rPr>
              <a:t> Party Overture</a:t>
            </a:r>
          </a:p>
          <a:p>
            <a:r>
              <a:rPr lang="en-US" sz="2800" b="1" dirty="0">
                <a:latin typeface="+mn-lt"/>
              </a:rPr>
              <a:t>	Internal Brain Storming</a:t>
            </a:r>
          </a:p>
          <a:p>
            <a:r>
              <a:rPr lang="en-US" sz="2800" b="1" dirty="0">
                <a:latin typeface="+mn-lt"/>
              </a:rPr>
              <a:t>	Strategy</a:t>
            </a:r>
          </a:p>
          <a:p>
            <a:r>
              <a:rPr lang="en-US" sz="2800" b="1" dirty="0">
                <a:latin typeface="+mn-lt"/>
              </a:rPr>
              <a:t>	Plan of Attack</a:t>
            </a:r>
          </a:p>
          <a:p>
            <a:r>
              <a:rPr lang="en-US" sz="2800" b="1" dirty="0">
                <a:latin typeface="+mn-lt"/>
              </a:rPr>
              <a:t>	Enhancements / 	Improvements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92116" y="2756356"/>
            <a:ext cx="40985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</a:t>
            </a:r>
            <a:r>
              <a:rPr lang="en-US" sz="2800" b="1" dirty="0">
                <a:latin typeface="+mn-lt"/>
              </a:rPr>
              <a:t>C</a:t>
            </a:r>
            <a:r>
              <a:rPr lang="en-US" sz="2800" b="1" dirty="0">
                <a:latin typeface="+mn-lt"/>
                <a:cs typeface="Arial" panose="020B0604020202020204" pitchFamily="34" charset="0"/>
              </a:rPr>
              <a:t>anvassing Team</a:t>
            </a:r>
          </a:p>
          <a:p>
            <a:r>
              <a:rPr lang="en-US" sz="2800" b="1" dirty="0">
                <a:latin typeface="+mn-lt"/>
                <a:cs typeface="Arial" panose="020B0604020202020204" pitchFamily="34" charset="0"/>
              </a:rPr>
              <a:t>   Dashboards</a:t>
            </a:r>
          </a:p>
          <a:p>
            <a:r>
              <a:rPr lang="en-US" sz="2800" b="1" dirty="0">
                <a:latin typeface="+mn-lt"/>
                <a:cs typeface="Arial" panose="020B0604020202020204" pitchFamily="34" charset="0"/>
              </a:rPr>
              <a:t>   Routing Software</a:t>
            </a:r>
          </a:p>
          <a:p>
            <a:r>
              <a:rPr lang="en-US" sz="2800" b="1" dirty="0">
                <a:latin typeface="+mn-lt"/>
                <a:cs typeface="Arial" panose="020B0604020202020204" pitchFamily="34" charset="0"/>
              </a:rPr>
              <a:t>   County Map</a:t>
            </a:r>
          </a:p>
          <a:p>
            <a:r>
              <a:rPr lang="en-US" sz="2800" b="1" dirty="0">
                <a:latin typeface="+mn-lt"/>
                <a:cs typeface="Arial" panose="020B0604020202020204" pitchFamily="34" charset="0"/>
              </a:rPr>
              <a:t>   Door Hangers</a:t>
            </a:r>
          </a:p>
          <a:p>
            <a:r>
              <a:rPr lang="en-US" sz="2800" b="1" dirty="0">
                <a:latin typeface="+mn-lt"/>
                <a:cs typeface="Arial" panose="020B0604020202020204" pitchFamily="34" charset="0"/>
              </a:rPr>
              <a:t>   Results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86247"/>
            <a:ext cx="6324600" cy="251241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05574" y="2878226"/>
            <a:ext cx="189814" cy="1871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05574" y="4201425"/>
            <a:ext cx="189814" cy="1871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05574" y="4648200"/>
            <a:ext cx="189814" cy="1871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06794" y="3790891"/>
            <a:ext cx="189814" cy="1871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5574" y="3329455"/>
            <a:ext cx="189814" cy="1871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302302" y="2902112"/>
            <a:ext cx="189814" cy="1871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293883" y="3329455"/>
            <a:ext cx="189814" cy="1871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290530" y="3770256"/>
            <a:ext cx="189814" cy="1871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284912" y="4209227"/>
            <a:ext cx="189814" cy="1871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302302" y="4634472"/>
            <a:ext cx="189814" cy="1871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02302" y="5061815"/>
            <a:ext cx="189814" cy="1871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89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9"/>
          <p:cNvSpPr txBox="1">
            <a:spLocks noChangeArrowheads="1"/>
          </p:cNvSpPr>
          <p:nvPr/>
        </p:nvSpPr>
        <p:spPr bwMode="auto">
          <a:xfrm>
            <a:off x="838200" y="685800"/>
            <a:ext cx="7620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b="1" dirty="0">
                <a:latin typeface="+mn-lt"/>
              </a:rPr>
              <a:t>Mecklenburg County</a:t>
            </a:r>
          </a:p>
          <a:p>
            <a:pPr algn="ctr" eaLnBrk="1" hangingPunct="1"/>
            <a:r>
              <a:rPr lang="en-US" sz="4800" b="1" dirty="0">
                <a:latin typeface="+mn-lt"/>
              </a:rPr>
              <a:t>BPP Canvassing Initiative</a:t>
            </a:r>
          </a:p>
          <a:p>
            <a:pPr algn="ctr" eaLnBrk="1" hangingPunct="1"/>
            <a:r>
              <a:rPr lang="en-US" sz="4800" b="1" dirty="0">
                <a:latin typeface="+mn-lt"/>
              </a:rPr>
              <a:t>3</a:t>
            </a:r>
            <a:r>
              <a:rPr lang="en-US" sz="4800" b="1" baseline="30000" dirty="0">
                <a:latin typeface="+mn-lt"/>
              </a:rPr>
              <a:t>rd</a:t>
            </a:r>
            <a:r>
              <a:rPr lang="en-US" sz="4800" b="1" dirty="0">
                <a:latin typeface="+mn-lt"/>
              </a:rPr>
              <a:t> Party Overture</a:t>
            </a:r>
          </a:p>
          <a:p>
            <a:pPr algn="ctr" eaLnBrk="1" hangingPunct="1"/>
            <a:endParaRPr lang="en-US" sz="4800" b="1" dirty="0">
              <a:latin typeface="Lucida Sans Unicod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309912"/>
            <a:ext cx="8763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n-lt"/>
              </a:rPr>
              <a:t>Identify “leads” to current businesses not listing</a:t>
            </a:r>
          </a:p>
          <a:p>
            <a:r>
              <a:rPr lang="en-US" sz="2800" b="1" dirty="0">
                <a:latin typeface="+mn-lt"/>
              </a:rPr>
              <a:t>Current county tax scroll</a:t>
            </a:r>
          </a:p>
          <a:p>
            <a:r>
              <a:rPr lang="en-US" sz="2800" b="1" dirty="0">
                <a:latin typeface="+mn-lt"/>
              </a:rPr>
              <a:t>Comparison of databases vs. county scroll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991600" y="472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4478179"/>
            <a:ext cx="7315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n-lt"/>
              </a:rPr>
              <a:t>Fee: </a:t>
            </a:r>
          </a:p>
          <a:p>
            <a:pPr lvl="1"/>
            <a:r>
              <a:rPr lang="en-US" sz="2400" b="1" dirty="0">
                <a:latin typeface="+mn-lt"/>
              </a:rPr>
              <a:t>$25,000  		</a:t>
            </a:r>
            <a:r>
              <a:rPr lang="en-US" sz="2200" b="1" dirty="0">
                <a:latin typeface="+mn-lt"/>
              </a:rPr>
              <a:t>First 100 discovered businesses</a:t>
            </a:r>
          </a:p>
          <a:p>
            <a:pPr lvl="1"/>
            <a:r>
              <a:rPr lang="en-US" sz="2200" b="1" dirty="0">
                <a:latin typeface="+mn-lt"/>
              </a:rPr>
              <a:t>$250 /each 	 	&gt; 100 discovered businesses</a:t>
            </a:r>
          </a:p>
        </p:txBody>
      </p:sp>
    </p:spTree>
    <p:extLst>
      <p:ext uri="{BB962C8B-B14F-4D97-AF65-F5344CB8AC3E}">
        <p14:creationId xmlns:p14="http://schemas.microsoft.com/office/powerpoint/2010/main" val="35512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9"/>
          <p:cNvSpPr txBox="1">
            <a:spLocks noChangeArrowheads="1"/>
          </p:cNvSpPr>
          <p:nvPr/>
        </p:nvSpPr>
        <p:spPr bwMode="auto">
          <a:xfrm>
            <a:off x="1524000" y="152400"/>
            <a:ext cx="1524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4800" b="1" dirty="0">
              <a:latin typeface="Lucida Sans Unicode" pitchFamily="34" charset="0"/>
            </a:endParaRPr>
          </a:p>
          <a:p>
            <a:pPr algn="ctr" eaLnBrk="1" hangingPunct="1"/>
            <a:r>
              <a:rPr lang="en-US" sz="8000" b="1" dirty="0" err="1">
                <a:latin typeface="+mn-lt"/>
              </a:rPr>
              <a:t>Im</a:t>
            </a:r>
            <a:endParaRPr lang="en-US" sz="8000" b="1" dirty="0">
              <a:latin typeface="+mn-lt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2362200" y="169333"/>
            <a:ext cx="43434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4800" b="1" dirty="0">
              <a:latin typeface="Lucida Sans Unicode" pitchFamily="34" charset="0"/>
            </a:endParaRPr>
          </a:p>
          <a:p>
            <a:pPr algn="ctr" eaLnBrk="1" hangingPunct="1"/>
            <a:r>
              <a:rPr lang="en-US" sz="8000" b="1" dirty="0">
                <a:latin typeface="+mn-lt"/>
              </a:rPr>
              <a:t>possible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324600" y="194733"/>
            <a:ext cx="1524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4800" b="1" dirty="0">
              <a:latin typeface="Lucida Sans Unicode" pitchFamily="34" charset="0"/>
            </a:endParaRPr>
          </a:p>
          <a:p>
            <a:pPr algn="ctr" eaLnBrk="1" hangingPunct="1"/>
            <a:r>
              <a:rPr lang="en-US" sz="8000" b="1" dirty="0">
                <a:latin typeface="+mn-lt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27432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  </a:t>
            </a:r>
            <a:r>
              <a:rPr lang="en-US" sz="40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390611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3.7037E-6 L 0.10417 0.2509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125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6309</TotalTime>
  <Words>457</Words>
  <Application>Microsoft Office PowerPoint</Application>
  <PresentationFormat>On-screen Show (4:3)</PresentationFormat>
  <Paragraphs>162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Arial Black</vt:lpstr>
      <vt:lpstr>Calibri</vt:lpstr>
      <vt:lpstr>Lucida Sans Unicode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Mecklenburg County BPP Canvassing Initiative Summary / Conclusions </vt:lpstr>
      <vt:lpstr>PowerPoint Presentation</vt:lpstr>
    </vt:vector>
  </TitlesOfParts>
  <Company>Mecklenburg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lindeb</dc:creator>
  <cp:lastModifiedBy>Martin, Sandy</cp:lastModifiedBy>
  <cp:revision>444</cp:revision>
  <cp:lastPrinted>2017-01-10T13:36:24Z</cp:lastPrinted>
  <dcterms:created xsi:type="dcterms:W3CDTF">2011-01-04T15:46:21Z</dcterms:created>
  <dcterms:modified xsi:type="dcterms:W3CDTF">2019-09-16T16:41:53Z</dcterms:modified>
</cp:coreProperties>
</file>