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10" r:id="rId2"/>
    <p:sldId id="311" r:id="rId3"/>
    <p:sldId id="312" r:id="rId4"/>
    <p:sldId id="330" r:id="rId5"/>
    <p:sldId id="279" r:id="rId6"/>
    <p:sldId id="281" r:id="rId7"/>
    <p:sldId id="314" r:id="rId8"/>
    <p:sldId id="258" r:id="rId9"/>
    <p:sldId id="266" r:id="rId10"/>
    <p:sldId id="267" r:id="rId11"/>
    <p:sldId id="270" r:id="rId12"/>
    <p:sldId id="269" r:id="rId13"/>
    <p:sldId id="271" r:id="rId14"/>
    <p:sldId id="316" r:id="rId15"/>
    <p:sldId id="333" r:id="rId16"/>
    <p:sldId id="286" r:id="rId17"/>
    <p:sldId id="272" r:id="rId18"/>
    <p:sldId id="263" r:id="rId19"/>
    <p:sldId id="265" r:id="rId20"/>
    <p:sldId id="317" r:id="rId21"/>
    <p:sldId id="264" r:id="rId22"/>
    <p:sldId id="260" r:id="rId23"/>
    <p:sldId id="262" r:id="rId24"/>
    <p:sldId id="259" r:id="rId25"/>
    <p:sldId id="318" r:id="rId26"/>
    <p:sldId id="308" r:id="rId27"/>
    <p:sldId id="309" r:id="rId28"/>
    <p:sldId id="319" r:id="rId29"/>
    <p:sldId id="284" r:id="rId30"/>
    <p:sldId id="283" r:id="rId31"/>
    <p:sldId id="285" r:id="rId32"/>
    <p:sldId id="268" r:id="rId33"/>
    <p:sldId id="274" r:id="rId34"/>
    <p:sldId id="276" r:id="rId35"/>
    <p:sldId id="278" r:id="rId36"/>
    <p:sldId id="320" r:id="rId37"/>
    <p:sldId id="307" r:id="rId38"/>
    <p:sldId id="321" r:id="rId39"/>
    <p:sldId id="328" r:id="rId40"/>
    <p:sldId id="329" r:id="rId41"/>
    <p:sldId id="322" r:id="rId42"/>
    <p:sldId id="323" r:id="rId43"/>
    <p:sldId id="331" r:id="rId44"/>
    <p:sldId id="325" r:id="rId45"/>
    <p:sldId id="306" r:id="rId46"/>
    <p:sldId id="289" r:id="rId47"/>
    <p:sldId id="304" r:id="rId48"/>
    <p:sldId id="287" r:id="rId49"/>
    <p:sldId id="299" r:id="rId50"/>
    <p:sldId id="301" r:id="rId51"/>
    <p:sldId id="332" r:id="rId52"/>
    <p:sldId id="288" r:id="rId53"/>
    <p:sldId id="334" r:id="rId5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$Millions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$Millions 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489584</c:v>
                </c:pt>
                <c:pt idx="1">
                  <c:v>489525</c:v>
                </c:pt>
                <c:pt idx="2">
                  <c:v>502982</c:v>
                </c:pt>
                <c:pt idx="3">
                  <c:v>550123</c:v>
                </c:pt>
                <c:pt idx="4">
                  <c:v>627679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98112"/>
        <c:axId val="134699648"/>
      </c:lineChart>
      <c:catAx>
        <c:axId val="1346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699648"/>
        <c:crosses val="autoZero"/>
        <c:auto val="1"/>
        <c:lblAlgn val="ctr"/>
        <c:lblOffset val="100"/>
        <c:noMultiLvlLbl val="0"/>
      </c:catAx>
      <c:valAx>
        <c:axId val="13469964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34698112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26700071581963"/>
          <c:y val="0.12558454410696684"/>
          <c:w val="0.62858148413266524"/>
          <c:h val="0.84354909662319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Billions 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1"/>
                <c:pt idx="0">
                  <c:v>Leather &amp; Similar Goods</c:v>
                </c:pt>
                <c:pt idx="1">
                  <c:v>Plastic &amp; Rubber Products</c:v>
                </c:pt>
                <c:pt idx="2">
                  <c:v>Chemicals</c:v>
                </c:pt>
                <c:pt idx="3">
                  <c:v>Transportation Equipment</c:v>
                </c:pt>
                <c:pt idx="4">
                  <c:v>Furniture</c:v>
                </c:pt>
                <c:pt idx="5">
                  <c:v>Frabicated Metal</c:v>
                </c:pt>
                <c:pt idx="6">
                  <c:v>Clothing</c:v>
                </c:pt>
                <c:pt idx="7">
                  <c:v>Machinery</c:v>
                </c:pt>
                <c:pt idx="8">
                  <c:v>Miscellaneous Manufacturing</c:v>
                </c:pt>
                <c:pt idx="9">
                  <c:v>Electrical Equipment</c:v>
                </c:pt>
                <c:pt idx="10">
                  <c:v>Computers &amp; Electornics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</c:v>
                </c:pt>
                <c:pt idx="1">
                  <c:v>20.2</c:v>
                </c:pt>
                <c:pt idx="2">
                  <c:v>21.4</c:v>
                </c:pt>
                <c:pt idx="3">
                  <c:v>21.7</c:v>
                </c:pt>
                <c:pt idx="4">
                  <c:v>25.8</c:v>
                </c:pt>
                <c:pt idx="5">
                  <c:v>26.5</c:v>
                </c:pt>
                <c:pt idx="6">
                  <c:v>29.8</c:v>
                </c:pt>
                <c:pt idx="7">
                  <c:v>38.700000000000003</c:v>
                </c:pt>
                <c:pt idx="8">
                  <c:v>44</c:v>
                </c:pt>
                <c:pt idx="9">
                  <c:v>49.9</c:v>
                </c:pt>
                <c:pt idx="10">
                  <c:v>186.5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7009664"/>
        <c:axId val="167019648"/>
      </c:barChart>
      <c:catAx>
        <c:axId val="167009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167019648"/>
        <c:crosses val="autoZero"/>
        <c:auto val="1"/>
        <c:lblAlgn val="ctr"/>
        <c:lblOffset val="100"/>
        <c:noMultiLvlLbl val="0"/>
      </c:catAx>
      <c:valAx>
        <c:axId val="16701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0096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26700071581963"/>
          <c:y val="0.12558454410696684"/>
          <c:w val="0.63767239322357427"/>
          <c:h val="0.84354909662319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Billions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Electrical Equipment</c:v>
                </c:pt>
                <c:pt idx="1">
                  <c:v>Waste &amp; Scrap</c:v>
                </c:pt>
                <c:pt idx="2">
                  <c:v>Miscellaneous Manufacturing</c:v>
                </c:pt>
                <c:pt idx="3">
                  <c:v>Farm Crops </c:v>
                </c:pt>
                <c:pt idx="4">
                  <c:v>Oil &amp; Gas</c:v>
                </c:pt>
                <c:pt idx="5">
                  <c:v>Machinery</c:v>
                </c:pt>
                <c:pt idx="6">
                  <c:v>Chemicals</c:v>
                </c:pt>
                <c:pt idx="7">
                  <c:v>Computers &amp; Electornics</c:v>
                </c:pt>
                <c:pt idx="8">
                  <c:v>Transportation Equipment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3.4</c:v>
                </c:pt>
                <c:pt idx="1">
                  <c:v>3.5</c:v>
                </c:pt>
                <c:pt idx="2">
                  <c:v>3.7</c:v>
                </c:pt>
                <c:pt idx="3">
                  <c:v>5.9</c:v>
                </c:pt>
                <c:pt idx="4">
                  <c:v>7.1</c:v>
                </c:pt>
                <c:pt idx="5">
                  <c:v>11.1</c:v>
                </c:pt>
                <c:pt idx="6">
                  <c:v>16.2</c:v>
                </c:pt>
                <c:pt idx="7">
                  <c:v>17.899999999999999</c:v>
                </c:pt>
                <c:pt idx="8">
                  <c:v>27.8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869184"/>
        <c:axId val="71870720"/>
      </c:barChart>
      <c:catAx>
        <c:axId val="71869184"/>
        <c:scaling>
          <c:orientation val="minMax"/>
        </c:scaling>
        <c:delete val="0"/>
        <c:axPos val="l"/>
        <c:majorTickMark val="none"/>
        <c:minorTickMark val="none"/>
        <c:tickLblPos val="nextTo"/>
        <c:crossAx val="71870720"/>
        <c:crosses val="autoZero"/>
        <c:auto val="1"/>
        <c:lblAlgn val="ctr"/>
        <c:lblOffset val="100"/>
        <c:noMultiLvlLbl val="0"/>
      </c:catAx>
      <c:valAx>
        <c:axId val="7187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869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 Yr</c:v>
                </c:pt>
              </c:strCache>
            </c:strRef>
          </c:tx>
          <c:marker>
            <c:symbol val="none"/>
          </c:marker>
          <c:cat>
            <c:numRef>
              <c:f>Sheet1!$A$2:$A$31</c:f>
              <c:numCache>
                <c:formatCode>[$-409]d\-mmm;@</c:formatCode>
                <c:ptCount val="30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43685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 formatCode="m/d/yyyy">
                  <c:v>43703</c:v>
                </c:pt>
                <c:pt idx="18" formatCode="m/d/yyyy">
                  <c:v>43704</c:v>
                </c:pt>
                <c:pt idx="19" formatCode="m/d/yyyy">
                  <c:v>43705</c:v>
                </c:pt>
                <c:pt idx="20" formatCode="m/d/yyyy">
                  <c:v>43706</c:v>
                </c:pt>
                <c:pt idx="21" formatCode="m/d/yyyy">
                  <c:v>43707</c:v>
                </c:pt>
                <c:pt idx="22" formatCode="m/d/yyyy">
                  <c:v>43711</c:v>
                </c:pt>
                <c:pt idx="23" formatCode="m/d/yyyy">
                  <c:v>43712</c:v>
                </c:pt>
                <c:pt idx="24" formatCode="m/d/yyyy">
                  <c:v>43713</c:v>
                </c:pt>
                <c:pt idx="25" formatCode="m/d/yyyy">
                  <c:v>43714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1.73</c:v>
                </c:pt>
                <c:pt idx="1">
                  <c:v>1.72</c:v>
                </c:pt>
                <c:pt idx="2">
                  <c:v>1.59</c:v>
                </c:pt>
                <c:pt idx="3">
                  <c:v>1.6</c:v>
                </c:pt>
                <c:pt idx="4">
                  <c:v>1.59</c:v>
                </c:pt>
                <c:pt idx="5">
                  <c:v>1.62</c:v>
                </c:pt>
                <c:pt idx="6">
                  <c:v>1.63</c:v>
                </c:pt>
                <c:pt idx="7">
                  <c:v>1.58</c:v>
                </c:pt>
                <c:pt idx="8">
                  <c:v>1.66</c:v>
                </c:pt>
                <c:pt idx="9">
                  <c:v>1.58</c:v>
                </c:pt>
                <c:pt idx="10">
                  <c:v>1.48</c:v>
                </c:pt>
                <c:pt idx="11">
                  <c:v>1.48</c:v>
                </c:pt>
                <c:pt idx="12">
                  <c:v>1.53</c:v>
                </c:pt>
                <c:pt idx="13">
                  <c:v>1.5</c:v>
                </c:pt>
                <c:pt idx="14">
                  <c:v>1.56</c:v>
                </c:pt>
                <c:pt idx="15">
                  <c:v>1.61</c:v>
                </c:pt>
                <c:pt idx="16">
                  <c:v>1.51</c:v>
                </c:pt>
                <c:pt idx="17">
                  <c:v>1.54</c:v>
                </c:pt>
                <c:pt idx="18">
                  <c:v>1.53</c:v>
                </c:pt>
                <c:pt idx="19">
                  <c:v>1.5</c:v>
                </c:pt>
                <c:pt idx="20">
                  <c:v>1.53</c:v>
                </c:pt>
                <c:pt idx="21">
                  <c:v>1.5</c:v>
                </c:pt>
                <c:pt idx="22">
                  <c:v>1.47</c:v>
                </c:pt>
                <c:pt idx="23">
                  <c:v>1.43</c:v>
                </c:pt>
                <c:pt idx="24">
                  <c:v>1.55</c:v>
                </c:pt>
                <c:pt idx="25">
                  <c:v>1.53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 Yr</c:v>
                </c:pt>
              </c:strCache>
            </c:strRef>
          </c:tx>
          <c:marker>
            <c:symbol val="none"/>
          </c:marker>
          <c:cat>
            <c:numRef>
              <c:f>Sheet1!$A$2:$A$31</c:f>
              <c:numCache>
                <c:formatCode>[$-409]d\-mmm;@</c:formatCode>
                <c:ptCount val="30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43685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 formatCode="m/d/yyyy">
                  <c:v>43703</c:v>
                </c:pt>
                <c:pt idx="18" formatCode="m/d/yyyy">
                  <c:v>43704</c:v>
                </c:pt>
                <c:pt idx="19" formatCode="m/d/yyyy">
                  <c:v>43705</c:v>
                </c:pt>
                <c:pt idx="20" formatCode="m/d/yyyy">
                  <c:v>43706</c:v>
                </c:pt>
                <c:pt idx="21" formatCode="m/d/yyyy">
                  <c:v>43707</c:v>
                </c:pt>
                <c:pt idx="22" formatCode="m/d/yyyy">
                  <c:v>43711</c:v>
                </c:pt>
                <c:pt idx="23" formatCode="m/d/yyyy">
                  <c:v>43712</c:v>
                </c:pt>
                <c:pt idx="24" formatCode="m/d/yyyy">
                  <c:v>43713</c:v>
                </c:pt>
                <c:pt idx="25" formatCode="m/d/yyyy">
                  <c:v>43714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1.9</c:v>
                </c:pt>
                <c:pt idx="1">
                  <c:v>1.86</c:v>
                </c:pt>
                <c:pt idx="2">
                  <c:v>1.75</c:v>
                </c:pt>
                <c:pt idx="3">
                  <c:v>1.73</c:v>
                </c:pt>
                <c:pt idx="4">
                  <c:v>1.71</c:v>
                </c:pt>
                <c:pt idx="5">
                  <c:v>1.72</c:v>
                </c:pt>
                <c:pt idx="6">
                  <c:v>1.74</c:v>
                </c:pt>
                <c:pt idx="7">
                  <c:v>1.65</c:v>
                </c:pt>
                <c:pt idx="8">
                  <c:v>1.68</c:v>
                </c:pt>
                <c:pt idx="9">
                  <c:v>1.59</c:v>
                </c:pt>
                <c:pt idx="10">
                  <c:v>1.52</c:v>
                </c:pt>
                <c:pt idx="11">
                  <c:v>1.55</c:v>
                </c:pt>
                <c:pt idx="12">
                  <c:v>1.6</c:v>
                </c:pt>
                <c:pt idx="13">
                  <c:v>1.55</c:v>
                </c:pt>
                <c:pt idx="14">
                  <c:v>1.59</c:v>
                </c:pt>
                <c:pt idx="15">
                  <c:v>1.62</c:v>
                </c:pt>
                <c:pt idx="16">
                  <c:v>1.52</c:v>
                </c:pt>
                <c:pt idx="17">
                  <c:v>1.54</c:v>
                </c:pt>
                <c:pt idx="18">
                  <c:v>1.49</c:v>
                </c:pt>
                <c:pt idx="19">
                  <c:v>1.47</c:v>
                </c:pt>
                <c:pt idx="20">
                  <c:v>1.5</c:v>
                </c:pt>
                <c:pt idx="21">
                  <c:v>1.5</c:v>
                </c:pt>
                <c:pt idx="22">
                  <c:v>1.47</c:v>
                </c:pt>
                <c:pt idx="23">
                  <c:v>1.47</c:v>
                </c:pt>
                <c:pt idx="24">
                  <c:v>1.57</c:v>
                </c:pt>
                <c:pt idx="25">
                  <c:v>1.55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10944"/>
        <c:axId val="72612480"/>
      </c:lineChart>
      <c:dateAx>
        <c:axId val="72610944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crossAx val="72612480"/>
        <c:crosses val="autoZero"/>
        <c:auto val="1"/>
        <c:lblOffset val="100"/>
        <c:baseTimeUnit val="days"/>
      </c:dateAx>
      <c:valAx>
        <c:axId val="7261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610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0.83636</cdr:x>
      <cdr:y>0.85865</cdr:y>
    </cdr:from>
    <cdr:to>
      <cdr:x>0.99384</cdr:x>
      <cdr:y>0.97648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10400" y="3886200"/>
          <a:ext cx="1319929" cy="53330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r>
              <a:rPr lang="en-US" smtClean="0"/>
              <a:t>Economic Outlook 2019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6BCD0A89-981E-42CA-AE91-6E452E9260F8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C90487FF-C453-4A23-B52B-422370AC0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072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r>
              <a:rPr lang="en-US" smtClean="0"/>
              <a:t>Economic Outlook 2019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76530AD9-456A-4274-A1BB-EA0C308596E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97B2EA5E-1C20-492A-8380-621390D0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661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0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0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7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2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7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7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2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83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4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79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7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8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6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2EA5E-1C20-492A-8380-621390D0FD1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Economic Outlook 2019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809-B25C-4116-B222-773398B72066}" type="datetime1">
              <a:rPr lang="en-US" smtClean="0"/>
              <a:t>9/20/2019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1F60-B6CF-4B1B-A9CD-01EEF0B767A1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4349-3064-416E-881C-3CBC96BB844E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48640" indent="-411480">
              <a:buFont typeface="Wingdings" panose="05000000000000000000" pitchFamily="2" charset="2"/>
              <a:buChar char="v"/>
              <a:defRPr/>
            </a:lvl1pPr>
            <a:lvl2pPr marL="868680" indent="-283464">
              <a:buFont typeface="Wingdings" panose="05000000000000000000" pitchFamily="2" charset="2"/>
              <a:buChar char="v"/>
              <a:defRPr/>
            </a:lvl2pPr>
            <a:lvl3pPr marL="1133856" indent="-228600">
              <a:buFont typeface="Wingdings" panose="05000000000000000000" pitchFamily="2" charset="2"/>
              <a:buChar char="v"/>
              <a:defRPr/>
            </a:lvl3pPr>
            <a:lvl4pPr marL="1353312" indent="-182880">
              <a:buFont typeface="Wingdings" panose="05000000000000000000" pitchFamily="2" charset="2"/>
              <a:buChar char="v"/>
              <a:defRPr/>
            </a:lvl4pPr>
            <a:lvl5pPr marL="1545336" indent="-182880">
              <a:buFont typeface="Wingdings" panose="05000000000000000000" pitchFamily="2" charset="2"/>
              <a:buChar char="v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F92-241F-47F5-A165-2CBA0A4EAB32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9B3B-B127-4BEF-AE09-E0A85A9B7E81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7367-ED37-42D0-A3C1-7EC7F2495C1D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B268-C18A-42E0-8998-FF950F08D807}" type="datetime1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B776-00BA-4A4F-A975-77AF1243E034}" type="datetime1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BF6-FDF2-4A67-A8C1-F35DB9C556E2}" type="datetime1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2382-7B60-48C3-9258-5933DDA58861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EF5A-76F7-4FB5-9703-43632A41B1EF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B763B1-5AC5-4F45-BD47-572D00AC1AE5}" type="datetime1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87C2AB-7A63-4EB0-A86F-197D62F82E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rgbClr val="FF0000"/>
        </a:buClr>
        <a:buSzPct val="65000"/>
        <a:buFont typeface="Wingdings" panose="05000000000000000000" pitchFamily="2" charset="2"/>
        <a:buChar char="v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rgbClr val="FF0000"/>
        </a:buClr>
        <a:buSzPct val="80000"/>
        <a:buFont typeface="Wingdings" panose="05000000000000000000" pitchFamily="2" charset="2"/>
        <a:buChar char="v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rgbClr val="FF0000"/>
        </a:buClr>
        <a:buSzPct val="95000"/>
        <a:buFont typeface="Wingdings" panose="05000000000000000000" pitchFamily="2" charset="2"/>
        <a:buChar char="v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rgbClr val="FF0000"/>
        </a:buClr>
        <a:buSzPct val="100000"/>
        <a:buFont typeface="Wingdings" panose="05000000000000000000" pitchFamily="2" charset="2"/>
        <a:buChar char="v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v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brant@loftiscompanies.com" TargetMode="External"/><Relationship Id="rId2" Type="http://schemas.openxmlformats.org/officeDocument/2006/relationships/hyperlink" Target="mailto:rloftis@loftiscompanies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8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Economic Outlook</a:t>
            </a:r>
            <a:br>
              <a:rPr lang="en-US" sz="5400" b="1" dirty="0" smtClean="0"/>
            </a:br>
            <a:r>
              <a:rPr lang="en-US" sz="5400" b="1" dirty="0" smtClean="0"/>
              <a:t>2019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895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Ron W. Loftis, Jr., MAI CRE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Acknowledgements: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SIOR </a:t>
            </a:r>
            <a:r>
              <a:rPr lang="en-US" dirty="0" smtClean="0">
                <a:solidFill>
                  <a:schemeClr val="tx1"/>
                </a:solidFill>
              </a:rPr>
              <a:t>– Stewart Title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CRE – </a:t>
            </a:r>
            <a:r>
              <a:rPr lang="en-US" dirty="0" err="1" smtClean="0">
                <a:solidFill>
                  <a:schemeClr val="tx1"/>
                </a:solidFill>
              </a:rPr>
              <a:t>Mirador</a:t>
            </a:r>
            <a:r>
              <a:rPr lang="en-US" dirty="0" smtClean="0">
                <a:solidFill>
                  <a:schemeClr val="tx1"/>
                </a:solidFill>
              </a:rPr>
              <a:t> Realty Partners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anchor="ctr">
            <a:normAutofit/>
          </a:bodyPr>
          <a:lstStyle/>
          <a:p>
            <a:r>
              <a:rPr lang="en-US" sz="11500" dirty="0" smtClean="0"/>
              <a:t>61.5%</a:t>
            </a:r>
            <a:endParaRPr lang="en-US" sz="1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1752600"/>
            <a:ext cx="28194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Percent of Workers confident in finding new job if they lost their current job.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7912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Federal Reserve Bank of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Job Growth</a:t>
            </a:r>
            <a:br>
              <a:rPr lang="en-US" dirty="0" smtClean="0"/>
            </a:br>
            <a:r>
              <a:rPr lang="en-US" dirty="0" smtClean="0"/>
              <a:t>12 Months ending July 2019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Tennessee		1.80%</a:t>
            </a:r>
          </a:p>
          <a:p>
            <a:pPr marL="0" indent="0" algn="ctr">
              <a:buNone/>
            </a:pPr>
            <a:r>
              <a:rPr lang="en-US" b="1" dirty="0" smtClean="0"/>
              <a:t>North Carolina 	1.68%</a:t>
            </a:r>
          </a:p>
          <a:p>
            <a:pPr marL="0" indent="0" algn="ctr">
              <a:buNone/>
            </a:pPr>
            <a:r>
              <a:rPr lang="en-US" dirty="0" smtClean="0"/>
              <a:t>Georgia 		1.64%</a:t>
            </a:r>
          </a:p>
          <a:p>
            <a:pPr marL="0" indent="0" algn="ctr">
              <a:buNone/>
            </a:pPr>
            <a:r>
              <a:rPr lang="en-US" dirty="0" smtClean="0"/>
              <a:t>South Carolina 	1.55%</a:t>
            </a:r>
          </a:p>
          <a:p>
            <a:pPr marL="0" indent="0" algn="ctr">
              <a:buNone/>
            </a:pPr>
            <a:r>
              <a:rPr lang="en-US" dirty="0" smtClean="0"/>
              <a:t>Virginia 		0.57%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MSA &amp; Division Job Growth</a:t>
            </a:r>
            <a:br>
              <a:rPr lang="en-US" dirty="0" smtClean="0"/>
            </a:br>
            <a:r>
              <a:rPr lang="en-US" dirty="0" smtClean="0"/>
              <a:t>12 Months Ending June 2019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110577"/>
              </p:ext>
            </p:extLst>
          </p:nvPr>
        </p:nvGraphicFramePr>
        <p:xfrm>
          <a:off x="457200" y="1600200"/>
          <a:ext cx="8229599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914400"/>
                <a:gridCol w="762000"/>
                <a:gridCol w="914400"/>
                <a:gridCol w="914401"/>
                <a:gridCol w="914400"/>
                <a:gridCol w="914399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MSA-Division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smtClean="0"/>
                    </a:p>
                    <a:p>
                      <a:pPr algn="ctr"/>
                      <a:r>
                        <a:rPr lang="en-US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Asheville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3.62%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22.88%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Burlington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-0.48%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Charlotte-Concord-Gastonia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2.48%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1238.1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29.49%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Durham-Chapel Hill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14.78%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Fayetteville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Greensboro</a:t>
                      </a:r>
                      <a:r>
                        <a:rPr lang="en-US" baseline="0" dirty="0" smtClean="0"/>
                        <a:t>-High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-0.58%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(2.1)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5.92%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Greenville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-1.10%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9.74%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29.32%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Winston-Salem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11.16%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1752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Total Job Growth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524000"/>
            <a:ext cx="169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Jobs - Thousands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Interest Rates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14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53601" cy="472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5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30 Year</a:t>
            </a:r>
          </a:p>
          <a:p>
            <a:pPr marL="0" indent="0" algn="ctr">
              <a:buNone/>
            </a:pPr>
            <a:r>
              <a:rPr lang="en-US" sz="4800" dirty="0" smtClean="0"/>
              <a:t>Conventional</a:t>
            </a:r>
          </a:p>
          <a:p>
            <a:pPr marL="0" indent="0" algn="ctr">
              <a:buNone/>
            </a:pPr>
            <a:r>
              <a:rPr lang="en-US" sz="4800" dirty="0" smtClean="0"/>
              <a:t>Rates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9600" dirty="0" smtClean="0"/>
              <a:t>3.60%</a:t>
            </a:r>
            <a:endParaRPr lang="en-US" sz="9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Week Ending</a:t>
            </a:r>
          </a:p>
          <a:p>
            <a:pPr marL="0" indent="0" algn="ctr">
              <a:buNone/>
            </a:pPr>
            <a:r>
              <a:rPr lang="en-US" dirty="0" smtClean="0"/>
              <a:t>August 15, 2019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Lowest </a:t>
            </a:r>
          </a:p>
          <a:p>
            <a:pPr marL="0" indent="0" algn="ctr">
              <a:buNone/>
            </a:pPr>
            <a:r>
              <a:rPr lang="en-US" dirty="0" smtClean="0"/>
              <a:t>Since </a:t>
            </a:r>
          </a:p>
          <a:p>
            <a:pPr marL="0" indent="0" algn="ctr">
              <a:buNone/>
            </a:pPr>
            <a:r>
              <a:rPr lang="en-US" dirty="0" smtClean="0"/>
              <a:t>November 2016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Curve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“The flattening and </a:t>
            </a:r>
            <a:r>
              <a:rPr lang="en-US" sz="3600" u="sng" dirty="0" smtClean="0"/>
              <a:t>inverted yield curve</a:t>
            </a:r>
            <a:r>
              <a:rPr lang="en-US" sz="3600" dirty="0" smtClean="0"/>
              <a:t> has been an accurate predictor of economic recessions.  A yield curve inversion along the 2 year and 10-year spread has come before the last seven recessions.”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Reserve Rates Aug - Sept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1281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Drivers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I.  Global Trade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II.  Employment</a:t>
            </a:r>
          </a:p>
          <a:p>
            <a:pPr marL="0" indent="0">
              <a:buNone/>
            </a:pPr>
            <a:r>
              <a:rPr lang="en-US" sz="3600" dirty="0" smtClean="0"/>
              <a:t>          III.  Interest Rates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IV.  Sale - Retail, CRE Housing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V.  NC Realty Markets</a:t>
            </a:r>
          </a:p>
          <a:p>
            <a:pPr marL="0" indent="0">
              <a:buNone/>
            </a:pPr>
            <a:r>
              <a:rPr lang="en-US" sz="3600" dirty="0" smtClean="0"/>
              <a:t>		        VI.  Trends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SALES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20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9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Omnichannel</a:t>
            </a:r>
            <a:r>
              <a:rPr lang="en-US" dirty="0" smtClean="0"/>
              <a:t>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Shoppers both Online &amp; In-Store on Cyber Monday was up 40% over 2017</a:t>
            </a:r>
          </a:p>
          <a:p>
            <a:r>
              <a:rPr lang="en-US" sz="3600" dirty="0" smtClean="0"/>
              <a:t>Multichannel Shoppers out spent single channel shoppers by up to $93 </a:t>
            </a:r>
          </a:p>
          <a:p>
            <a:r>
              <a:rPr lang="en-US" sz="3600" dirty="0" smtClean="0"/>
              <a:t>49% of all e-commerce traffic came from smart-phones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Sales – No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Approx. 68% of GDP</a:t>
            </a:r>
          </a:p>
          <a:p>
            <a:endParaRPr lang="en-US" sz="4000" dirty="0" smtClean="0"/>
          </a:p>
          <a:p>
            <a:r>
              <a:rPr lang="en-US" sz="4000" dirty="0" smtClean="0"/>
              <a:t>Up 0.7% in July 2019</a:t>
            </a:r>
          </a:p>
          <a:p>
            <a:endParaRPr lang="en-US" sz="4000" dirty="0" smtClean="0"/>
          </a:p>
          <a:p>
            <a:r>
              <a:rPr lang="en-US" sz="4000" dirty="0" smtClean="0"/>
              <a:t>Double of Forecast of 0.3%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Deeper:  US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Retail sales remain strong even as store closings are growing.</a:t>
            </a:r>
          </a:p>
          <a:p>
            <a:r>
              <a:rPr lang="en-US" dirty="0" smtClean="0"/>
              <a:t>Closures down 32% in 2018, but are up YTD.</a:t>
            </a:r>
          </a:p>
          <a:p>
            <a:pPr lvl="1"/>
            <a:r>
              <a:rPr lang="en-US" dirty="0" smtClean="0"/>
              <a:t>Expect increase from bankruptcies including Sears, Payless, Mattress Firm, Toys R Us, etc.</a:t>
            </a:r>
          </a:p>
          <a:p>
            <a:r>
              <a:rPr lang="en-US" dirty="0" smtClean="0"/>
              <a:t>Payless closing 2100 stores.</a:t>
            </a:r>
          </a:p>
          <a:p>
            <a:r>
              <a:rPr lang="en-US" dirty="0" smtClean="0"/>
              <a:t>Wayfair opens 1</a:t>
            </a:r>
            <a:r>
              <a:rPr lang="en-US" baseline="30000" dirty="0" smtClean="0"/>
              <a:t>st</a:t>
            </a:r>
            <a:r>
              <a:rPr lang="en-US" dirty="0" smtClean="0"/>
              <a:t> store, </a:t>
            </a:r>
          </a:p>
          <a:p>
            <a:r>
              <a:rPr lang="en-US" dirty="0" smtClean="0"/>
              <a:t>Hobby Lobby opens 65 new stores</a:t>
            </a:r>
          </a:p>
          <a:p>
            <a:r>
              <a:rPr lang="en-US" dirty="0" smtClean="0"/>
              <a:t>E-Commerce gains Market Share (9% of Sales)</a:t>
            </a:r>
          </a:p>
          <a:p>
            <a:r>
              <a:rPr lang="en-US" dirty="0" smtClean="0"/>
              <a:t>Stresses increase for Retail Real Estate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1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Deeper:  US Retail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17746" cy="477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Deeper:  US Retail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62447" cy="50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Deeper: 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Carolina Metros continue to benefit from strong HH growth.  </a:t>
            </a:r>
          </a:p>
          <a:p>
            <a:r>
              <a:rPr lang="en-US" dirty="0" smtClean="0"/>
              <a:t>Retail space demand per HH is declining with shift to e-commerce.</a:t>
            </a:r>
          </a:p>
          <a:p>
            <a:r>
              <a:rPr lang="en-US" dirty="0" smtClean="0"/>
              <a:t>Triad &amp; RDU – best potential for retail development.</a:t>
            </a:r>
          </a:p>
          <a:p>
            <a:r>
              <a:rPr lang="en-US" dirty="0" smtClean="0"/>
              <a:t>Charlotte – highest oversupply risk</a:t>
            </a:r>
          </a:p>
          <a:p>
            <a:r>
              <a:rPr lang="en-US" dirty="0" smtClean="0"/>
              <a:t>Single tenant drug &amp; food anchored neighborhood &amp; community centers are probably most durable, along with urban &amp; infill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Global Trade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90%</a:t>
            </a:r>
          </a:p>
          <a:p>
            <a:pPr marL="0" indent="0" algn="ctr">
              <a:buNone/>
            </a:pPr>
            <a:r>
              <a:rPr lang="en-US" sz="7200" dirty="0" smtClean="0"/>
              <a:t>Pay less taxes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$80</a:t>
            </a:r>
          </a:p>
          <a:p>
            <a:pPr marL="0" indent="0" algn="ctr">
              <a:buNone/>
            </a:pPr>
            <a:r>
              <a:rPr lang="en-US" sz="8000" dirty="0" smtClean="0"/>
              <a:t>Billion</a:t>
            </a:r>
          </a:p>
          <a:p>
            <a:pPr marL="0" indent="0" algn="ctr">
              <a:buNone/>
            </a:pPr>
            <a:r>
              <a:rPr lang="en-US" sz="4000" dirty="0" smtClean="0"/>
              <a:t>Extra Money Spent on Real Estate Annually due to Tax Cuts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624692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Zillow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627725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USA TODAY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56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267200" cy="55927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1.5 Million</a:t>
            </a:r>
          </a:p>
          <a:p>
            <a:pPr marL="0" indent="0" algn="ctr">
              <a:buNone/>
            </a:pPr>
            <a:r>
              <a:rPr lang="en-US" sz="6000" dirty="0" smtClean="0"/>
              <a:t>Net New</a:t>
            </a:r>
          </a:p>
          <a:p>
            <a:pPr marL="0" indent="0" algn="ctr">
              <a:buNone/>
            </a:pPr>
            <a:r>
              <a:rPr lang="en-US" sz="6000" dirty="0" smtClean="0"/>
              <a:t>Households</a:t>
            </a:r>
          </a:p>
          <a:p>
            <a:pPr marL="0" indent="0" algn="ctr">
              <a:buNone/>
            </a:pPr>
            <a:r>
              <a:rPr lang="en-US" sz="6000" dirty="0" smtClean="0"/>
              <a:t>In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Built </a:t>
            </a:r>
          </a:p>
          <a:p>
            <a:pPr marL="0" indent="0" algn="ctr">
              <a:buNone/>
            </a:pPr>
            <a:r>
              <a:rPr lang="en-US" sz="4800" dirty="0"/>
              <a:t>L</a:t>
            </a:r>
            <a:r>
              <a:rPr lang="en-US" sz="4800" dirty="0" smtClean="0"/>
              <a:t>ess Than </a:t>
            </a:r>
          </a:p>
          <a:p>
            <a:pPr marL="0" indent="0" algn="ctr">
              <a:buNone/>
            </a:pPr>
            <a:r>
              <a:rPr lang="en-US" sz="4800" dirty="0" smtClean="0"/>
              <a:t>1.2 Million </a:t>
            </a:r>
          </a:p>
          <a:p>
            <a:pPr marL="0" indent="0" algn="ctr">
              <a:buNone/>
            </a:pPr>
            <a:r>
              <a:rPr lang="en-US" sz="4800" dirty="0" smtClean="0"/>
              <a:t>New </a:t>
            </a:r>
          </a:p>
          <a:p>
            <a:pPr marL="0" indent="0" algn="ctr">
              <a:buNone/>
            </a:pPr>
            <a:r>
              <a:rPr lang="en-US" sz="4800" dirty="0" smtClean="0"/>
              <a:t>Dwelling </a:t>
            </a:r>
          </a:p>
          <a:p>
            <a:pPr marL="0" indent="0" algn="ctr">
              <a:buNone/>
            </a:pPr>
            <a:r>
              <a:rPr lang="en-US" sz="4800" dirty="0" smtClean="0"/>
              <a:t>Units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4343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b="1" dirty="0" smtClean="0"/>
              <a:t>13.6%</a:t>
            </a:r>
          </a:p>
          <a:p>
            <a:pPr marL="0" indent="0" algn="ctr">
              <a:buNone/>
            </a:pPr>
            <a:r>
              <a:rPr lang="en-US" sz="4800" dirty="0" smtClean="0"/>
              <a:t>Percent of   U.S.  Population Aged 25-34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4267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b="1" dirty="0" smtClean="0"/>
              <a:t>37% </a:t>
            </a:r>
          </a:p>
          <a:p>
            <a:pPr marL="0" indent="0" algn="ctr">
              <a:buNone/>
            </a:pPr>
            <a:r>
              <a:rPr lang="en-US" sz="4800" dirty="0" smtClean="0"/>
              <a:t>Percent of Homes Purchased   Last 12 Months</a:t>
            </a:r>
            <a:endParaRPr lang="en-US" sz="48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759" y="5029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Millennials #1 Homebuyers</a:t>
            </a:r>
          </a:p>
          <a:p>
            <a:pPr algn="ctr"/>
            <a:r>
              <a:rPr lang="en-US" sz="3200" b="1" dirty="0" smtClean="0"/>
              <a:t>6 Years in a Row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8904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300" b="1" dirty="0" smtClean="0"/>
              <a:t>90.6%</a:t>
            </a:r>
          </a:p>
          <a:p>
            <a:pPr marL="0" indent="0" algn="ctr">
              <a:buNone/>
            </a:pPr>
            <a:r>
              <a:rPr lang="en-US" sz="4000" b="1" dirty="0" smtClean="0"/>
              <a:t>Percent of Americans with </a:t>
            </a:r>
          </a:p>
          <a:p>
            <a:pPr marL="0" indent="0" algn="ctr">
              <a:buNone/>
            </a:pPr>
            <a:r>
              <a:rPr lang="en-US" sz="4000" b="1" dirty="0" smtClean="0"/>
              <a:t>Health Insurance in 2018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b="1" dirty="0" smtClean="0"/>
              <a:t>Department of Health &amp; Human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5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TRENDS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36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57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 Relativity Ranking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704281"/>
              </p:ext>
            </p:extLst>
          </p:nvPr>
        </p:nvGraphicFramePr>
        <p:xfrm>
          <a:off x="457200" y="15240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95400"/>
                <a:gridCol w="2286000"/>
                <a:gridCol w="155448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Compare</a:t>
                      </a:r>
                      <a:r>
                        <a:rPr lang="en-US" baseline="0" dirty="0" smtClean="0"/>
                        <a:t> to US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Apartment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Triad (G- WS-</a:t>
                      </a:r>
                      <a:r>
                        <a:rPr lang="en-US" baseline="0" dirty="0" smtClean="0"/>
                        <a:t> HP)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-42.7%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Raleigh-</a:t>
                      </a:r>
                      <a:r>
                        <a:rPr lang="en-US" baseline="0" dirty="0" smtClean="0"/>
                        <a:t>Durham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-23.8%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Apartment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-23.8%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-21.3%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Raleigh-Durham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-17.5%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Triad</a:t>
                      </a:r>
                      <a:r>
                        <a:rPr lang="en-US" baseline="0" dirty="0" smtClean="0"/>
                        <a:t> (G-WS-HP)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-49.3%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Raleigh-Durham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$18.43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-31.8%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$20.92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-22.6%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Triad</a:t>
                      </a:r>
                      <a:r>
                        <a:rPr lang="en-US" baseline="0" dirty="0" smtClean="0"/>
                        <a:t> (G-WS-HP)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Raleigh-Durham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$16.74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-9.7%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$16.91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-8.7%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RATES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Institutional Grade Assets unmoved</a:t>
            </a:r>
          </a:p>
          <a:p>
            <a:r>
              <a:rPr lang="en-US" sz="3600" dirty="0" smtClean="0"/>
              <a:t>Non-institutional assets increase slightly 4Q2018</a:t>
            </a:r>
          </a:p>
          <a:p>
            <a:r>
              <a:rPr lang="en-US" sz="3600" dirty="0" smtClean="0"/>
              <a:t>Low Concern for Rate increases</a:t>
            </a:r>
          </a:p>
          <a:p>
            <a:r>
              <a:rPr lang="en-US" sz="3600" dirty="0" smtClean="0"/>
              <a:t>Remain stable given their behavior pattern &amp; muted outlook on interest rate increases.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9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76723" cy="48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Deficit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36720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" y="589944"/>
            <a:ext cx="8183245" cy="50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52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Deeper: Apartments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study suggests affordability and household (HH) growth may be more closely linked to apartment demand than job growth.</a:t>
            </a:r>
          </a:p>
          <a:p>
            <a:r>
              <a:rPr lang="en-US" sz="3200" dirty="0" smtClean="0"/>
              <a:t>Apartment supply growth will outrun growth in all Carolina Metros, particularly in Charlotte and Raleigh-Durham.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31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Deeper: Apartments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 trends undermine the reliability of job growth as a predictor of apartment demand.</a:t>
            </a:r>
          </a:p>
          <a:p>
            <a:r>
              <a:rPr lang="en-US" sz="3200" dirty="0" smtClean="0"/>
              <a:t>Several factors are in play to complicate apartment demand forecasting.</a:t>
            </a:r>
          </a:p>
          <a:p>
            <a:r>
              <a:rPr lang="en-US" sz="3200" dirty="0" smtClean="0"/>
              <a:t>Fewer and fewer new jobs and households are required for apartment absorption.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7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37658" cy="49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61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60962" cy="501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095369"/>
              </p:ext>
            </p:extLst>
          </p:nvPr>
        </p:nvGraphicFramePr>
        <p:xfrm>
          <a:off x="304802" y="533400"/>
          <a:ext cx="8458204" cy="575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83"/>
                <a:gridCol w="1396767"/>
                <a:gridCol w="543187"/>
                <a:gridCol w="543187"/>
                <a:gridCol w="543187"/>
                <a:gridCol w="775982"/>
                <a:gridCol w="155196"/>
                <a:gridCol w="698383"/>
                <a:gridCol w="543187"/>
                <a:gridCol w="620785"/>
                <a:gridCol w="620785"/>
                <a:gridCol w="155196"/>
                <a:gridCol w="775982"/>
                <a:gridCol w="387997"/>
              </a:tblGrid>
              <a:tr h="710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Revenue Score &amp; Ranking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Metro  Sector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Annual Change in                           Effective Revenue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Revenue Volatility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 Performance                                         Effective Revenue PSF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Vacancy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1990-2018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Ave.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YoY Chg</a:t>
                      </a:r>
                    </a:p>
                  </a:txBody>
                  <a:tcPr marL="9525" marR="9525" marT="9525" marB="0" anchor="b"/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 Durham Industrial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Charlotte Industrial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3842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Triad (GSO-W/S-HP) Retail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478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Raleigh- Durham Retail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Charlotte Office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Raleigh-Durham Office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Charlotte Retail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Triad (GSO-W/S-HP) Office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 Durnham Apartment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$978.00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36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Triad (GSO-W/S-HP) Apartment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$733.00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$691.00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7746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Charlotte Apartment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$976.00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$845.00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3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&amp; 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Economy slowing, but solid.  </a:t>
            </a:r>
          </a:p>
          <a:p>
            <a:r>
              <a:rPr lang="en-US" dirty="0" smtClean="0"/>
              <a:t>Global synchronized growth subsided.  </a:t>
            </a:r>
          </a:p>
          <a:p>
            <a:pPr lvl="1"/>
            <a:r>
              <a:rPr lang="en-US" dirty="0" smtClean="0"/>
              <a:t>Yield </a:t>
            </a:r>
            <a:r>
              <a:rPr lang="en-US" dirty="0"/>
              <a:t>c</a:t>
            </a:r>
            <a:r>
              <a:rPr lang="en-US" dirty="0" smtClean="0"/>
              <a:t>urve flattened. 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1"/>
            <a:ext cx="5368021" cy="31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34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3200" dirty="0"/>
              <a:t>CMBS &amp; balance sheet CRE Loan is superb.</a:t>
            </a:r>
          </a:p>
          <a:p>
            <a:r>
              <a:rPr lang="en-US" sz="3200" dirty="0"/>
              <a:t>Rising Construction costs.  </a:t>
            </a:r>
          </a:p>
          <a:p>
            <a:pPr lvl="1"/>
            <a:r>
              <a:rPr lang="en-US" sz="2800" dirty="0"/>
              <a:t>Market conditions – limiting retail growth.</a:t>
            </a:r>
          </a:p>
          <a:p>
            <a:r>
              <a:rPr lang="en-US" sz="3200" dirty="0"/>
              <a:t>Equity &amp; Debt readily available.</a:t>
            </a:r>
          </a:p>
          <a:p>
            <a:r>
              <a:rPr lang="en-US" sz="3200" dirty="0"/>
              <a:t>Areas to watch:  </a:t>
            </a:r>
            <a:r>
              <a:rPr lang="en-US" sz="3200" dirty="0" smtClean="0"/>
              <a:t>Negative </a:t>
            </a:r>
            <a:r>
              <a:rPr lang="en-US" sz="3200" dirty="0"/>
              <a:t>trends in Manufacturing, retarded job creation, record Corporate &amp; Fed. debt levels, auto loan default trends.  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3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2019+ Economic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Strong Economy</a:t>
            </a:r>
          </a:p>
          <a:p>
            <a:r>
              <a:rPr lang="en-US" sz="3200" dirty="0" smtClean="0"/>
              <a:t>Growing Jobs &amp; Wages</a:t>
            </a:r>
          </a:p>
          <a:p>
            <a:r>
              <a:rPr lang="en-US" sz="3200" dirty="0" smtClean="0"/>
              <a:t>Declining Interest Rates</a:t>
            </a:r>
          </a:p>
          <a:p>
            <a:r>
              <a:rPr lang="en-US" sz="3200" dirty="0" smtClean="0"/>
              <a:t>Rising Home Prices</a:t>
            </a:r>
          </a:p>
          <a:p>
            <a:r>
              <a:rPr lang="en-US" sz="3200" dirty="0" smtClean="0"/>
              <a:t>Cheap (Profitable) Energy</a:t>
            </a:r>
          </a:p>
          <a:p>
            <a:r>
              <a:rPr lang="en-US" sz="3200" dirty="0" smtClean="0"/>
              <a:t>Manufacturing Comeback Continues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9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View Observations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Strengths:</a:t>
            </a:r>
          </a:p>
          <a:p>
            <a:pPr lvl="1"/>
            <a:r>
              <a:rPr lang="en-US" sz="2800" b="1" dirty="0" smtClean="0"/>
              <a:t>Industrial </a:t>
            </a:r>
          </a:p>
          <a:p>
            <a:pPr lvl="2"/>
            <a:r>
              <a:rPr lang="en-US" sz="2400" dirty="0" smtClean="0"/>
              <a:t>Charlotte, Raleigh/Durham</a:t>
            </a:r>
          </a:p>
          <a:p>
            <a:pPr lvl="1"/>
            <a:r>
              <a:rPr lang="en-US" sz="2800" b="1" dirty="0" smtClean="0"/>
              <a:t>Retail</a:t>
            </a:r>
            <a:r>
              <a:rPr lang="en-US" sz="2800" dirty="0" smtClean="0"/>
              <a:t> (Anchored)</a:t>
            </a:r>
          </a:p>
          <a:p>
            <a:pPr lvl="2"/>
            <a:r>
              <a:rPr lang="en-US" sz="2400" dirty="0" smtClean="0"/>
              <a:t>Raleigh/Durham, Triad</a:t>
            </a:r>
          </a:p>
          <a:p>
            <a:r>
              <a:rPr lang="en-US" sz="3200" b="1" dirty="0" smtClean="0"/>
              <a:t>Weakness:</a:t>
            </a:r>
          </a:p>
          <a:p>
            <a:pPr lvl="1"/>
            <a:r>
              <a:rPr lang="en-US" sz="2800" b="1" dirty="0" smtClean="0"/>
              <a:t>Apartment</a:t>
            </a:r>
          </a:p>
          <a:p>
            <a:pPr lvl="2"/>
            <a:r>
              <a:rPr lang="en-US" sz="2400" dirty="0" smtClean="0"/>
              <a:t>Charlotte, Raleigh/Durham, Tria</a:t>
            </a:r>
            <a:r>
              <a:rPr lang="en-US" sz="2400" dirty="0"/>
              <a:t>d</a:t>
            </a:r>
            <a:endParaRPr lang="en-US" sz="2400" dirty="0" smtClean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US Bought from China - 2018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848801"/>
              </p:ext>
            </p:extLst>
          </p:nvPr>
        </p:nvGraphicFramePr>
        <p:xfrm>
          <a:off x="3048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VIEW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Industrial Demand – Strong</a:t>
            </a:r>
          </a:p>
          <a:p>
            <a:pPr lvl="1"/>
            <a:r>
              <a:rPr lang="en-US" dirty="0" smtClean="0"/>
              <a:t>Warehouse &amp; logistic facilities. </a:t>
            </a:r>
          </a:p>
          <a:p>
            <a:r>
              <a:rPr lang="en-US" b="1" dirty="0" smtClean="0"/>
              <a:t>Apartment Sector – Over supplied  </a:t>
            </a:r>
          </a:p>
          <a:p>
            <a:pPr lvl="1"/>
            <a:r>
              <a:rPr lang="en-US" dirty="0" smtClean="0"/>
              <a:t>Waning Growth &amp; Continued Building through 2020.</a:t>
            </a:r>
          </a:p>
          <a:p>
            <a:r>
              <a:rPr lang="en-US" b="1" dirty="0" smtClean="0"/>
              <a:t>Enhanced Apartment Demand </a:t>
            </a:r>
            <a:endParaRPr lang="en-US" dirty="0" smtClean="0"/>
          </a:p>
          <a:p>
            <a:pPr lvl="1"/>
            <a:r>
              <a:rPr lang="en-US" dirty="0" smtClean="0"/>
              <a:t>relative affordability of apartments vs home ownership.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3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51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0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65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 for CRE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Solid Real Estate Investment opportunities</a:t>
            </a:r>
          </a:p>
          <a:p>
            <a:r>
              <a:rPr lang="en-US" dirty="0" smtClean="0"/>
              <a:t>NOI &amp; Value Growth through 2020</a:t>
            </a:r>
          </a:p>
          <a:p>
            <a:r>
              <a:rPr lang="en-US" dirty="0" smtClean="0"/>
              <a:t>Growth or Stable Markets/Sectors</a:t>
            </a:r>
          </a:p>
          <a:p>
            <a:r>
              <a:rPr lang="en-US" dirty="0" smtClean="0"/>
              <a:t>RDU &amp; CLT industrial market – best position for continued expansion &amp; revenue growth</a:t>
            </a:r>
          </a:p>
          <a:p>
            <a:r>
              <a:rPr lang="en-US" dirty="0" smtClean="0"/>
              <a:t>Increase in Interest Rates anticipated</a:t>
            </a:r>
          </a:p>
          <a:p>
            <a:r>
              <a:rPr lang="en-US" dirty="0" smtClean="0"/>
              <a:t>Limit Retail Acquisitions </a:t>
            </a:r>
          </a:p>
          <a:p>
            <a:r>
              <a:rPr lang="en-US" dirty="0" smtClean="0"/>
              <a:t>Apartment Sector – over supply risk.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3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706438"/>
            <a:ext cx="794385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Thanks for coming!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457200" y="2600326"/>
            <a:ext cx="8229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5857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Ron W. Loftis, Jr.  MAI, CRE</a:t>
            </a:r>
          </a:p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Email:  </a:t>
            </a:r>
            <a:r>
              <a:rPr lang="en-US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hlinkClick r:id="rId2"/>
              </a:rPr>
              <a:t>rloftis@loftiscompanies.com</a:t>
            </a:r>
            <a:endParaRPr lang="en-US" alt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n-US" altLang="en-US" sz="3200" dirty="0" smtClean="0">
                <a:latin typeface="Bookman Old Style" panose="02050604050505020204" pitchFamily="18" charset="0"/>
              </a:rPr>
              <a:t>D. Richard Brant, MAI</a:t>
            </a:r>
          </a:p>
          <a:p>
            <a:pPr algn="ctr">
              <a:buClr>
                <a:schemeClr val="bg1"/>
              </a:buClr>
              <a:buNone/>
            </a:pPr>
            <a:r>
              <a:rPr lang="en-US" alt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en-US" sz="3200" dirty="0">
                <a:latin typeface="Bookman Old Style" panose="02050604050505020204" pitchFamily="18" charset="0"/>
              </a:rPr>
              <a:t>Email: </a:t>
            </a:r>
            <a:r>
              <a:rPr lang="en-US" alt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en-US" sz="3200" dirty="0" smtClean="0">
                <a:latin typeface="Bookman Old Style" panose="02050604050505020204" pitchFamily="18" charset="0"/>
                <a:hlinkClick r:id="rId3"/>
              </a:rPr>
              <a:t>rbrant@loftiscompanies.com</a:t>
            </a:r>
            <a:r>
              <a:rPr lang="en-US" altLang="en-US" sz="3200" dirty="0" smtClean="0">
                <a:latin typeface="Bookman Old Style" panose="02050604050505020204" pitchFamily="18" charset="0"/>
              </a:rPr>
              <a:t> </a:t>
            </a:r>
            <a:endParaRPr lang="en-US" altLang="en-US" sz="3200" dirty="0">
              <a:latin typeface="Bookman Old Style" panose="02050604050505020204" pitchFamily="18" charset="0"/>
            </a:endParaRPr>
          </a:p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Phone:  336-768-6801</a:t>
            </a:r>
          </a:p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Website:  www.loftiscompanies.com</a:t>
            </a:r>
          </a:p>
          <a:p>
            <a:pPr algn="ctr">
              <a:buFont typeface="Wingdings 2" pitchFamily="18" charset="2"/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  <a:p>
            <a:pPr lvl="1" algn="ctr">
              <a:buFont typeface="Wingdings 2" pitchFamily="18" charset="2"/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China bought from US - 2018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973372"/>
              </p:ext>
            </p:extLst>
          </p:nvPr>
        </p:nvGraphicFramePr>
        <p:xfrm>
          <a:off x="3048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3657600"/>
            <a:ext cx="29836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China Trade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($Billions)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/>
              <a:t>$539.0 Imported</a:t>
            </a:r>
          </a:p>
          <a:p>
            <a:r>
              <a:rPr lang="en-US" sz="2800" b="1" u="sng" dirty="0" smtClean="0"/>
              <a:t>$120.3 Exported</a:t>
            </a:r>
            <a:endParaRPr lang="en-US" sz="2800" b="1" dirty="0" smtClean="0"/>
          </a:p>
          <a:p>
            <a:r>
              <a:rPr lang="en-US" sz="2800" b="1" dirty="0" smtClean="0"/>
              <a:t>$418.7 Deficit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25" y="1219200"/>
            <a:ext cx="131963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Employment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7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47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/>
              <a:t>3.2%</a:t>
            </a:r>
          </a:p>
          <a:p>
            <a:pPr algn="ctr"/>
            <a:r>
              <a:rPr lang="en-US" sz="3600" dirty="0" smtClean="0"/>
              <a:t>Increase in Income for 12 months</a:t>
            </a:r>
          </a:p>
          <a:p>
            <a:pPr algn="ctr"/>
            <a:r>
              <a:rPr lang="en-US" sz="3600" dirty="0" smtClean="0"/>
              <a:t>Inflation Rate 1.8%</a:t>
            </a:r>
          </a:p>
          <a:p>
            <a:pPr algn="ctr"/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3.7%</a:t>
            </a:r>
          </a:p>
          <a:p>
            <a:pPr algn="ctr"/>
            <a:r>
              <a:rPr lang="en-US" sz="3600" dirty="0" smtClean="0"/>
              <a:t>Unemployment Rate</a:t>
            </a:r>
          </a:p>
          <a:p>
            <a:pPr algn="ctr"/>
            <a:r>
              <a:rPr lang="en-US" sz="3600" dirty="0" smtClean="0"/>
              <a:t>Lowest in</a:t>
            </a:r>
          </a:p>
          <a:p>
            <a:pPr marL="0" indent="0" algn="ctr">
              <a:buNone/>
            </a:pPr>
            <a:r>
              <a:rPr lang="en-US" sz="3600" dirty="0" smtClean="0"/>
              <a:t>50 years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C2AB-7A63-4EB0-A86F-197D62F82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0000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1192</TotalTime>
  <Words>1764</Words>
  <Application>Microsoft Office PowerPoint</Application>
  <PresentationFormat>On-screen Show (4:3)</PresentationFormat>
  <Paragraphs>613</Paragraphs>
  <Slides>53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Apex</vt:lpstr>
      <vt:lpstr>Economic Outlook 2019</vt:lpstr>
      <vt:lpstr>Economic Drivers</vt:lpstr>
      <vt:lpstr>Global Trade</vt:lpstr>
      <vt:lpstr>Trade Deficit</vt:lpstr>
      <vt:lpstr>What the US Bought from China - 2018</vt:lpstr>
      <vt:lpstr>What China bought from US - 2018</vt:lpstr>
      <vt:lpstr>Employment</vt:lpstr>
      <vt:lpstr>PowerPoint Presentation</vt:lpstr>
      <vt:lpstr>PowerPoint Presentation</vt:lpstr>
      <vt:lpstr>PowerPoint Presentation</vt:lpstr>
      <vt:lpstr>PowerPoint Presentation</vt:lpstr>
      <vt:lpstr>State Job Growth 12 Months ending July 2019</vt:lpstr>
      <vt:lpstr>MSA &amp; Division Job Growth 12 Months Ending June 2019</vt:lpstr>
      <vt:lpstr>Interest Rates</vt:lpstr>
      <vt:lpstr>Federal Reserve</vt:lpstr>
      <vt:lpstr>PowerPoint Presentation</vt:lpstr>
      <vt:lpstr>PowerPoint Presentation</vt:lpstr>
      <vt:lpstr>Yield Curve Predictor</vt:lpstr>
      <vt:lpstr>Federal Reserve Rates Aug - Sept</vt:lpstr>
      <vt:lpstr>SALES</vt:lpstr>
      <vt:lpstr>PowerPoint Presentation</vt:lpstr>
      <vt:lpstr>PowerPoint Presentation</vt:lpstr>
      <vt:lpstr>Omnichannel Marketing</vt:lpstr>
      <vt:lpstr>Retail Sales – No Recession</vt:lpstr>
      <vt:lpstr>Digging Deeper:  US RETAIL</vt:lpstr>
      <vt:lpstr>Digging Deeper:  US Retail</vt:lpstr>
      <vt:lpstr>Digging Deeper:  US Retail</vt:lpstr>
      <vt:lpstr>Digging Deeper:  Retail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</vt:lpstr>
      <vt:lpstr>Rent Relativity Ranking</vt:lpstr>
      <vt:lpstr>CAP RATES</vt:lpstr>
      <vt:lpstr>PowerPoint Presentation</vt:lpstr>
      <vt:lpstr>PowerPoint Presentation</vt:lpstr>
      <vt:lpstr>Digging Deeper: Apartments</vt:lpstr>
      <vt:lpstr>Digging Deeper: Apartments</vt:lpstr>
      <vt:lpstr>PowerPoint Presentation</vt:lpstr>
      <vt:lpstr>PowerPoint Presentation</vt:lpstr>
      <vt:lpstr>PowerPoint Presentation</vt:lpstr>
      <vt:lpstr>Economy &amp; CRE</vt:lpstr>
      <vt:lpstr>PowerPoint Presentation</vt:lpstr>
      <vt:lpstr>2019+ Economic Outlook</vt:lpstr>
      <vt:lpstr>Metro View Observations </vt:lpstr>
      <vt:lpstr>METRO VIEW OBSERVATIONS</vt:lpstr>
      <vt:lpstr>PowerPoint Presentation</vt:lpstr>
      <vt:lpstr>Counsel for CRE Investors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Loftis</dc:creator>
  <cp:lastModifiedBy>Steve Loftis</cp:lastModifiedBy>
  <cp:revision>72</cp:revision>
  <cp:lastPrinted>2019-09-18T14:30:22Z</cp:lastPrinted>
  <dcterms:created xsi:type="dcterms:W3CDTF">2019-09-09T17:49:24Z</dcterms:created>
  <dcterms:modified xsi:type="dcterms:W3CDTF">2019-09-20T12:48:40Z</dcterms:modified>
</cp:coreProperties>
</file>