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4" r:id="rId3"/>
    <p:sldId id="291" r:id="rId4"/>
    <p:sldId id="292" r:id="rId5"/>
    <p:sldId id="293" r:id="rId6"/>
    <p:sldId id="263" r:id="rId7"/>
    <p:sldId id="294" r:id="rId8"/>
    <p:sldId id="262" r:id="rId9"/>
    <p:sldId id="257" r:id="rId10"/>
    <p:sldId id="271" r:id="rId11"/>
    <p:sldId id="287" r:id="rId12"/>
    <p:sldId id="295" r:id="rId13"/>
    <p:sldId id="270" r:id="rId14"/>
    <p:sldId id="265" r:id="rId15"/>
    <p:sldId id="285" r:id="rId16"/>
    <p:sldId id="296" r:id="rId17"/>
    <p:sldId id="273" r:id="rId18"/>
    <p:sldId id="272" r:id="rId19"/>
    <p:sldId id="281" r:id="rId20"/>
    <p:sldId id="282" r:id="rId21"/>
    <p:sldId id="297" r:id="rId22"/>
    <p:sldId id="274" r:id="rId23"/>
    <p:sldId id="275" r:id="rId24"/>
    <p:sldId id="258" r:id="rId25"/>
    <p:sldId id="266" r:id="rId26"/>
    <p:sldId id="259" r:id="rId27"/>
    <p:sldId id="267" r:id="rId28"/>
    <p:sldId id="260" r:id="rId29"/>
    <p:sldId id="276" r:id="rId30"/>
    <p:sldId id="277" r:id="rId31"/>
    <p:sldId id="261" r:id="rId32"/>
    <p:sldId id="268" r:id="rId33"/>
    <p:sldId id="269" r:id="rId34"/>
    <p:sldId id="299" r:id="rId35"/>
    <p:sldId id="300" r:id="rId36"/>
    <p:sldId id="301" r:id="rId37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59" autoAdjust="0"/>
  </p:normalViewPr>
  <p:slideViewPr>
    <p:cSldViewPr snapToGrid="0">
      <p:cViewPr>
        <p:scale>
          <a:sx n="90" d="100"/>
          <a:sy n="90" d="100"/>
        </p:scale>
        <p:origin x="-1608" y="-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-3126" y="-78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13956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err="1" smtClean="0"/>
              <a:t>Eniment</a:t>
            </a:r>
            <a:r>
              <a:rPr lang="en-US" dirty="0" smtClean="0"/>
              <a:t> Domain Appraisal:  Case Studies from the Field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Ron W. Loftis, Jr. MAI CRE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19B06-9B9F-4AE1-BC04-744584FA0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08153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0" tIns="46675" rIns="93350" bIns="46675" rtlCol="0"/>
          <a:lstStyle>
            <a:lvl1pPr algn="l">
              <a:defRPr sz="1200"/>
            </a:lvl1pPr>
          </a:lstStyle>
          <a:p>
            <a:r>
              <a:rPr lang="en-US" smtClean="0"/>
              <a:t>Eminent Domain Appraisals -- Case Study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0"/>
            <a:ext cx="3044719" cy="465614"/>
          </a:xfrm>
          <a:prstGeom prst="rect">
            <a:avLst/>
          </a:prstGeom>
        </p:spPr>
        <p:txBody>
          <a:bodyPr vert="horz" lIns="93350" tIns="46675" rIns="93350" bIns="46675" rtlCol="0"/>
          <a:lstStyle>
            <a:lvl1pPr algn="r">
              <a:defRPr sz="1200"/>
            </a:lvl1pPr>
          </a:lstStyle>
          <a:p>
            <a:fld id="{2ABA4108-8B1C-4964-B4E5-1509F1FE8519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0" tIns="46675" rIns="93350" bIns="4667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0" tIns="46675" rIns="93350" bIns="4667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0" tIns="46675" rIns="93350" bIns="46675" rtlCol="0" anchor="b"/>
          <a:lstStyle>
            <a:lvl1pPr algn="l">
              <a:defRPr sz="1200"/>
            </a:lvl1pPr>
          </a:lstStyle>
          <a:p>
            <a:r>
              <a:rPr lang="fr-FR" smtClean="0"/>
              <a:t>Ron W Loftis, Jr. MAI  CRE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5"/>
            <a:ext cx="3044719" cy="465614"/>
          </a:xfrm>
          <a:prstGeom prst="rect">
            <a:avLst/>
          </a:prstGeom>
        </p:spPr>
        <p:txBody>
          <a:bodyPr vert="horz" lIns="93350" tIns="46675" rIns="93350" bIns="46675" rtlCol="0" anchor="b"/>
          <a:lstStyle>
            <a:lvl1pPr algn="r">
              <a:defRPr sz="1200"/>
            </a:lvl1pPr>
          </a:lstStyle>
          <a:p>
            <a:fld id="{BF4FDC81-DAFD-4D22-9180-8A5B281716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0641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DC81-DAFD-4D22-9180-8A5B281716E9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Eminent Domain Appraisals -- Case Study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Eminent Domain Appraisals -- Case Study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 CRE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DC81-DAFD-4D22-9180-8A5B281716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Eminent Domain Appraisals -- Case Study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 CRE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DC81-DAFD-4D22-9180-8A5B281716E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37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Eminent Domain Appraisals -- Case Study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 CRE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DC81-DAFD-4D22-9180-8A5B281716E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23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4FDC81-DAFD-4D22-9180-8A5B281716E9}" type="slidenum">
              <a:rPr lang="en-US" smtClean="0"/>
              <a:t>36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Ron W Loftis, Jr. MAI  CRE</a:t>
            </a:r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/>
              <a:t>Eminent Domain Appraisals -- Case Study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5424-E679-4119-8DFF-6DBE989D5E47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Bookman Old Style" panose="02050604050505020204" pitchFamily="18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7693F-85FC-4A0B-9396-BE633A361282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8D95B-9FDE-461D-81D5-88BC40271E76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09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A59C6-B3CB-448E-B8FD-9F3CDBD6B851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>
                    <a:lumMod val="8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D3961-8FFF-4883-A964-E33A9BB08D38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64D448F-F3E2-4E1C-85B4-372E385DD4A9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03188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611B3-6D12-4AFA-B6A0-6BB03FF09026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16E4C-0FBE-4AE3-A5EF-A1FF5A8737DA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73CB0-D3F3-45E9-8845-E313A93FC718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F8F23-550F-41B2-8255-998D13E5A414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42B00-6B36-4BCA-AD9F-FEFF1665A12C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2D06-AB3F-4A6A-BDA5-FAA4597E5F14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BAB04D-52C7-42FD-8257-FFE10EAA5047}" type="datetime1">
              <a:rPr lang="en-US" smtClean="0"/>
              <a:t>9/18/2019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4D448F-F3E2-4E1C-85B4-372E385DD4A9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solidFill>
            <a:schemeClr val="tx1"/>
          </a:soli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rgbClr val="FF0000"/>
        </a:buClr>
        <a:buSzPct val="80000"/>
        <a:buFont typeface="Wingdings" panose="05000000000000000000" pitchFamily="2" charset="2"/>
        <a:buChar char="v"/>
        <a:defRPr kumimoji="0" sz="2800" kern="1200">
          <a:solidFill>
            <a:schemeClr val="tx1">
              <a:lumMod val="85000"/>
            </a:schemeClr>
          </a:solidFill>
          <a:latin typeface="Bookman Old Style" panose="02050604050505020204" pitchFamily="18" charset="0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bg1"/>
        </a:buClr>
        <a:buSzPct val="80000"/>
        <a:buFont typeface="Wingdings 2"/>
        <a:buChar char=""/>
        <a:defRPr kumimoji="0" sz="2400" kern="1200">
          <a:solidFill>
            <a:schemeClr val="tx1">
              <a:lumMod val="85000"/>
            </a:schemeClr>
          </a:solidFill>
          <a:latin typeface="Bookman Old Style" panose="02050604050505020204" pitchFamily="18" charset="0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rgbClr val="7030A0"/>
        </a:buClr>
        <a:buSzPct val="95000"/>
        <a:buFont typeface="Wingdings" panose="05000000000000000000" pitchFamily="2" charset="2"/>
        <a:buChar char="Ø"/>
        <a:defRPr kumimoji="0" sz="2200" kern="1200">
          <a:solidFill>
            <a:schemeClr val="tx1">
              <a:lumMod val="85000"/>
            </a:schemeClr>
          </a:solidFill>
          <a:latin typeface="Bookman Old Style" panose="02050604050505020204" pitchFamily="18" charset="0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>
              <a:lumMod val="85000"/>
            </a:schemeClr>
          </a:solidFill>
          <a:latin typeface="Bookman Old Style" panose="02050604050505020204" pitchFamily="18" charset="0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>
              <a:lumMod val="85000"/>
            </a:schemeClr>
          </a:solidFill>
          <a:latin typeface="Bookman Old Style" panose="02050604050505020204" pitchFamily="18" charset="0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rbrant@loftiscompanies.com" TargetMode="External"/><Relationship Id="rId2" Type="http://schemas.openxmlformats.org/officeDocument/2006/relationships/hyperlink" Target="mailto:rloftis@loftiscompanies.com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419100"/>
            <a:ext cx="8229600" cy="2781300"/>
          </a:xfrm>
        </p:spPr>
        <p:txBody>
          <a:bodyPr>
            <a:noAutofit/>
          </a:bodyPr>
          <a:lstStyle/>
          <a:p>
            <a:r>
              <a:rPr lang="en-US" sz="4400" dirty="0" smtClean="0"/>
              <a:t>Eminent Domain Appraisal</a:t>
            </a:r>
            <a:br>
              <a:rPr lang="en-US" sz="4400" dirty="0" smtClean="0"/>
            </a:br>
            <a:r>
              <a:rPr lang="en-US" sz="4400" dirty="0" smtClean="0"/>
              <a:t> Case Studies</a:t>
            </a:r>
            <a:br>
              <a:rPr lang="en-US" sz="4400" dirty="0" smtClean="0"/>
            </a:br>
            <a:r>
              <a:rPr lang="en-US" sz="4400" dirty="0" smtClean="0"/>
              <a:t> from the field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554" y="4065123"/>
            <a:ext cx="6400800" cy="1752600"/>
          </a:xfrm>
        </p:spPr>
        <p:txBody>
          <a:bodyPr/>
          <a:lstStyle/>
          <a:p>
            <a:r>
              <a:rPr lang="en-US" dirty="0" smtClean="0"/>
              <a:t>Ron W. Loftis, Jr., MAI, CRE</a:t>
            </a:r>
          </a:p>
          <a:p>
            <a:r>
              <a:rPr lang="en-US" dirty="0" smtClean="0"/>
              <a:t>D. Richard Brant, MAI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6172200"/>
            <a:ext cx="2983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© 2018 Ron W. Loftis, Jr. MAI, CRE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One: Power Tower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Proposed High Voltage Power Line Easement</a:t>
            </a:r>
          </a:p>
          <a:p>
            <a:r>
              <a:rPr lang="en-US" dirty="0" smtClean="0"/>
              <a:t>Dwelling outside of easement</a:t>
            </a:r>
          </a:p>
          <a:p>
            <a:r>
              <a:rPr lang="en-US" dirty="0" smtClean="0"/>
              <a:t>Tower near dwelling</a:t>
            </a:r>
          </a:p>
          <a:p>
            <a:r>
              <a:rPr lang="en-US" dirty="0" smtClean="0"/>
              <a:t>Dwelling inside fall radius of tower</a:t>
            </a:r>
          </a:p>
          <a:p>
            <a:r>
              <a:rPr lang="en-US" dirty="0" smtClean="0"/>
              <a:t>What is the impact?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81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8" y="384545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Two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601" y="1775638"/>
            <a:ext cx="4875001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3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Case Two:  Right of Way &amp; Aerial Easement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Damages:</a:t>
            </a:r>
          </a:p>
          <a:p>
            <a:pPr lvl="1"/>
            <a:r>
              <a:rPr lang="en-US" sz="2800" dirty="0" smtClean="0"/>
              <a:t>Proximity</a:t>
            </a:r>
          </a:p>
          <a:p>
            <a:pPr lvl="1"/>
            <a:r>
              <a:rPr lang="en-US" sz="2800" dirty="0" smtClean="0"/>
              <a:t>Loss of Utility of Carport</a:t>
            </a:r>
          </a:p>
          <a:p>
            <a:pPr lvl="1"/>
            <a:r>
              <a:rPr lang="en-US" sz="2800" dirty="0" smtClean="0"/>
              <a:t>Loss of Septic Repair</a:t>
            </a:r>
          </a:p>
          <a:p>
            <a:pPr marL="585216" lvl="1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2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Three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8229600" cy="53035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57200" y="4953000"/>
            <a:ext cx="1219200" cy="1066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676400" y="4953000"/>
            <a:ext cx="0" cy="16459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981200" y="4800600"/>
            <a:ext cx="0" cy="179832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981200" y="1600200"/>
            <a:ext cx="2590800" cy="32004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2000" y="1600200"/>
            <a:ext cx="4006516" cy="45660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981200" y="5775960"/>
            <a:ext cx="62484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981200" y="6172200"/>
            <a:ext cx="659731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81200" y="6324600"/>
            <a:ext cx="621982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467100" y="2971800"/>
            <a:ext cx="230225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438400" y="4210050"/>
            <a:ext cx="4419600" cy="1905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486400" y="4210050"/>
            <a:ext cx="0" cy="156591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4381500" y="1844040"/>
            <a:ext cx="2476500" cy="393192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6200000">
            <a:off x="1181348" y="5551706"/>
            <a:ext cx="12875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Road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18528823">
            <a:off x="2469630" y="2870031"/>
            <a:ext cx="1321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 Highway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63166" y="3474720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322320" y="4884420"/>
            <a:ext cx="6751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 C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08036" y="2594074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 B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852160" y="4941034"/>
            <a:ext cx="652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 A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 rot="2945136">
            <a:off x="5377644" y="3362385"/>
            <a:ext cx="122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Utility Easement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240018" y="5850523"/>
            <a:ext cx="1346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Street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17970" y="6253311"/>
            <a:ext cx="1539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Sewer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322320" y="6166217"/>
            <a:ext cx="34547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XXXXXXXXXXXXXXXXXXXXXXXX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 rot="4752811">
            <a:off x="7669719" y="2995313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Highway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7782560" y="1600200"/>
            <a:ext cx="854530" cy="44805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11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Case Three: W/S Access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51911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Party 1 owned Lots A, B, and C. Party 2 owned the subject</a:t>
            </a:r>
          </a:p>
          <a:p>
            <a:r>
              <a:rPr lang="en-US" dirty="0" smtClean="0"/>
              <a:t>Subject had no access to water/sewer before</a:t>
            </a:r>
          </a:p>
          <a:p>
            <a:r>
              <a:rPr lang="en-US" dirty="0" smtClean="0"/>
              <a:t>Owner of A, B, and C refused access and city would not condemn for w/s lines</a:t>
            </a:r>
          </a:p>
          <a:p>
            <a:r>
              <a:rPr lang="en-US" dirty="0" smtClean="0"/>
              <a:t>Subject appraised without access to water/sewer lines</a:t>
            </a:r>
          </a:p>
          <a:p>
            <a:r>
              <a:rPr lang="en-US" dirty="0" smtClean="0"/>
              <a:t>Condemning authority agreed to sewer easement along new utility easement</a:t>
            </a:r>
          </a:p>
          <a:p>
            <a:r>
              <a:rPr lang="en-US" dirty="0" smtClean="0"/>
              <a:t>Subject owner believed property should be valued as if it had water and sewer before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8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50"/>
            <a:ext cx="8229600" cy="100654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Case Four</a:t>
            </a:r>
            <a:endParaRPr lang="en-US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11843" y="1134547"/>
            <a:ext cx="5816008" cy="529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70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8" y="27821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Four:  Right of Way </a:t>
            </a:r>
            <a:br>
              <a:rPr lang="en-US" dirty="0" smtClean="0"/>
            </a:br>
            <a:r>
              <a:rPr lang="en-US" dirty="0" smtClean="0"/>
              <a:t>&amp; Septic Drain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5516"/>
            <a:ext cx="8229600" cy="447524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Damage:</a:t>
            </a:r>
          </a:p>
          <a:p>
            <a:pPr lvl="1"/>
            <a:r>
              <a:rPr lang="en-US" sz="2800" dirty="0" smtClean="0"/>
              <a:t>Proximity</a:t>
            </a:r>
          </a:p>
          <a:p>
            <a:pPr lvl="1"/>
            <a:r>
              <a:rPr lang="en-US" sz="2800" dirty="0" smtClean="0"/>
              <a:t>Loss of Septic System</a:t>
            </a:r>
          </a:p>
          <a:p>
            <a:pPr lvl="1"/>
            <a:r>
              <a:rPr lang="en-US" sz="2800" dirty="0" smtClean="0"/>
              <a:t>Loss of Drain Field &amp; Repair Area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Five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7107" y="1304925"/>
            <a:ext cx="8229600" cy="53035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80094" y="2733675"/>
            <a:ext cx="6143625" cy="226695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57600" y="3219450"/>
            <a:ext cx="2381250" cy="81915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733137" y="2190153"/>
            <a:ext cx="33057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HV Power Line Easement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1428659" y="2007870"/>
            <a:ext cx="6063706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6200000">
            <a:off x="533124" y="3708984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ROW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6819" y="5105081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ROW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346960" y="3840161"/>
            <a:ext cx="4320540" cy="28225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480094" y="2733675"/>
            <a:ext cx="457200" cy="1388745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37294" y="4122420"/>
            <a:ext cx="577306" cy="41910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14600" y="4175760"/>
            <a:ext cx="5410200" cy="365760"/>
          </a:xfrm>
          <a:prstGeom prst="line">
            <a:avLst/>
          </a:prstGeom>
          <a:ln>
            <a:solidFill>
              <a:srgbClr val="FF000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194959" y="3290471"/>
            <a:ext cx="1495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FF Restaurant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21341641">
            <a:off x="4251934" y="4089879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ROW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21393661">
            <a:off x="2522964" y="3800572"/>
            <a:ext cx="963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PUE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346960" y="3122533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781 ft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1548" y="3120270"/>
            <a:ext cx="631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451 ft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346960" y="2733675"/>
            <a:ext cx="0" cy="138874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404610" y="2733674"/>
            <a:ext cx="0" cy="1144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9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4037" y="26758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Case Five: ROW Squeeze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24492"/>
            <a:ext cx="8229600" cy="4156267"/>
          </a:xfrm>
        </p:spPr>
        <p:txBody>
          <a:bodyPr/>
          <a:lstStyle/>
          <a:p>
            <a:r>
              <a:rPr lang="en-US" dirty="0" smtClean="0"/>
              <a:t>Existing fast food restaurant on outparcel with high tension power line to the rear of property</a:t>
            </a:r>
          </a:p>
          <a:p>
            <a:r>
              <a:rPr lang="en-US" dirty="0" smtClean="0"/>
              <a:t>New ROW and PUE reduces site size</a:t>
            </a:r>
          </a:p>
          <a:p>
            <a:r>
              <a:rPr lang="en-US" dirty="0" smtClean="0"/>
              <a:t>What is the highest and best use after the taking?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5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2057400"/>
            <a:ext cx="3962400" cy="2280684"/>
          </a:xfrm>
        </p:spPr>
        <p:txBody>
          <a:bodyPr>
            <a:normAutofit/>
          </a:bodyPr>
          <a:lstStyle/>
          <a:p>
            <a:r>
              <a:rPr lang="en-US" dirty="0" smtClean="0"/>
              <a:t>Before Taking</a:t>
            </a:r>
            <a:br>
              <a:rPr lang="en-US" dirty="0" smtClean="0"/>
            </a:br>
            <a:r>
              <a:rPr lang="en-US" dirty="0" smtClean="0"/>
              <a:t>Mixed Use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0" y="308344"/>
            <a:ext cx="419986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 Six</a:t>
            </a:r>
            <a:endParaRPr lang="en-US" sz="4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19</a:t>
            </a:fld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284" y="1435395"/>
            <a:ext cx="3386808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657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Goal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dirty="0" smtClean="0"/>
              <a:t>To broaden your perspective regarding highest and best use of the property subject to eminent domain proceedings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25" y="3213613"/>
            <a:ext cx="4549457" cy="335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66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730" y="2842437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Assemblage and SFR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0038" y="350875"/>
            <a:ext cx="349811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Case Six</a:t>
            </a:r>
            <a:endParaRPr lang="en-US" sz="4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20</a:t>
            </a:fld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857" y="1350335"/>
            <a:ext cx="331556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83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Six:  </a:t>
            </a:r>
            <a:br>
              <a:rPr lang="en-US" dirty="0" smtClean="0"/>
            </a:br>
            <a:r>
              <a:rPr lang="en-US" dirty="0" smtClean="0"/>
              <a:t>Altered Highest and Best 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Taking:  Mixed Use</a:t>
            </a:r>
          </a:p>
          <a:p>
            <a:r>
              <a:rPr lang="en-US" dirty="0" smtClean="0"/>
              <a:t>After Taking: Assemblage &amp; Single Family Residential</a:t>
            </a:r>
          </a:p>
          <a:p>
            <a:r>
              <a:rPr lang="en-US" dirty="0" smtClean="0"/>
              <a:t>Damage:</a:t>
            </a:r>
          </a:p>
          <a:p>
            <a:pPr lvl="1"/>
            <a:r>
              <a:rPr lang="en-US" dirty="0" smtClean="0"/>
              <a:t>Loss of Commercial Frontage</a:t>
            </a:r>
          </a:p>
          <a:p>
            <a:pPr lvl="1"/>
            <a:r>
              <a:rPr lang="en-US" dirty="0" smtClean="0"/>
              <a:t>West Remainder is Land Locked</a:t>
            </a:r>
          </a:p>
          <a:p>
            <a:pPr lvl="1"/>
            <a:r>
              <a:rPr lang="en-US" dirty="0" smtClean="0"/>
              <a:t>Modification of Highest and Best Use</a:t>
            </a:r>
          </a:p>
          <a:p>
            <a:pPr marL="585216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08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Seven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285636"/>
            <a:ext cx="8229600" cy="53035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651000" y="4131733"/>
            <a:ext cx="4038635" cy="2374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573901" y="4131733"/>
            <a:ext cx="3759200" cy="21928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73901" y="1667933"/>
            <a:ext cx="1557867" cy="2463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44835" y="1879600"/>
            <a:ext cx="1574800" cy="2404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19635" y="1879600"/>
            <a:ext cx="1270000" cy="7535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89635" y="2633133"/>
            <a:ext cx="0" cy="3327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115768" y="3937396"/>
            <a:ext cx="2573867" cy="1423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422207" y="5228166"/>
            <a:ext cx="0" cy="567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71999" y="1511300"/>
            <a:ext cx="1261534" cy="736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18147543">
            <a:off x="2736860" y="2743312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ROW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1858814">
            <a:off x="4453501" y="1943214"/>
            <a:ext cx="1529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Platted Access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645591" y="3284748"/>
            <a:ext cx="1852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C-Store Outparcel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 rot="1711162">
            <a:off x="3921485" y="4657068"/>
            <a:ext cx="729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Buffer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 rot="1824533">
            <a:off x="2964486" y="4831929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Road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57490" y="5453577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L1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4571999" y="4385735"/>
            <a:ext cx="482636" cy="93344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054635" y="3395133"/>
            <a:ext cx="1557832" cy="9906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689635" y="3801533"/>
            <a:ext cx="1557832" cy="990600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700287" y="4792134"/>
            <a:ext cx="0" cy="116839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 rot="19606511">
            <a:off x="5528887" y="3536960"/>
            <a:ext cx="2476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Gas Easement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1465521"/>
          </a:xfrm>
        </p:spPr>
        <p:txBody>
          <a:bodyPr/>
          <a:lstStyle/>
          <a:p>
            <a:r>
              <a:rPr lang="en-US" dirty="0" smtClean="0"/>
              <a:t>Case Seven: Loss </a:t>
            </a:r>
            <a:r>
              <a:rPr lang="en-US" dirty="0"/>
              <a:t>of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65004"/>
            <a:ext cx="8246533" cy="4315755"/>
          </a:xfrm>
        </p:spPr>
        <p:txBody>
          <a:bodyPr/>
          <a:lstStyle/>
          <a:p>
            <a:r>
              <a:rPr lang="en-US" dirty="0" smtClean="0"/>
              <a:t>Vacant outparcel for proposed convenience store</a:t>
            </a:r>
          </a:p>
          <a:p>
            <a:r>
              <a:rPr lang="en-US" dirty="0" smtClean="0"/>
              <a:t>Single platted access to outparcel</a:t>
            </a:r>
          </a:p>
          <a:p>
            <a:r>
              <a:rPr lang="en-US" dirty="0" smtClean="0"/>
              <a:t>Proposed gas line easement</a:t>
            </a:r>
          </a:p>
          <a:p>
            <a:r>
              <a:rPr lang="en-US" dirty="0" smtClean="0"/>
              <a:t>Owner argues loss of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0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Eight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285636"/>
            <a:ext cx="8229600" cy="53035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184400" y="1576298"/>
            <a:ext cx="0" cy="29565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9280" y="2763351"/>
            <a:ext cx="367472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04008" y="2763351"/>
            <a:ext cx="0" cy="179340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84400" y="4532857"/>
            <a:ext cx="461960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2636301" y="3403600"/>
            <a:ext cx="492979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3129280" y="2763351"/>
            <a:ext cx="0" cy="6366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914400" y="5852160"/>
            <a:ext cx="7315200" cy="0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54597" y="5852160"/>
            <a:ext cx="3034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Greenway Easement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38678" y="1938416"/>
            <a:ext cx="1226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2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94910" y="1589336"/>
            <a:ext cx="1463040" cy="81827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35078" y="1829197"/>
            <a:ext cx="1226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1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020444" y="1698555"/>
            <a:ext cx="1463040" cy="81827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2646461" y="1615130"/>
            <a:ext cx="0" cy="18034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4969854" y="4698266"/>
            <a:ext cx="1463040" cy="81827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36301" y="4701173"/>
            <a:ext cx="1463040" cy="81827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12700">
                <a:solidFill>
                  <a:schemeClr val="tx1"/>
                </a:solidFill>
              </a:ln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37551" y="4953000"/>
            <a:ext cx="1226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3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192130" y="4938127"/>
            <a:ext cx="1226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4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7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Eight: Privacy/Security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apartment complex</a:t>
            </a:r>
          </a:p>
          <a:p>
            <a:r>
              <a:rPr lang="en-US" dirty="0" smtClean="0"/>
              <a:t>Local authority condemned greenway along southern boundary</a:t>
            </a:r>
          </a:p>
          <a:p>
            <a:r>
              <a:rPr lang="en-US" dirty="0" smtClean="0"/>
              <a:t>Greenway presented privacy and security issues</a:t>
            </a:r>
          </a:p>
          <a:p>
            <a:r>
              <a:rPr lang="en-US" dirty="0" smtClean="0"/>
              <a:t>Cured with fence and shrubbery to hid greenway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86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Nine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278045"/>
            <a:ext cx="8229600" cy="53035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1401009" y="3418531"/>
            <a:ext cx="10160" cy="20980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412689" y="1730894"/>
            <a:ext cx="5274110" cy="166699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44617" y="3037840"/>
            <a:ext cx="0" cy="247870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11169" y="5516542"/>
            <a:ext cx="674624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411169" y="4455659"/>
            <a:ext cx="1280160" cy="508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210340" y="3614203"/>
            <a:ext cx="0" cy="19016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316169" y="5716806"/>
            <a:ext cx="25638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River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90559" y="1839048"/>
            <a:ext cx="1439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Highway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059403" y="3907352"/>
            <a:ext cx="431156" cy="349080"/>
            <a:chOff x="6020444" y="2167751"/>
            <a:chExt cx="431156" cy="349080"/>
          </a:xfrm>
        </p:grpSpPr>
        <p:sp>
          <p:nvSpPr>
            <p:cNvPr id="51" name="TextBox 50"/>
            <p:cNvSpPr txBox="1"/>
            <p:nvPr/>
          </p:nvSpPr>
          <p:spPr>
            <a:xfrm>
              <a:off x="6100138" y="2178277"/>
              <a:ext cx="31292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20444" y="2167751"/>
              <a:ext cx="431156" cy="349080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</p:grpSp>
      <p:cxnSp>
        <p:nvCxnSpPr>
          <p:cNvPr id="38" name="Straight Connector 37"/>
          <p:cNvCxnSpPr/>
          <p:nvPr/>
        </p:nvCxnSpPr>
        <p:spPr>
          <a:xfrm flipH="1" flipV="1">
            <a:off x="1904148" y="3418531"/>
            <a:ext cx="19881" cy="2098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906490" y="3614203"/>
            <a:ext cx="1785171" cy="1706667"/>
            <a:chOff x="2882789" y="3520666"/>
            <a:chExt cx="1785171" cy="1706667"/>
          </a:xfrm>
        </p:grpSpPr>
        <p:sp>
          <p:nvSpPr>
            <p:cNvPr id="39" name="Rectangle 38"/>
            <p:cNvSpPr/>
            <p:nvPr/>
          </p:nvSpPr>
          <p:spPr>
            <a:xfrm>
              <a:off x="3614310" y="4643119"/>
              <a:ext cx="834734" cy="578415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882789" y="3520666"/>
              <a:ext cx="1689209" cy="1122453"/>
            </a:xfrm>
            <a:prstGeom prst="rect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065142" y="3941293"/>
              <a:ext cx="1226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House 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41388" y="4888779"/>
              <a:ext cx="12265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Deck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Freeform 7"/>
          <p:cNvSpPr/>
          <p:nvPr/>
        </p:nvSpPr>
        <p:spPr>
          <a:xfrm>
            <a:off x="2467809" y="5872480"/>
            <a:ext cx="4663440" cy="284480"/>
          </a:xfrm>
          <a:custGeom>
            <a:avLst/>
            <a:gdLst>
              <a:gd name="connsiteX0" fmla="*/ 0 w 4663440"/>
              <a:gd name="connsiteY0" fmla="*/ 203200 h 284480"/>
              <a:gd name="connsiteX1" fmla="*/ 243840 w 4663440"/>
              <a:gd name="connsiteY1" fmla="*/ 182880 h 284480"/>
              <a:gd name="connsiteX2" fmla="*/ 274320 w 4663440"/>
              <a:gd name="connsiteY2" fmla="*/ 172720 h 284480"/>
              <a:gd name="connsiteX3" fmla="*/ 335280 w 4663440"/>
              <a:gd name="connsiteY3" fmla="*/ 162560 h 284480"/>
              <a:gd name="connsiteX4" fmla="*/ 365760 w 4663440"/>
              <a:gd name="connsiteY4" fmla="*/ 152400 h 284480"/>
              <a:gd name="connsiteX5" fmla="*/ 497840 w 4663440"/>
              <a:gd name="connsiteY5" fmla="*/ 132080 h 284480"/>
              <a:gd name="connsiteX6" fmla="*/ 822960 w 4663440"/>
              <a:gd name="connsiteY6" fmla="*/ 142240 h 284480"/>
              <a:gd name="connsiteX7" fmla="*/ 853440 w 4663440"/>
              <a:gd name="connsiteY7" fmla="*/ 152400 h 284480"/>
              <a:gd name="connsiteX8" fmla="*/ 914400 w 4663440"/>
              <a:gd name="connsiteY8" fmla="*/ 193040 h 284480"/>
              <a:gd name="connsiteX9" fmla="*/ 955040 w 4663440"/>
              <a:gd name="connsiteY9" fmla="*/ 223520 h 284480"/>
              <a:gd name="connsiteX10" fmla="*/ 1026160 w 4663440"/>
              <a:gd name="connsiteY10" fmla="*/ 254000 h 284480"/>
              <a:gd name="connsiteX11" fmla="*/ 1076960 w 4663440"/>
              <a:gd name="connsiteY11" fmla="*/ 274320 h 284480"/>
              <a:gd name="connsiteX12" fmla="*/ 1239520 w 4663440"/>
              <a:gd name="connsiteY12" fmla="*/ 264160 h 284480"/>
              <a:gd name="connsiteX13" fmla="*/ 1330960 w 4663440"/>
              <a:gd name="connsiteY13" fmla="*/ 233680 h 284480"/>
              <a:gd name="connsiteX14" fmla="*/ 1412240 w 4663440"/>
              <a:gd name="connsiteY14" fmla="*/ 213360 h 284480"/>
              <a:gd name="connsiteX15" fmla="*/ 1452880 w 4663440"/>
              <a:gd name="connsiteY15" fmla="*/ 203200 h 284480"/>
              <a:gd name="connsiteX16" fmla="*/ 1483360 w 4663440"/>
              <a:gd name="connsiteY16" fmla="*/ 193040 h 284480"/>
              <a:gd name="connsiteX17" fmla="*/ 1635760 w 4663440"/>
              <a:gd name="connsiteY17" fmla="*/ 162560 h 284480"/>
              <a:gd name="connsiteX18" fmla="*/ 1798320 w 4663440"/>
              <a:gd name="connsiteY18" fmla="*/ 172720 h 284480"/>
              <a:gd name="connsiteX19" fmla="*/ 1889760 w 4663440"/>
              <a:gd name="connsiteY19" fmla="*/ 213360 h 284480"/>
              <a:gd name="connsiteX20" fmla="*/ 1950720 w 4663440"/>
              <a:gd name="connsiteY20" fmla="*/ 264160 h 284480"/>
              <a:gd name="connsiteX21" fmla="*/ 2021840 w 4663440"/>
              <a:gd name="connsiteY21" fmla="*/ 284480 h 284480"/>
              <a:gd name="connsiteX22" fmla="*/ 2062480 w 4663440"/>
              <a:gd name="connsiteY22" fmla="*/ 274320 h 284480"/>
              <a:gd name="connsiteX23" fmla="*/ 2092960 w 4663440"/>
              <a:gd name="connsiteY23" fmla="*/ 243840 h 284480"/>
              <a:gd name="connsiteX24" fmla="*/ 2133600 w 4663440"/>
              <a:gd name="connsiteY24" fmla="*/ 223520 h 284480"/>
              <a:gd name="connsiteX25" fmla="*/ 2164080 w 4663440"/>
              <a:gd name="connsiteY25" fmla="*/ 203200 h 284480"/>
              <a:gd name="connsiteX26" fmla="*/ 2204720 w 4663440"/>
              <a:gd name="connsiteY26" fmla="*/ 193040 h 284480"/>
              <a:gd name="connsiteX27" fmla="*/ 2235200 w 4663440"/>
              <a:gd name="connsiteY27" fmla="*/ 182880 h 284480"/>
              <a:gd name="connsiteX28" fmla="*/ 2296160 w 4663440"/>
              <a:gd name="connsiteY28" fmla="*/ 172720 h 284480"/>
              <a:gd name="connsiteX29" fmla="*/ 2336800 w 4663440"/>
              <a:gd name="connsiteY29" fmla="*/ 162560 h 284480"/>
              <a:gd name="connsiteX30" fmla="*/ 2976880 w 4663440"/>
              <a:gd name="connsiteY30" fmla="*/ 172720 h 284480"/>
              <a:gd name="connsiteX31" fmla="*/ 3007360 w 4663440"/>
              <a:gd name="connsiteY31" fmla="*/ 182880 h 284480"/>
              <a:gd name="connsiteX32" fmla="*/ 3048000 w 4663440"/>
              <a:gd name="connsiteY32" fmla="*/ 213360 h 284480"/>
              <a:gd name="connsiteX33" fmla="*/ 3078480 w 4663440"/>
              <a:gd name="connsiteY33" fmla="*/ 233680 h 284480"/>
              <a:gd name="connsiteX34" fmla="*/ 3210560 w 4663440"/>
              <a:gd name="connsiteY34" fmla="*/ 223520 h 284480"/>
              <a:gd name="connsiteX35" fmla="*/ 3302000 w 4663440"/>
              <a:gd name="connsiteY35" fmla="*/ 182880 h 284480"/>
              <a:gd name="connsiteX36" fmla="*/ 3383280 w 4663440"/>
              <a:gd name="connsiteY36" fmla="*/ 142240 h 284480"/>
              <a:gd name="connsiteX37" fmla="*/ 3413760 w 4663440"/>
              <a:gd name="connsiteY37" fmla="*/ 121920 h 284480"/>
              <a:gd name="connsiteX38" fmla="*/ 3454400 w 4663440"/>
              <a:gd name="connsiteY38" fmla="*/ 111760 h 284480"/>
              <a:gd name="connsiteX39" fmla="*/ 3495040 w 4663440"/>
              <a:gd name="connsiteY39" fmla="*/ 91440 h 284480"/>
              <a:gd name="connsiteX40" fmla="*/ 3556000 w 4663440"/>
              <a:gd name="connsiteY40" fmla="*/ 71120 h 284480"/>
              <a:gd name="connsiteX41" fmla="*/ 3596640 w 4663440"/>
              <a:gd name="connsiteY41" fmla="*/ 50800 h 284480"/>
              <a:gd name="connsiteX42" fmla="*/ 3657600 w 4663440"/>
              <a:gd name="connsiteY42" fmla="*/ 30480 h 284480"/>
              <a:gd name="connsiteX43" fmla="*/ 3810000 w 4663440"/>
              <a:gd name="connsiteY43" fmla="*/ 50800 h 284480"/>
              <a:gd name="connsiteX44" fmla="*/ 3891280 w 4663440"/>
              <a:gd name="connsiteY44" fmla="*/ 71120 h 284480"/>
              <a:gd name="connsiteX45" fmla="*/ 3962400 w 4663440"/>
              <a:gd name="connsiteY45" fmla="*/ 101600 h 284480"/>
              <a:gd name="connsiteX46" fmla="*/ 4013200 w 4663440"/>
              <a:gd name="connsiteY46" fmla="*/ 111760 h 284480"/>
              <a:gd name="connsiteX47" fmla="*/ 4053840 w 4663440"/>
              <a:gd name="connsiteY47" fmla="*/ 121920 h 284480"/>
              <a:gd name="connsiteX48" fmla="*/ 4165600 w 4663440"/>
              <a:gd name="connsiteY48" fmla="*/ 142240 h 284480"/>
              <a:gd name="connsiteX49" fmla="*/ 4480560 w 4663440"/>
              <a:gd name="connsiteY49" fmla="*/ 132080 h 284480"/>
              <a:gd name="connsiteX50" fmla="*/ 4551680 w 4663440"/>
              <a:gd name="connsiteY50" fmla="*/ 121920 h 284480"/>
              <a:gd name="connsiteX51" fmla="*/ 4592320 w 4663440"/>
              <a:gd name="connsiteY51" fmla="*/ 101600 h 284480"/>
              <a:gd name="connsiteX52" fmla="*/ 4643120 w 4663440"/>
              <a:gd name="connsiteY52" fmla="*/ 40640 h 284480"/>
              <a:gd name="connsiteX53" fmla="*/ 4663440 w 4663440"/>
              <a:gd name="connsiteY53" fmla="*/ 0 h 28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4663440" h="284480">
                <a:moveTo>
                  <a:pt x="0" y="203200"/>
                </a:moveTo>
                <a:cubicBezTo>
                  <a:pt x="61838" y="199335"/>
                  <a:pt x="173045" y="195752"/>
                  <a:pt x="243840" y="182880"/>
                </a:cubicBezTo>
                <a:cubicBezTo>
                  <a:pt x="254377" y="180964"/>
                  <a:pt x="263865" y="175043"/>
                  <a:pt x="274320" y="172720"/>
                </a:cubicBezTo>
                <a:cubicBezTo>
                  <a:pt x="294430" y="168251"/>
                  <a:pt x="315170" y="167029"/>
                  <a:pt x="335280" y="162560"/>
                </a:cubicBezTo>
                <a:cubicBezTo>
                  <a:pt x="345735" y="160237"/>
                  <a:pt x="355305" y="154723"/>
                  <a:pt x="365760" y="152400"/>
                </a:cubicBezTo>
                <a:cubicBezTo>
                  <a:pt x="391134" y="146761"/>
                  <a:pt x="475154" y="135321"/>
                  <a:pt x="497840" y="132080"/>
                </a:cubicBezTo>
                <a:cubicBezTo>
                  <a:pt x="606213" y="135467"/>
                  <a:pt x="714710" y="136054"/>
                  <a:pt x="822960" y="142240"/>
                </a:cubicBezTo>
                <a:cubicBezTo>
                  <a:pt x="833652" y="142851"/>
                  <a:pt x="844529" y="146459"/>
                  <a:pt x="853440" y="152400"/>
                </a:cubicBezTo>
                <a:cubicBezTo>
                  <a:pt x="929546" y="203137"/>
                  <a:pt x="841926" y="168882"/>
                  <a:pt x="914400" y="193040"/>
                </a:cubicBezTo>
                <a:cubicBezTo>
                  <a:pt x="927947" y="203200"/>
                  <a:pt x="940681" y="214545"/>
                  <a:pt x="955040" y="223520"/>
                </a:cubicBezTo>
                <a:cubicBezTo>
                  <a:pt x="990720" y="245820"/>
                  <a:pt x="991592" y="241037"/>
                  <a:pt x="1026160" y="254000"/>
                </a:cubicBezTo>
                <a:cubicBezTo>
                  <a:pt x="1043237" y="260404"/>
                  <a:pt x="1060027" y="267547"/>
                  <a:pt x="1076960" y="274320"/>
                </a:cubicBezTo>
                <a:cubicBezTo>
                  <a:pt x="1131147" y="270933"/>
                  <a:pt x="1185725" y="271496"/>
                  <a:pt x="1239520" y="264160"/>
                </a:cubicBezTo>
                <a:lnTo>
                  <a:pt x="1330960" y="233680"/>
                </a:lnTo>
                <a:cubicBezTo>
                  <a:pt x="1385426" y="215525"/>
                  <a:pt x="1338678" y="229707"/>
                  <a:pt x="1412240" y="213360"/>
                </a:cubicBezTo>
                <a:cubicBezTo>
                  <a:pt x="1425871" y="210331"/>
                  <a:pt x="1439454" y="207036"/>
                  <a:pt x="1452880" y="203200"/>
                </a:cubicBezTo>
                <a:cubicBezTo>
                  <a:pt x="1463178" y="200258"/>
                  <a:pt x="1472858" y="195140"/>
                  <a:pt x="1483360" y="193040"/>
                </a:cubicBezTo>
                <a:cubicBezTo>
                  <a:pt x="1648965" y="159919"/>
                  <a:pt x="1557584" y="188619"/>
                  <a:pt x="1635760" y="162560"/>
                </a:cubicBezTo>
                <a:cubicBezTo>
                  <a:pt x="1689947" y="165947"/>
                  <a:pt x="1744525" y="165384"/>
                  <a:pt x="1798320" y="172720"/>
                </a:cubicBezTo>
                <a:cubicBezTo>
                  <a:pt x="1830102" y="177054"/>
                  <a:pt x="1864696" y="192474"/>
                  <a:pt x="1889760" y="213360"/>
                </a:cubicBezTo>
                <a:cubicBezTo>
                  <a:pt x="1923465" y="241447"/>
                  <a:pt x="1912882" y="245241"/>
                  <a:pt x="1950720" y="264160"/>
                </a:cubicBezTo>
                <a:cubicBezTo>
                  <a:pt x="1965296" y="271448"/>
                  <a:pt x="2008819" y="281225"/>
                  <a:pt x="2021840" y="284480"/>
                </a:cubicBezTo>
                <a:cubicBezTo>
                  <a:pt x="2035387" y="281093"/>
                  <a:pt x="2050356" y="281248"/>
                  <a:pt x="2062480" y="274320"/>
                </a:cubicBezTo>
                <a:cubicBezTo>
                  <a:pt x="2074955" y="267191"/>
                  <a:pt x="2081268" y="252191"/>
                  <a:pt x="2092960" y="243840"/>
                </a:cubicBezTo>
                <a:cubicBezTo>
                  <a:pt x="2105285" y="235037"/>
                  <a:pt x="2120450" y="231034"/>
                  <a:pt x="2133600" y="223520"/>
                </a:cubicBezTo>
                <a:cubicBezTo>
                  <a:pt x="2144202" y="217462"/>
                  <a:pt x="2152857" y="208010"/>
                  <a:pt x="2164080" y="203200"/>
                </a:cubicBezTo>
                <a:cubicBezTo>
                  <a:pt x="2176915" y="197699"/>
                  <a:pt x="2191294" y="196876"/>
                  <a:pt x="2204720" y="193040"/>
                </a:cubicBezTo>
                <a:cubicBezTo>
                  <a:pt x="2215018" y="190098"/>
                  <a:pt x="2224745" y="185203"/>
                  <a:pt x="2235200" y="182880"/>
                </a:cubicBezTo>
                <a:cubicBezTo>
                  <a:pt x="2255310" y="178411"/>
                  <a:pt x="2275960" y="176760"/>
                  <a:pt x="2296160" y="172720"/>
                </a:cubicBezTo>
                <a:cubicBezTo>
                  <a:pt x="2309852" y="169982"/>
                  <a:pt x="2323253" y="165947"/>
                  <a:pt x="2336800" y="162560"/>
                </a:cubicBezTo>
                <a:lnTo>
                  <a:pt x="2976880" y="172720"/>
                </a:lnTo>
                <a:cubicBezTo>
                  <a:pt x="2987585" y="173044"/>
                  <a:pt x="2998061" y="177567"/>
                  <a:pt x="3007360" y="182880"/>
                </a:cubicBezTo>
                <a:cubicBezTo>
                  <a:pt x="3022062" y="191281"/>
                  <a:pt x="3034221" y="203518"/>
                  <a:pt x="3048000" y="213360"/>
                </a:cubicBezTo>
                <a:cubicBezTo>
                  <a:pt x="3057936" y="220457"/>
                  <a:pt x="3068320" y="226907"/>
                  <a:pt x="3078480" y="233680"/>
                </a:cubicBezTo>
                <a:cubicBezTo>
                  <a:pt x="3122507" y="230293"/>
                  <a:pt x="3166944" y="230407"/>
                  <a:pt x="3210560" y="223520"/>
                </a:cubicBezTo>
                <a:cubicBezTo>
                  <a:pt x="3276764" y="213067"/>
                  <a:pt x="3257313" y="207255"/>
                  <a:pt x="3302000" y="182880"/>
                </a:cubicBezTo>
                <a:cubicBezTo>
                  <a:pt x="3328593" y="168375"/>
                  <a:pt x="3358076" y="159043"/>
                  <a:pt x="3383280" y="142240"/>
                </a:cubicBezTo>
                <a:cubicBezTo>
                  <a:pt x="3393440" y="135467"/>
                  <a:pt x="3402537" y="126730"/>
                  <a:pt x="3413760" y="121920"/>
                </a:cubicBezTo>
                <a:cubicBezTo>
                  <a:pt x="3426595" y="116419"/>
                  <a:pt x="3441325" y="116663"/>
                  <a:pt x="3454400" y="111760"/>
                </a:cubicBezTo>
                <a:cubicBezTo>
                  <a:pt x="3468581" y="106442"/>
                  <a:pt x="3480978" y="97065"/>
                  <a:pt x="3495040" y="91440"/>
                </a:cubicBezTo>
                <a:cubicBezTo>
                  <a:pt x="3514927" y="83485"/>
                  <a:pt x="3536842" y="80699"/>
                  <a:pt x="3556000" y="71120"/>
                </a:cubicBezTo>
                <a:cubicBezTo>
                  <a:pt x="3569547" y="64347"/>
                  <a:pt x="3582578" y="56425"/>
                  <a:pt x="3596640" y="50800"/>
                </a:cubicBezTo>
                <a:cubicBezTo>
                  <a:pt x="3616527" y="42845"/>
                  <a:pt x="3657600" y="30480"/>
                  <a:pt x="3657600" y="30480"/>
                </a:cubicBezTo>
                <a:cubicBezTo>
                  <a:pt x="3708400" y="37253"/>
                  <a:pt x="3759508" y="42019"/>
                  <a:pt x="3810000" y="50800"/>
                </a:cubicBezTo>
                <a:cubicBezTo>
                  <a:pt x="3837514" y="55585"/>
                  <a:pt x="3866301" y="58631"/>
                  <a:pt x="3891280" y="71120"/>
                </a:cubicBezTo>
                <a:cubicBezTo>
                  <a:pt x="3920357" y="85659"/>
                  <a:pt x="3932501" y="94125"/>
                  <a:pt x="3962400" y="101600"/>
                </a:cubicBezTo>
                <a:cubicBezTo>
                  <a:pt x="3979153" y="105788"/>
                  <a:pt x="3996343" y="108014"/>
                  <a:pt x="4013200" y="111760"/>
                </a:cubicBezTo>
                <a:cubicBezTo>
                  <a:pt x="4026831" y="114789"/>
                  <a:pt x="4040209" y="118891"/>
                  <a:pt x="4053840" y="121920"/>
                </a:cubicBezTo>
                <a:cubicBezTo>
                  <a:pt x="4096440" y="131387"/>
                  <a:pt x="4121486" y="134888"/>
                  <a:pt x="4165600" y="142240"/>
                </a:cubicBezTo>
                <a:cubicBezTo>
                  <a:pt x="4270587" y="138853"/>
                  <a:pt x="4375664" y="137601"/>
                  <a:pt x="4480560" y="132080"/>
                </a:cubicBezTo>
                <a:cubicBezTo>
                  <a:pt x="4504474" y="130821"/>
                  <a:pt x="4528576" y="128221"/>
                  <a:pt x="4551680" y="121920"/>
                </a:cubicBezTo>
                <a:cubicBezTo>
                  <a:pt x="4566292" y="117935"/>
                  <a:pt x="4579995" y="110403"/>
                  <a:pt x="4592320" y="101600"/>
                </a:cubicBezTo>
                <a:cubicBezTo>
                  <a:pt x="4609797" y="89117"/>
                  <a:pt x="4633218" y="60443"/>
                  <a:pt x="4643120" y="40640"/>
                </a:cubicBezTo>
                <a:cubicBezTo>
                  <a:pt x="4666469" y="-6058"/>
                  <a:pt x="4640486" y="22954"/>
                  <a:pt x="4663440" y="0"/>
                </a:cubicBezTo>
              </a:path>
            </a:pathLst>
          </a:cu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2000228" y="4592811"/>
            <a:ext cx="426720" cy="426720"/>
            <a:chOff x="833120" y="2875280"/>
            <a:chExt cx="426720" cy="426720"/>
          </a:xfrm>
        </p:grpSpPr>
        <p:sp>
          <p:nvSpPr>
            <p:cNvPr id="16" name="Oval 15"/>
            <p:cNvSpPr/>
            <p:nvPr/>
          </p:nvSpPr>
          <p:spPr>
            <a:xfrm>
              <a:off x="833120" y="2875280"/>
              <a:ext cx="426720" cy="426720"/>
            </a:xfrm>
            <a:prstGeom prst="ellipse">
              <a:avLst/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3120" y="2919363"/>
              <a:ext cx="4267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V="1">
            <a:off x="1411169" y="3418362"/>
            <a:ext cx="4409440" cy="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5820609" y="3418362"/>
            <a:ext cx="1724008" cy="9550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820609" y="3037840"/>
            <a:ext cx="1724008" cy="38052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422221" y="3417365"/>
            <a:ext cx="0" cy="10490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210340" y="3836202"/>
            <a:ext cx="1334277" cy="72882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413946" y="3287087"/>
            <a:ext cx="1130669" cy="63044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78833" y="3359297"/>
            <a:ext cx="1476500" cy="82327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230594" y="4025244"/>
            <a:ext cx="1314023" cy="7114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210340" y="4240654"/>
            <a:ext cx="1334277" cy="73961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6210340" y="4436986"/>
            <a:ext cx="1334277" cy="73837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6207147" y="4697845"/>
            <a:ext cx="1337470" cy="7182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6213824" y="4919751"/>
            <a:ext cx="1062128" cy="59609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6207147" y="5195676"/>
            <a:ext cx="592516" cy="32086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744888" y="3208813"/>
            <a:ext cx="799729" cy="445215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089817" y="3147833"/>
            <a:ext cx="454800" cy="25005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411169" y="5217799"/>
            <a:ext cx="512860" cy="2980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914088" y="4157609"/>
            <a:ext cx="512860" cy="2980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401228" y="4157610"/>
            <a:ext cx="512860" cy="2980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1404789" y="4472677"/>
            <a:ext cx="512860" cy="2980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1406089" y="4770726"/>
            <a:ext cx="512860" cy="2980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411169" y="5002568"/>
            <a:ext cx="512860" cy="2980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1563569" y="3418362"/>
            <a:ext cx="853439" cy="4578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1904148" y="3913625"/>
            <a:ext cx="512860" cy="2980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1417548" y="3626241"/>
            <a:ext cx="512860" cy="2980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417548" y="3876219"/>
            <a:ext cx="512860" cy="29804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1397126" y="5175356"/>
            <a:ext cx="521823" cy="3404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1413066" y="4877307"/>
            <a:ext cx="505991" cy="3404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1417074" y="3418362"/>
            <a:ext cx="715454" cy="4639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 flipV="1">
            <a:off x="1415894" y="3500238"/>
            <a:ext cx="1006327" cy="65737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V="1">
            <a:off x="1406687" y="3770935"/>
            <a:ext cx="1015534" cy="68472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V="1">
            <a:off x="1401607" y="4440214"/>
            <a:ext cx="521823" cy="3404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1417074" y="3418531"/>
            <a:ext cx="304093" cy="19120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1402507" y="4662076"/>
            <a:ext cx="521823" cy="3404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1895906" y="4117707"/>
            <a:ext cx="521823" cy="340492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316169" y="2958158"/>
            <a:ext cx="14078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Road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497470" y="4306633"/>
            <a:ext cx="79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 Line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13346" y="3614203"/>
            <a:ext cx="10704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Drainage Easement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7555333" y="3924290"/>
            <a:ext cx="810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 Taken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 rot="16200000">
            <a:off x="2110594" y="3825302"/>
            <a:ext cx="922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Driveway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Nine: Drainage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Existing SFR located between street and river</a:t>
            </a:r>
          </a:p>
          <a:p>
            <a:r>
              <a:rPr lang="en-US" dirty="0" smtClean="0"/>
              <a:t>Public street closed as part of road widening</a:t>
            </a:r>
          </a:p>
          <a:p>
            <a:r>
              <a:rPr lang="en-US" dirty="0" smtClean="0"/>
              <a:t>New cul-de-sac at east end of property</a:t>
            </a:r>
          </a:p>
          <a:p>
            <a:r>
              <a:rPr lang="en-US" dirty="0" smtClean="0"/>
              <a:t>Area taken included area for repair system for septic</a:t>
            </a:r>
          </a:p>
          <a:p>
            <a:r>
              <a:rPr lang="en-US" dirty="0" smtClean="0"/>
              <a:t>New drainage easement may impact well</a:t>
            </a:r>
          </a:p>
          <a:p>
            <a:r>
              <a:rPr lang="en-US" dirty="0" smtClean="0"/>
              <a:t>Damages based on cost to screen cul-de-sac and reduced economic life of house</a:t>
            </a:r>
          </a:p>
          <a:p>
            <a:r>
              <a:rPr lang="en-US" dirty="0" smtClean="0"/>
              <a:t>Unknown factor was drainage easement around well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Ten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278045"/>
            <a:ext cx="8229600" cy="53035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0388" y="6238688"/>
            <a:ext cx="7323221" cy="120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711653" y="2164361"/>
            <a:ext cx="4046569" cy="3674966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999372" y="2695253"/>
            <a:ext cx="1111690" cy="103299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041735" y="3858771"/>
            <a:ext cx="878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Parking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96170" y="2295589"/>
            <a:ext cx="1697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HOA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429997" y="4118994"/>
            <a:ext cx="1812670" cy="41944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711653" y="1619075"/>
            <a:ext cx="0" cy="42183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301991" y="1619075"/>
            <a:ext cx="0" cy="421833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734937" y="4974673"/>
            <a:ext cx="1171526" cy="629173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5167289" y="2977391"/>
            <a:ext cx="775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743965" y="4183111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Clubhouse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39616" y="5108885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711653" y="4352388"/>
            <a:ext cx="4046569" cy="39578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2711652" y="5441633"/>
            <a:ext cx="4046569" cy="395781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 rot="16200000">
            <a:off x="1049986" y="3914927"/>
            <a:ext cx="29161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Residential Subdivision Street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65007" y="5912146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Road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 rot="328315">
            <a:off x="3141245" y="5213660"/>
            <a:ext cx="11528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ROW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 rot="325899">
            <a:off x="5705127" y="4650323"/>
            <a:ext cx="10711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PUE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635642"/>
          </a:xfrm>
        </p:spPr>
        <p:txBody>
          <a:bodyPr/>
          <a:lstStyle/>
          <a:p>
            <a:r>
              <a:rPr lang="en-US" dirty="0" smtClean="0"/>
              <a:t>Case Ten: Amenities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902"/>
            <a:ext cx="8229600" cy="4283858"/>
          </a:xfrm>
        </p:spPr>
        <p:txBody>
          <a:bodyPr/>
          <a:lstStyle/>
          <a:p>
            <a:r>
              <a:rPr lang="en-US" dirty="0" smtClean="0"/>
              <a:t>Residential Homeowners Association</a:t>
            </a:r>
          </a:p>
          <a:p>
            <a:pPr lvl="1"/>
            <a:r>
              <a:rPr lang="en-US" dirty="0" smtClean="0"/>
              <a:t>Clubhouse, pool, tennis courts, parking lot</a:t>
            </a:r>
          </a:p>
          <a:p>
            <a:r>
              <a:rPr lang="en-US" dirty="0" smtClean="0"/>
              <a:t>New ROW impacts pool area</a:t>
            </a:r>
          </a:p>
          <a:p>
            <a:r>
              <a:rPr lang="en-US" dirty="0" smtClean="0"/>
              <a:t>New PUE very close to edge of 5-foot overhang of clubhouse</a:t>
            </a:r>
          </a:p>
          <a:p>
            <a:r>
              <a:rPr lang="en-US" dirty="0" smtClean="0"/>
              <a:t>Missing information? </a:t>
            </a:r>
            <a:r>
              <a:rPr lang="en-US" dirty="0"/>
              <a:t>D</a:t>
            </a:r>
            <a:r>
              <a:rPr lang="en-US" dirty="0" smtClean="0"/>
              <a:t>amages?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8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Eminent Domain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37160" indent="0" algn="ctr">
              <a:buNone/>
            </a:pPr>
            <a:r>
              <a:rPr lang="en-US" sz="4800" dirty="0" smtClean="0"/>
              <a:t>Eminent Domain is the right of the government to take private property for public use upon payment of just compensation.  </a:t>
            </a:r>
            <a:endParaRPr lang="en-US" sz="4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986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Eleven (1)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199" y="1278045"/>
            <a:ext cx="8229600" cy="53035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10388" y="5911518"/>
            <a:ext cx="7323221" cy="120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69367" y="3031958"/>
            <a:ext cx="1708485" cy="2807368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8" name="Straight Connector 67"/>
          <p:cNvCxnSpPr/>
          <p:nvPr/>
        </p:nvCxnSpPr>
        <p:spPr>
          <a:xfrm>
            <a:off x="910388" y="2013286"/>
            <a:ext cx="7323221" cy="120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910388" y="2334128"/>
            <a:ext cx="7323221" cy="1203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569367" y="2340143"/>
            <a:ext cx="1002631" cy="691815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3561797" y="2536257"/>
            <a:ext cx="10262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Driveway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08854" y="1995574"/>
            <a:ext cx="2126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Right of Way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917011" y="1549667"/>
            <a:ext cx="13099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Highway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10388" y="2019301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212397" y="202531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98970" y="202531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785543" y="202531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2081192" y="202531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2367765" y="202531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127762" y="202531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V="1">
            <a:off x="5835303" y="202531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flipV="1">
            <a:off x="5539980" y="2013286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V="1">
            <a:off x="3251402" y="202531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flipV="1">
            <a:off x="2940911" y="202531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 flipV="1">
            <a:off x="2654338" y="202531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6415575" y="202658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6710898" y="202658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6993096" y="202658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7280381" y="202658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flipV="1">
            <a:off x="7811594" y="2034424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V="1">
            <a:off x="7545079" y="2026587"/>
            <a:ext cx="286573" cy="3208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7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Eleven (2)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4033" y="1376355"/>
            <a:ext cx="8229600" cy="53035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TextBox 72"/>
          <p:cNvSpPr txBox="1"/>
          <p:nvPr/>
        </p:nvSpPr>
        <p:spPr>
          <a:xfrm>
            <a:off x="1470144" y="3785929"/>
            <a:ext cx="23485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 Elevation After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609834" y="3412066"/>
            <a:ext cx="2441966" cy="147899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802077" y="4512495"/>
            <a:ext cx="2807760" cy="3785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3437467" y="4216400"/>
            <a:ext cx="2172368" cy="67466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1354667" y="4512495"/>
            <a:ext cx="14474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1354667" y="4216400"/>
            <a:ext cx="2082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470144" y="4736978"/>
            <a:ext cx="25298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Highway Elevation Before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929467" y="4258846"/>
            <a:ext cx="59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ft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321579" y="4394142"/>
            <a:ext cx="13483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 flipV="1">
            <a:off x="2931550" y="4397345"/>
            <a:ext cx="9515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63931" y="4218345"/>
            <a:ext cx="59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ft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287780" y="4199249"/>
            <a:ext cx="7620" cy="29609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26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Twelve: Street Elevation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business repairs large trucks</a:t>
            </a:r>
          </a:p>
          <a:p>
            <a:r>
              <a:rPr lang="en-US" dirty="0" smtClean="0"/>
              <a:t>Existing ROW included large portion of driveway and parking area</a:t>
            </a:r>
          </a:p>
          <a:p>
            <a:r>
              <a:rPr lang="en-US" dirty="0" smtClean="0"/>
              <a:t>US Highway being widened and raised two feet in elevation</a:t>
            </a:r>
          </a:p>
          <a:p>
            <a:r>
              <a:rPr lang="en-US" dirty="0" smtClean="0"/>
              <a:t>New profile too steep to access building with large trucks</a:t>
            </a:r>
          </a:p>
          <a:p>
            <a:r>
              <a:rPr lang="en-US" dirty="0" smtClean="0"/>
              <a:t>Potential cure to change building orientation to street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69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3875" y="706438"/>
            <a:ext cx="794385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Thanks for coming!</a:t>
            </a:r>
          </a:p>
        </p:txBody>
      </p:sp>
      <p:sp>
        <p:nvSpPr>
          <p:cNvPr id="5" name="Content Placeholder 7"/>
          <p:cNvSpPr txBox="1">
            <a:spLocks/>
          </p:cNvSpPr>
          <p:nvPr/>
        </p:nvSpPr>
        <p:spPr bwMode="auto">
          <a:xfrm>
            <a:off x="457200" y="2600326"/>
            <a:ext cx="82296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36525" eaLnBrk="0" hangingPunct="0"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>
                <a:solidFill>
                  <a:schemeClr val="tx1"/>
                </a:solidFill>
                <a:latin typeface="Book Antiqua" pitchFamily="18" charset="0"/>
              </a:defRPr>
            </a:lvl1pPr>
            <a:lvl2pPr marL="585788" eaLnBrk="0" hangingPunct="0">
              <a:spcBef>
                <a:spcPct val="20000"/>
              </a:spcBef>
              <a:buClr>
                <a:schemeClr val="tx1"/>
              </a:buClr>
              <a:buSzPct val="80000"/>
              <a:buFont typeface="Wingdings 2" pitchFamily="18" charset="2"/>
              <a:buChar char=""/>
              <a:defRPr sz="2400">
                <a:solidFill>
                  <a:schemeClr val="tx1"/>
                </a:solidFill>
                <a:latin typeface="Book Antiqua" pitchFamily="18" charset="0"/>
              </a:defRPr>
            </a:lvl2pPr>
            <a:lvl3pPr marL="1133475" indent="-228600" eaLnBrk="0" hangingPunct="0">
              <a:spcBef>
                <a:spcPct val="20000"/>
              </a:spcBef>
              <a:buClr>
                <a:schemeClr val="tx1"/>
              </a:buClr>
              <a:buSzPct val="95000"/>
              <a:buFont typeface="Wingdings" pitchFamily="2" charset="2"/>
              <a:buChar char=""/>
              <a:defRPr sz="2200">
                <a:solidFill>
                  <a:schemeClr val="tx1"/>
                </a:solidFill>
                <a:latin typeface="Book Antiqua" pitchFamily="18" charset="0"/>
              </a:defRPr>
            </a:lvl3pPr>
            <a:lvl4pPr marL="1352550" indent="-182563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Book Antiqua" pitchFamily="18" charset="0"/>
              </a:defRPr>
            </a:lvl4pPr>
            <a:lvl5pPr marL="1544638" indent="-182563" eaLnBrk="0" hangingPunct="0">
              <a:spcBef>
                <a:spcPct val="20000"/>
              </a:spcBef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5pPr>
            <a:lvl6pPr marL="20018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6pPr>
            <a:lvl7pPr marL="24590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7pPr>
            <a:lvl8pPr marL="29162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8pPr>
            <a:lvl9pPr marL="3373438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>
                <a:solidFill>
                  <a:schemeClr val="tx1"/>
                </a:solidFill>
                <a:latin typeface="Book Antiqua" pitchFamily="18" charset="0"/>
              </a:defRPr>
            </a:lvl9pPr>
          </a:lstStyle>
          <a:p>
            <a:pPr algn="ctr">
              <a:buClr>
                <a:schemeClr val="bg1"/>
              </a:buClr>
              <a:buFont typeface="Wingdings 2" pitchFamily="18" charset="2"/>
              <a:buNone/>
            </a:pPr>
            <a:r>
              <a:rPr lang="en-US" altLang="en-US" sz="3200" dirty="0">
                <a:latin typeface="Bookman Old Style" panose="02050604050505020204" pitchFamily="18" charset="0"/>
              </a:rPr>
              <a:t>Ron W. Loftis, Jr.  MAI, CRE</a:t>
            </a:r>
          </a:p>
          <a:p>
            <a:pPr algn="ctr">
              <a:buClr>
                <a:schemeClr val="bg1"/>
              </a:buClr>
              <a:buFont typeface="Wingdings 2" pitchFamily="18" charset="2"/>
              <a:buNone/>
            </a:pPr>
            <a:r>
              <a:rPr lang="en-US" altLang="en-US" sz="3200" dirty="0">
                <a:latin typeface="Bookman Old Style" panose="02050604050505020204" pitchFamily="18" charset="0"/>
              </a:rPr>
              <a:t>Email:  </a:t>
            </a:r>
            <a:r>
              <a:rPr lang="en-US" alt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hlinkClick r:id="rId2"/>
              </a:rPr>
              <a:t>rloftis@loftiscompanies.com</a:t>
            </a:r>
            <a:endParaRPr lang="en-US" altLang="en-US" sz="3200" dirty="0" smtClean="0">
              <a:solidFill>
                <a:schemeClr val="bg2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  <a:p>
            <a:pPr algn="ctr">
              <a:buClr>
                <a:schemeClr val="bg1"/>
              </a:buClr>
              <a:buNone/>
            </a:pPr>
            <a:r>
              <a:rPr lang="en-US" altLang="en-US" sz="3200" dirty="0" smtClean="0">
                <a:latin typeface="Bookman Old Style" panose="02050604050505020204" pitchFamily="18" charset="0"/>
              </a:rPr>
              <a:t>D. Richard Brant, MAI</a:t>
            </a:r>
          </a:p>
          <a:p>
            <a:pPr algn="ctr">
              <a:buClr>
                <a:schemeClr val="bg1"/>
              </a:buClr>
              <a:buNone/>
            </a:pPr>
            <a:r>
              <a:rPr lang="en-US" altLang="en-US" sz="3200" dirty="0" smtClean="0">
                <a:latin typeface="Bookman Old Style" panose="02050604050505020204" pitchFamily="18" charset="0"/>
              </a:rPr>
              <a:t> </a:t>
            </a:r>
            <a:r>
              <a:rPr lang="en-US" altLang="en-US" sz="3200" dirty="0">
                <a:latin typeface="Bookman Old Style" panose="02050604050505020204" pitchFamily="18" charset="0"/>
              </a:rPr>
              <a:t>Email: </a:t>
            </a:r>
            <a:r>
              <a:rPr lang="en-US" altLang="en-US" sz="3200" dirty="0" smtClean="0">
                <a:latin typeface="Bookman Old Style" panose="02050604050505020204" pitchFamily="18" charset="0"/>
              </a:rPr>
              <a:t> </a:t>
            </a:r>
            <a:r>
              <a:rPr lang="en-US" altLang="en-US" sz="3200" dirty="0" smtClean="0">
                <a:latin typeface="Bookman Old Style" panose="02050604050505020204" pitchFamily="18" charset="0"/>
                <a:hlinkClick r:id="rId3"/>
              </a:rPr>
              <a:t>rbrant@loftiscompanies.com</a:t>
            </a:r>
            <a:r>
              <a:rPr lang="en-US" altLang="en-US" sz="3200" dirty="0" smtClean="0">
                <a:latin typeface="Bookman Old Style" panose="02050604050505020204" pitchFamily="18" charset="0"/>
              </a:rPr>
              <a:t> </a:t>
            </a:r>
            <a:endParaRPr lang="en-US" altLang="en-US" sz="3200" dirty="0">
              <a:latin typeface="Bookman Old Style" panose="02050604050505020204" pitchFamily="18" charset="0"/>
            </a:endParaRPr>
          </a:p>
          <a:p>
            <a:pPr algn="ctr">
              <a:buClr>
                <a:schemeClr val="bg1"/>
              </a:buClr>
              <a:buFont typeface="Wingdings 2" pitchFamily="18" charset="2"/>
              <a:buNone/>
            </a:pPr>
            <a:r>
              <a:rPr lang="en-US" altLang="en-US" sz="3200" dirty="0">
                <a:latin typeface="Bookman Old Style" panose="02050604050505020204" pitchFamily="18" charset="0"/>
              </a:rPr>
              <a:t>Phone:  336-768-6801</a:t>
            </a:r>
          </a:p>
          <a:p>
            <a:pPr algn="ctr">
              <a:buClr>
                <a:schemeClr val="bg1"/>
              </a:buClr>
              <a:buFont typeface="Wingdings 2" pitchFamily="18" charset="2"/>
              <a:buNone/>
            </a:pPr>
            <a:r>
              <a:rPr lang="en-US" altLang="en-US" sz="3200" dirty="0">
                <a:latin typeface="Bookman Old Style" panose="02050604050505020204" pitchFamily="18" charset="0"/>
              </a:rPr>
              <a:t>Website:  www.loftiscompanies.com</a:t>
            </a:r>
          </a:p>
          <a:p>
            <a:pPr algn="ctr">
              <a:buFont typeface="Wingdings 2" pitchFamily="18" charset="2"/>
              <a:buNone/>
            </a:pPr>
            <a:endParaRPr lang="en-US" altLang="en-US" dirty="0">
              <a:latin typeface="Bookman Old Style" panose="02050604050505020204" pitchFamily="18" charset="0"/>
            </a:endParaRPr>
          </a:p>
          <a:p>
            <a:pPr lvl="1" algn="ctr">
              <a:buFont typeface="Wingdings 2" pitchFamily="18" charset="2"/>
              <a:buNone/>
            </a:pPr>
            <a:endParaRPr lang="en-US" altLang="en-US" dirty="0">
              <a:latin typeface="Bookman Old Style" panose="02050604050505020204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en-US" altLang="en-US" dirty="0">
              <a:latin typeface="Bookman Old Style" panose="02050604050505020204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957"/>
            <a:ext cx="8229600" cy="1201479"/>
          </a:xfrm>
        </p:spPr>
        <p:txBody>
          <a:bodyPr>
            <a:normAutofit/>
          </a:bodyPr>
          <a:lstStyle/>
          <a:p>
            <a:r>
              <a:rPr lang="en-US" dirty="0" smtClean="0"/>
              <a:t>Encore: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137160" indent="0" algn="ctr">
              <a:buNone/>
            </a:pPr>
            <a:r>
              <a:rPr lang="en-US" sz="4000" smtClean="0">
                <a:solidFill>
                  <a:schemeClr val="bg1"/>
                </a:solidFill>
              </a:rPr>
              <a:t>Loss </a:t>
            </a:r>
            <a:r>
              <a:rPr lang="en-US" sz="4000" dirty="0">
                <a:solidFill>
                  <a:schemeClr val="bg1"/>
                </a:solidFill>
              </a:rPr>
              <a:t>of Outparcels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28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Taking:  Shopping Center with Three Outparcels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40" y="1371600"/>
            <a:ext cx="8094920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946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After Taking:  Shopping Center with Two Outparcels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8" y="1371600"/>
            <a:ext cx="8149003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39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Condemning Authorities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4000" dirty="0" smtClean="0"/>
              <a:t>Federal, State &amp; Local Governments</a:t>
            </a:r>
          </a:p>
          <a:p>
            <a:r>
              <a:rPr lang="en-US" sz="4000" dirty="0" smtClean="0"/>
              <a:t>Public Utilities</a:t>
            </a:r>
          </a:p>
          <a:p>
            <a:r>
              <a:rPr lang="en-US" sz="4000" dirty="0" smtClean="0"/>
              <a:t>School Systems</a:t>
            </a:r>
          </a:p>
          <a:p>
            <a:r>
              <a:rPr lang="en-US" sz="4000" dirty="0" smtClean="0"/>
              <a:t>Railroads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Property Taken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4400" dirty="0" smtClean="0"/>
              <a:t>Right of Way for Roads, Railroad, Utilities</a:t>
            </a:r>
          </a:p>
          <a:p>
            <a:r>
              <a:rPr lang="en-US" sz="4400" dirty="0" smtClean="0"/>
              <a:t>Easements for Roads, Railroads, Utilities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72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5010151"/>
          </a:xfrm>
        </p:spPr>
        <p:txBody>
          <a:bodyPr>
            <a:normAutofit/>
          </a:bodyPr>
          <a:lstStyle/>
          <a:p>
            <a:r>
              <a:rPr lang="en-US" dirty="0" smtClean="0"/>
              <a:t>An interest in the land </a:t>
            </a:r>
            <a:r>
              <a:rPr lang="en-US" i="1" dirty="0" smtClean="0"/>
              <a:t>owned by another person…</a:t>
            </a:r>
          </a:p>
          <a:p>
            <a:r>
              <a:rPr lang="en-US" dirty="0" smtClean="0"/>
              <a:t>Land burdened by the easement is called </a:t>
            </a:r>
            <a:r>
              <a:rPr lang="en-US" i="1" dirty="0" smtClean="0"/>
              <a:t>servient estate</a:t>
            </a:r>
          </a:p>
          <a:p>
            <a:r>
              <a:rPr lang="en-US" i="1" dirty="0" smtClean="0"/>
              <a:t>Types of Easements</a:t>
            </a:r>
          </a:p>
          <a:p>
            <a:pPr lvl="1"/>
            <a:r>
              <a:rPr lang="en-US" sz="2000" i="1" dirty="0" smtClean="0"/>
              <a:t>Right of way</a:t>
            </a:r>
          </a:p>
          <a:p>
            <a:pPr lvl="1"/>
            <a:r>
              <a:rPr lang="en-US" sz="2000" i="1" dirty="0" smtClean="0"/>
              <a:t>Right of entry for the dominate estate</a:t>
            </a:r>
          </a:p>
          <a:p>
            <a:pPr lvl="1"/>
            <a:r>
              <a:rPr lang="en-US" sz="2000" i="1" dirty="0" smtClean="0"/>
              <a:t>Right to support of the land or building</a:t>
            </a:r>
          </a:p>
          <a:p>
            <a:pPr lvl="1"/>
            <a:r>
              <a:rPr lang="en-US" sz="2000" i="1" dirty="0" smtClean="0"/>
              <a:t>Right to light and air</a:t>
            </a:r>
          </a:p>
          <a:p>
            <a:pPr lvl="1"/>
            <a:r>
              <a:rPr lang="en-US" sz="2000" i="1" dirty="0" smtClean="0"/>
              <a:t>Right to water</a:t>
            </a:r>
          </a:p>
          <a:p>
            <a:pPr lvl="1"/>
            <a:r>
              <a:rPr lang="en-US" sz="2000" i="1" dirty="0" smtClean="0"/>
              <a:t>Right to do an act the would otherwise be a nuisance</a:t>
            </a:r>
          </a:p>
          <a:p>
            <a:pPr lvl="1"/>
            <a:r>
              <a:rPr lang="en-US" sz="2000" i="1" dirty="0" smtClean="0"/>
              <a:t>Right to place something in the servient estate</a:t>
            </a:r>
          </a:p>
        </p:txBody>
      </p:sp>
      <p:pic>
        <p:nvPicPr>
          <p:cNvPr id="1026" name="Picture 2" descr="C:\Users\DLoftis\AppData\Local\Microsoft\Windows\Temporary Internet Files\Content.IE5\3U43KUTL\Sleepless-eyes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910" y="2863696"/>
            <a:ext cx="1991380" cy="187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91010" y="4717018"/>
            <a:ext cx="18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Owner</a:t>
            </a:r>
            <a:endParaRPr lang="en-US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42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Methodology on </a:t>
            </a:r>
            <a:br>
              <a:rPr lang="en-US" dirty="0" smtClean="0"/>
            </a:br>
            <a:r>
              <a:rPr lang="en-US" dirty="0" smtClean="0"/>
              <a:t>Date of Taking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 smtClean="0"/>
              <a:t>Value Before the Taking</a:t>
            </a:r>
          </a:p>
          <a:p>
            <a:r>
              <a:rPr lang="en-US" sz="3600" dirty="0" smtClean="0"/>
              <a:t>Value After the Taking</a:t>
            </a:r>
          </a:p>
          <a:p>
            <a:pPr lvl="1"/>
            <a:r>
              <a:rPr lang="en-US" sz="3200" dirty="0" smtClean="0"/>
              <a:t>Difference is Just Compensation for Damage</a:t>
            </a:r>
          </a:p>
          <a:p>
            <a:pPr lvl="1"/>
            <a:r>
              <a:rPr lang="en-US" sz="3200" dirty="0" smtClean="0"/>
              <a:t>Full Taking</a:t>
            </a:r>
          </a:p>
          <a:p>
            <a:pPr lvl="1"/>
            <a:r>
              <a:rPr lang="en-US" sz="3200" dirty="0" smtClean="0"/>
              <a:t>Partial Taking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628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&amp; Best Use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Two Conditions</a:t>
            </a:r>
          </a:p>
          <a:p>
            <a:pPr lvl="1"/>
            <a:r>
              <a:rPr lang="en-US" dirty="0" smtClean="0"/>
              <a:t>As if Vacant</a:t>
            </a:r>
          </a:p>
          <a:p>
            <a:pPr lvl="2"/>
            <a:r>
              <a:rPr lang="en-US" dirty="0" smtClean="0"/>
              <a:t>Legally Permissible</a:t>
            </a:r>
          </a:p>
          <a:p>
            <a:pPr lvl="2"/>
            <a:r>
              <a:rPr lang="en-US" dirty="0" smtClean="0"/>
              <a:t>Physically Possible</a:t>
            </a:r>
          </a:p>
          <a:p>
            <a:pPr lvl="2"/>
            <a:r>
              <a:rPr lang="en-US" dirty="0" smtClean="0"/>
              <a:t>Financially Feasible</a:t>
            </a:r>
          </a:p>
          <a:p>
            <a:pPr lvl="2"/>
            <a:r>
              <a:rPr lang="en-US" dirty="0" smtClean="0"/>
              <a:t>Maximally Productive</a:t>
            </a:r>
          </a:p>
          <a:p>
            <a:pPr lvl="1"/>
            <a:r>
              <a:rPr lang="en-US" dirty="0" smtClean="0"/>
              <a:t>As if Improved</a:t>
            </a:r>
          </a:p>
          <a:p>
            <a:pPr lvl="2"/>
            <a:r>
              <a:rPr lang="en-US" dirty="0"/>
              <a:t>Legally Permissible</a:t>
            </a:r>
          </a:p>
          <a:p>
            <a:pPr lvl="2"/>
            <a:r>
              <a:rPr lang="en-US" dirty="0"/>
              <a:t>Physically Possible</a:t>
            </a:r>
          </a:p>
          <a:p>
            <a:pPr lvl="2"/>
            <a:r>
              <a:rPr lang="en-US" dirty="0" smtClean="0"/>
              <a:t>Financially </a:t>
            </a:r>
            <a:r>
              <a:rPr lang="en-US" dirty="0"/>
              <a:t>Feasible</a:t>
            </a:r>
          </a:p>
          <a:p>
            <a:pPr lvl="2"/>
            <a:r>
              <a:rPr lang="en-US" dirty="0"/>
              <a:t>Maximally Productive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343401" y="1600200"/>
            <a:ext cx="4800598" cy="4525963"/>
          </a:xfrm>
        </p:spPr>
        <p:txBody>
          <a:bodyPr/>
          <a:lstStyle/>
          <a:p>
            <a:r>
              <a:rPr lang="en-US" dirty="0" smtClean="0"/>
              <a:t>Concepts</a:t>
            </a:r>
          </a:p>
          <a:p>
            <a:pPr lvl="1"/>
            <a:r>
              <a:rPr lang="en-US" dirty="0" smtClean="0"/>
              <a:t>Legally Non-Conforming Use</a:t>
            </a:r>
          </a:p>
          <a:p>
            <a:pPr lvl="1"/>
            <a:r>
              <a:rPr lang="en-US" dirty="0" smtClean="0"/>
              <a:t>Conformity</a:t>
            </a:r>
          </a:p>
          <a:p>
            <a:pPr lvl="1"/>
            <a:r>
              <a:rPr lang="en-US" dirty="0" smtClean="0"/>
              <a:t>Interim Use</a:t>
            </a:r>
            <a:endParaRPr lang="en-US" dirty="0"/>
          </a:p>
        </p:txBody>
      </p:sp>
      <p:pic>
        <p:nvPicPr>
          <p:cNvPr id="5" name="Picture 9" descr="C:\Users\DLoftis\AppData\Local\Microsoft\Windows\Temporary Internet Files\Content.IE5\0EQX51T8\3761263267_1b92529ae1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548" y="3524250"/>
            <a:ext cx="5008451" cy="33337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One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37107" y="1304925"/>
            <a:ext cx="8229600" cy="530352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3657600" y="1600200"/>
            <a:ext cx="4006516" cy="456601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 rot="2859666">
            <a:off x="2909372" y="2909589"/>
            <a:ext cx="2484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HV Power Line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 flipV="1">
            <a:off x="2628900" y="2400300"/>
            <a:ext cx="3846015" cy="41532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5317958" y="3027997"/>
            <a:ext cx="285750" cy="1686878"/>
          </a:xfrm>
          <a:prstGeom prst="triangle">
            <a:avLst>
              <a:gd name="adj" fmla="val 5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603708" y="3250881"/>
            <a:ext cx="7309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Tower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0900" y="4810125"/>
            <a:ext cx="1019175" cy="7429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463889" y="5012323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Dwelling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57141" y="5837093"/>
            <a:ext cx="12073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Fall Radius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764861" y="2988582"/>
            <a:ext cx="3391943" cy="3400425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D448F-F3E2-4E1C-85B4-372E385DD4A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921</TotalTime>
  <Words>974</Words>
  <Application>Microsoft Office PowerPoint</Application>
  <PresentationFormat>On-screen Show (4:3)</PresentationFormat>
  <Paragraphs>254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Apex</vt:lpstr>
      <vt:lpstr>Eminent Domain Appraisal  Case Studies  from the field </vt:lpstr>
      <vt:lpstr>Today’s Goal</vt:lpstr>
      <vt:lpstr>Eminent Domain</vt:lpstr>
      <vt:lpstr>Condemning Authorities</vt:lpstr>
      <vt:lpstr>Types of Property Taken</vt:lpstr>
      <vt:lpstr>Easements</vt:lpstr>
      <vt:lpstr>Methodology on  Date of Taking</vt:lpstr>
      <vt:lpstr>Highest &amp; Best Use</vt:lpstr>
      <vt:lpstr>Case One</vt:lpstr>
      <vt:lpstr>Case One: Power Tower</vt:lpstr>
      <vt:lpstr>Case Two</vt:lpstr>
      <vt:lpstr>Case Two:  Right of Way &amp; Aerial Easement</vt:lpstr>
      <vt:lpstr>Case Three</vt:lpstr>
      <vt:lpstr>Case Three: W/S Access</vt:lpstr>
      <vt:lpstr>Case Four</vt:lpstr>
      <vt:lpstr>Case Four:  Right of Way  &amp; Septic Drain Field</vt:lpstr>
      <vt:lpstr>Case Five</vt:lpstr>
      <vt:lpstr>Case Five: ROW Squeeze</vt:lpstr>
      <vt:lpstr>Before Taking Mixed Use</vt:lpstr>
      <vt:lpstr>Assemblage and SFR</vt:lpstr>
      <vt:lpstr>Case Six:   Altered Highest and Best Use</vt:lpstr>
      <vt:lpstr>Case Seven</vt:lpstr>
      <vt:lpstr>Case Seven: Loss of Access</vt:lpstr>
      <vt:lpstr>Case Eight</vt:lpstr>
      <vt:lpstr>Case Eight: Privacy/Security</vt:lpstr>
      <vt:lpstr>Case Nine</vt:lpstr>
      <vt:lpstr>Case Nine: Drainage</vt:lpstr>
      <vt:lpstr>Case Ten</vt:lpstr>
      <vt:lpstr>Case Ten: Amenities</vt:lpstr>
      <vt:lpstr>Case Eleven (1)</vt:lpstr>
      <vt:lpstr>Case Eleven (2)</vt:lpstr>
      <vt:lpstr>Case Twelve: Street Elevation</vt:lpstr>
      <vt:lpstr>PowerPoint Presentation</vt:lpstr>
      <vt:lpstr>Encore:</vt:lpstr>
      <vt:lpstr>Before Taking:  Shopping Center with Three Outparcels</vt:lpstr>
      <vt:lpstr>After Taking:  Shopping Center with Two Outparcels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Debbie Loftis</dc:creator>
  <cp:lastModifiedBy>Steve Loftis</cp:lastModifiedBy>
  <cp:revision>68</cp:revision>
  <cp:lastPrinted>2019-09-18T18:33:05Z</cp:lastPrinted>
  <dcterms:created xsi:type="dcterms:W3CDTF">2018-02-07T20:20:28Z</dcterms:created>
  <dcterms:modified xsi:type="dcterms:W3CDTF">2019-09-18T19:09:23Z</dcterms:modified>
</cp:coreProperties>
</file>