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14"/>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7010400" cy="9296400"/>
  <p:custShowLst>
    <p:custShow name="Custom Show 1" id="0">
      <p:sldLst>
        <p:sld r:id="rId2"/>
        <p:sld r:id="rId3"/>
        <p:sld r:id="rId4"/>
        <p:sld r:id="rId5"/>
        <p:sld r:id="rId6"/>
      </p:sldLst>
    </p:custShow>
  </p:custShowLst>
  <p:custDataLst>
    <p:tags r:id="rId1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73" d="100"/>
          <a:sy n="73" d="100"/>
        </p:scale>
        <p:origin x="1278"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64917894-9533-4DEF-8FFB-0B346114E1D1}" type="datetimeFigureOut">
              <a:rPr lang="en-US" smtClean="0"/>
              <a:t>11/4/2019</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41AE9219-6DF7-4532-8326-696B644894BE}" type="slidenum">
              <a:rPr lang="en-US" smtClean="0"/>
              <a:t>‹#›</a:t>
            </a:fld>
            <a:endParaRPr lang="en-US"/>
          </a:p>
        </p:txBody>
      </p:sp>
    </p:spTree>
    <p:extLst>
      <p:ext uri="{BB962C8B-B14F-4D97-AF65-F5344CB8AC3E}">
        <p14:creationId xmlns:p14="http://schemas.microsoft.com/office/powerpoint/2010/main" val="3564202416"/>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143000" y="3250974"/>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96386D5-5064-4D62-962A-20BC2D3F3C4D}" type="datetimeFigureOut">
              <a:rPr lang="en-US" smtClean="0"/>
              <a:pPr/>
              <a:t>11/4/2019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6F82B3-23F3-47CF-B8EE-7539C6C1A429}" type="slidenum">
              <a:rPr lang="en-US" smtClean="0"/>
              <a:pPr/>
              <a:t>‹#›</a:t>
            </a:fld>
            <a:endParaRPr lang="en-US"/>
          </a:p>
        </p:txBody>
      </p:sp>
    </p:spTree>
    <p:extLst>
      <p:ext uri="{BB962C8B-B14F-4D97-AF65-F5344CB8AC3E}">
        <p14:creationId xmlns:p14="http://schemas.microsoft.com/office/powerpoint/2010/main" val="2606322917"/>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96386D5-5064-4D62-962A-20BC2D3F3C4D}" type="datetimeFigureOut">
              <a:rPr lang="en-US" smtClean="0"/>
              <a:pPr/>
              <a:t>11/4/2019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6F82B3-23F3-47CF-B8EE-7539C6C1A429}" type="slidenum">
              <a:rPr lang="en-US" smtClean="0"/>
              <a:pPr/>
              <a:t>‹#›</a:t>
            </a:fld>
            <a:endParaRPr lang="en-US"/>
          </a:p>
        </p:txBody>
      </p:sp>
    </p:spTree>
    <p:extLst>
      <p:ext uri="{BB962C8B-B14F-4D97-AF65-F5344CB8AC3E}">
        <p14:creationId xmlns:p14="http://schemas.microsoft.com/office/powerpoint/2010/main" val="2077754446"/>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96386D5-5064-4D62-962A-20BC2D3F3C4D}" type="datetimeFigureOut">
              <a:rPr lang="en-US" smtClean="0"/>
              <a:pPr/>
              <a:t>11/4/2019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6F82B3-23F3-47CF-B8EE-7539C6C1A429}" type="slidenum">
              <a:rPr lang="en-US" smtClean="0"/>
              <a:pPr/>
              <a:t>‹#›</a:t>
            </a:fld>
            <a:endParaRPr lang="en-US"/>
          </a:p>
        </p:txBody>
      </p:sp>
    </p:spTree>
    <p:extLst>
      <p:ext uri="{BB962C8B-B14F-4D97-AF65-F5344CB8AC3E}">
        <p14:creationId xmlns:p14="http://schemas.microsoft.com/office/powerpoint/2010/main" val="134027736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96386D5-5064-4D62-962A-20BC2D3F3C4D}" type="datetimeFigureOut">
              <a:rPr lang="en-US" smtClean="0"/>
              <a:pPr/>
              <a:t>11/4/2019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6F82B3-23F3-47CF-B8EE-7539C6C1A429}" type="slidenum">
              <a:rPr lang="en-US" smtClean="0"/>
              <a:pPr/>
              <a:t>‹#›</a:t>
            </a:fld>
            <a:endParaRPr lang="en-US"/>
          </a:p>
        </p:txBody>
      </p:sp>
    </p:spTree>
    <p:extLst>
      <p:ext uri="{BB962C8B-B14F-4D97-AF65-F5344CB8AC3E}">
        <p14:creationId xmlns:p14="http://schemas.microsoft.com/office/powerpoint/2010/main" val="132354844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2694215"/>
            <a:ext cx="9144000" cy="1183822"/>
          </a:xfrm>
        </p:spPr>
        <p:txBody>
          <a:bodyPr anchor="b"/>
          <a:lstStyle>
            <a:lvl1pPr>
              <a:defRPr sz="6000"/>
            </a:lvl1pPr>
          </a:lstStyle>
          <a:p>
            <a:r>
              <a:rPr lang="en-US" dirty="0" smtClean="0"/>
              <a:t>Click to edit Master title style</a:t>
            </a:r>
            <a:endParaRPr lang="en-US" dirty="0"/>
          </a:p>
        </p:txBody>
      </p:sp>
      <p:sp>
        <p:nvSpPr>
          <p:cNvPr id="3" name="Text Placeholder 2"/>
          <p:cNvSpPr>
            <a:spLocks noGrp="1"/>
          </p:cNvSpPr>
          <p:nvPr>
            <p:ph type="body" idx="1"/>
          </p:nvPr>
        </p:nvSpPr>
        <p:spPr>
          <a:xfrm>
            <a:off x="623888" y="4302580"/>
            <a:ext cx="7886700" cy="1787072"/>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96386D5-5064-4D62-962A-20BC2D3F3C4D}" type="datetimeFigureOut">
              <a:rPr lang="en-US" smtClean="0"/>
              <a:pPr/>
              <a:t>11/4/2019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6F82B3-23F3-47CF-B8EE-7539C6C1A429}" type="slidenum">
              <a:rPr lang="en-US" smtClean="0"/>
              <a:pPr/>
              <a:t>‹#›</a:t>
            </a:fld>
            <a:endParaRPr lang="en-US"/>
          </a:p>
        </p:txBody>
      </p:sp>
    </p:spTree>
    <p:extLst>
      <p:ext uri="{BB962C8B-B14F-4D97-AF65-F5344CB8AC3E}">
        <p14:creationId xmlns:p14="http://schemas.microsoft.com/office/powerpoint/2010/main" val="3221725219"/>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96386D5-5064-4D62-962A-20BC2D3F3C4D}" type="datetimeFigureOut">
              <a:rPr lang="en-US" smtClean="0"/>
              <a:pPr/>
              <a:t>11/4/2019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6F82B3-23F3-47CF-B8EE-7539C6C1A429}" type="slidenum">
              <a:rPr lang="en-US" smtClean="0"/>
              <a:pPr/>
              <a:t>‹#›</a:t>
            </a:fld>
            <a:endParaRPr lang="en-US"/>
          </a:p>
        </p:txBody>
      </p:sp>
    </p:spTree>
    <p:extLst>
      <p:ext uri="{BB962C8B-B14F-4D97-AF65-F5344CB8AC3E}">
        <p14:creationId xmlns:p14="http://schemas.microsoft.com/office/powerpoint/2010/main" val="3911200644"/>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31920" y="30388"/>
            <a:ext cx="8212079" cy="1194255"/>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56414" y="1615851"/>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956414" y="2439763"/>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955722" y="1615851"/>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955722" y="2439763"/>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96386D5-5064-4D62-962A-20BC2D3F3C4D}" type="datetimeFigureOut">
              <a:rPr lang="en-US" smtClean="0"/>
              <a:pPr/>
              <a:t>11/4/2019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D6F82B3-23F3-47CF-B8EE-7539C6C1A429}" type="slidenum">
              <a:rPr lang="en-US" smtClean="0"/>
              <a:pPr/>
              <a:t>‹#›</a:t>
            </a:fld>
            <a:endParaRPr lang="en-US"/>
          </a:p>
        </p:txBody>
      </p:sp>
    </p:spTree>
    <p:extLst>
      <p:ext uri="{BB962C8B-B14F-4D97-AF65-F5344CB8AC3E}">
        <p14:creationId xmlns:p14="http://schemas.microsoft.com/office/powerpoint/2010/main" val="1656468733"/>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96386D5-5064-4D62-962A-20BC2D3F3C4D}" type="datetimeFigureOut">
              <a:rPr lang="en-US" smtClean="0"/>
              <a:pPr/>
              <a:t>11/4/2019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D6F82B3-23F3-47CF-B8EE-7539C6C1A429}" type="slidenum">
              <a:rPr lang="en-US" smtClean="0"/>
              <a:pPr/>
              <a:t>‹#›</a:t>
            </a:fld>
            <a:endParaRPr lang="en-US"/>
          </a:p>
        </p:txBody>
      </p:sp>
    </p:spTree>
    <p:extLst>
      <p:ext uri="{BB962C8B-B14F-4D97-AF65-F5344CB8AC3E}">
        <p14:creationId xmlns:p14="http://schemas.microsoft.com/office/powerpoint/2010/main" val="2087380758"/>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6386D5-5064-4D62-962A-20BC2D3F3C4D}" type="datetimeFigureOut">
              <a:rPr lang="en-US" smtClean="0"/>
              <a:pPr/>
              <a:t>11/4/2019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D6F82B3-23F3-47CF-B8EE-7539C6C1A429}" type="slidenum">
              <a:rPr lang="en-US" smtClean="0"/>
              <a:pPr/>
              <a:t>‹#›</a:t>
            </a:fld>
            <a:endParaRPr lang="en-US"/>
          </a:p>
        </p:txBody>
      </p:sp>
    </p:spTree>
    <p:extLst>
      <p:ext uri="{BB962C8B-B14F-4D97-AF65-F5344CB8AC3E}">
        <p14:creationId xmlns:p14="http://schemas.microsoft.com/office/powerpoint/2010/main" val="1059054766"/>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51395" y="12573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4222127" y="1257300"/>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51395" y="2857499"/>
            <a:ext cx="2949178" cy="327342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96386D5-5064-4D62-962A-20BC2D3F3C4D}" type="datetimeFigureOut">
              <a:rPr lang="en-US" smtClean="0"/>
              <a:pPr/>
              <a:t>11/4/2019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6F82B3-23F3-47CF-B8EE-7539C6C1A429}" type="slidenum">
              <a:rPr lang="en-US" smtClean="0"/>
              <a:pPr/>
              <a:t>‹#›</a:t>
            </a:fld>
            <a:endParaRPr lang="en-US"/>
          </a:p>
        </p:txBody>
      </p:sp>
    </p:spTree>
    <p:extLst>
      <p:ext uri="{BB962C8B-B14F-4D97-AF65-F5344CB8AC3E}">
        <p14:creationId xmlns:p14="http://schemas.microsoft.com/office/powerpoint/2010/main" val="1398608848"/>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96386D5-5064-4D62-962A-20BC2D3F3C4D}" type="datetimeFigureOut">
              <a:rPr lang="en-US" smtClean="0"/>
              <a:pPr/>
              <a:t>11/4/2019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6F82B3-23F3-47CF-B8EE-7539C6C1A429}" type="slidenum">
              <a:rPr lang="en-US" smtClean="0"/>
              <a:pPr/>
              <a:t>‹#›</a:t>
            </a:fld>
            <a:endParaRPr lang="en-US"/>
          </a:p>
        </p:txBody>
      </p:sp>
    </p:spTree>
    <p:extLst>
      <p:ext uri="{BB962C8B-B14F-4D97-AF65-F5344CB8AC3E}">
        <p14:creationId xmlns:p14="http://schemas.microsoft.com/office/powerpoint/2010/main" val="2443969942"/>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22564" y="22226"/>
            <a:ext cx="8221436" cy="1202417"/>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628650" y="1592037"/>
            <a:ext cx="7886700" cy="451485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6386D5-5064-4D62-962A-20BC2D3F3C4D}" type="datetimeFigureOut">
              <a:rPr lang="en-US" smtClean="0"/>
              <a:pPr/>
              <a:t>11/4/2019</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6F82B3-23F3-47CF-B8EE-7539C6C1A429}" type="slidenum">
              <a:rPr lang="en-US" smtClean="0"/>
              <a:pPr/>
              <a:t>‹#›</a:t>
            </a:fld>
            <a:endParaRPr lang="en-US"/>
          </a:p>
        </p:txBody>
      </p:sp>
    </p:spTree>
    <p:extLst>
      <p:ext uri="{BB962C8B-B14F-4D97-AF65-F5344CB8AC3E}">
        <p14:creationId xmlns:p14="http://schemas.microsoft.com/office/powerpoint/2010/main" val="286309789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b="1" i="0" u="none" kern="1200">
          <a:solidFill>
            <a:schemeClr val="tx1">
              <a:lumMod val="65000"/>
              <a:lumOff val="35000"/>
            </a:schemeClr>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u="none"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smtClean="0"/>
              <a:t>NCVTS RMV Valuation Fact or Fiction</a:t>
            </a:r>
          </a:p>
          <a:p>
            <a:r>
              <a:rPr lang="en-US" dirty="0" smtClean="0"/>
              <a:t>&amp; other topics of interest</a:t>
            </a:r>
          </a:p>
          <a:p>
            <a:r>
              <a:rPr lang="en-US" dirty="0" smtClean="0"/>
              <a:t>Travis Isaacs, NCDOR, Valuation Specialist II, PPS</a:t>
            </a:r>
            <a:endParaRPr lang="en-US" dirty="0"/>
          </a:p>
        </p:txBody>
      </p:sp>
    </p:spTree>
    <p:extLst>
      <p:ext uri="{BB962C8B-B14F-4D97-AF65-F5344CB8AC3E}">
        <p14:creationId xmlns:p14="http://schemas.microsoft.com/office/powerpoint/2010/main" val="333112914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Appeal Process</a:t>
            </a:r>
            <a:endParaRPr lang="en-US" dirty="0"/>
          </a:p>
        </p:txBody>
      </p:sp>
      <p:sp>
        <p:nvSpPr>
          <p:cNvPr id="3" name="Content Placeholder 2"/>
          <p:cNvSpPr>
            <a:spLocks noGrp="1"/>
          </p:cNvSpPr>
          <p:nvPr>
            <p:ph idx="1"/>
          </p:nvPr>
        </p:nvSpPr>
        <p:spPr/>
        <p:txBody>
          <a:bodyPr/>
          <a:lstStyle/>
          <a:p>
            <a:r>
              <a:rPr lang="en-US" dirty="0" smtClean="0"/>
              <a:t>Informal</a:t>
            </a:r>
          </a:p>
          <a:p>
            <a:pPr lvl="1"/>
            <a:r>
              <a:rPr lang="en-US" dirty="0" smtClean="0"/>
              <a:t>Assessor/Appraiser review information for accuracy</a:t>
            </a:r>
          </a:p>
          <a:p>
            <a:pPr lvl="1"/>
            <a:r>
              <a:rPr lang="en-US" dirty="0" smtClean="0"/>
              <a:t>Notify Taxpayer</a:t>
            </a:r>
          </a:p>
          <a:p>
            <a:r>
              <a:rPr lang="en-US" dirty="0" smtClean="0"/>
              <a:t>Formal </a:t>
            </a:r>
          </a:p>
          <a:p>
            <a:pPr lvl="1"/>
            <a:r>
              <a:rPr lang="en-US" dirty="0" smtClean="0"/>
              <a:t>Appeal application </a:t>
            </a:r>
          </a:p>
          <a:p>
            <a:pPr lvl="1"/>
            <a:r>
              <a:rPr lang="en-US" dirty="0" smtClean="0"/>
              <a:t>Board of E&amp;R or County Commissioners</a:t>
            </a:r>
          </a:p>
          <a:p>
            <a:pPr lvl="1"/>
            <a:r>
              <a:rPr lang="en-US" dirty="0" smtClean="0"/>
              <a:t>Notify Tax Payer</a:t>
            </a:r>
          </a:p>
          <a:p>
            <a:r>
              <a:rPr lang="en-US" dirty="0" smtClean="0"/>
              <a:t>Property Tax Commission</a:t>
            </a:r>
          </a:p>
          <a:p>
            <a:pPr lvl="1"/>
            <a:r>
              <a:rPr lang="en-US" dirty="0" smtClean="0"/>
              <a:t>Can appeal within 30 days of the date of the notice from Board of E&amp;R or  County Commissioners</a:t>
            </a:r>
            <a:endParaRPr lang="en-US" dirty="0"/>
          </a:p>
        </p:txBody>
      </p:sp>
    </p:spTree>
    <p:extLst>
      <p:ext uri="{BB962C8B-B14F-4D97-AF65-F5344CB8AC3E}">
        <p14:creationId xmlns:p14="http://schemas.microsoft.com/office/powerpoint/2010/main" val="1474162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 calcmode="lin" valueType="num">
                                      <p:cBhvr additive="base">
                                        <p:cTn id="2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 calcmode="lin" valueType="num">
                                      <p:cBhvr additive="base">
                                        <p:cTn id="3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3">
                                            <p:txEl>
                                              <p:pRg st="7" end="7"/>
                                            </p:txEl>
                                          </p:spTgt>
                                        </p:tgtEl>
                                        <p:attrNameLst>
                                          <p:attrName>style.visibility</p:attrName>
                                        </p:attrNameLst>
                                      </p:cBhvr>
                                      <p:to>
                                        <p:strVal val="visible"/>
                                      </p:to>
                                    </p:set>
                                    <p:anim calcmode="lin" valueType="num">
                                      <p:cBhvr additive="base">
                                        <p:cTn id="3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7" end="7"/>
                                            </p:txEl>
                                          </p:spTgt>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3">
                                            <p:txEl>
                                              <p:pRg st="8" end="8"/>
                                            </p:txEl>
                                          </p:spTgt>
                                        </p:tgtEl>
                                        <p:attrNameLst>
                                          <p:attrName>style.visibility</p:attrName>
                                        </p:attrNameLst>
                                      </p:cBhvr>
                                      <p:to>
                                        <p:strVal val="visible"/>
                                      </p:to>
                                    </p:set>
                                    <p:anim calcmode="lin" valueType="num">
                                      <p:cBhvr additive="base">
                                        <p:cTn id="43"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Vintage Vehicle/Antique</a:t>
            </a:r>
            <a:endParaRPr lang="en-US" dirty="0"/>
          </a:p>
        </p:txBody>
      </p:sp>
      <p:sp>
        <p:nvSpPr>
          <p:cNvPr id="3" name="Content Placeholder 2"/>
          <p:cNvSpPr>
            <a:spLocks noGrp="1"/>
          </p:cNvSpPr>
          <p:nvPr>
            <p:ph idx="1"/>
          </p:nvPr>
        </p:nvSpPr>
        <p:spPr/>
        <p:txBody>
          <a:bodyPr/>
          <a:lstStyle/>
          <a:p>
            <a:r>
              <a:rPr lang="en-US" dirty="0" smtClean="0"/>
              <a:t>When does a vehicle become a Vintage Vehicle?</a:t>
            </a:r>
          </a:p>
          <a:p>
            <a:pPr lvl="1"/>
            <a:r>
              <a:rPr lang="en-US" dirty="0" smtClean="0"/>
              <a:t>The vintage vehicle queue is set for 35 years or older 	</a:t>
            </a:r>
          </a:p>
          <a:p>
            <a:r>
              <a:rPr lang="en-US" dirty="0" smtClean="0"/>
              <a:t>Does this mean the value increases?</a:t>
            </a:r>
          </a:p>
          <a:p>
            <a:pPr lvl="1"/>
            <a:r>
              <a:rPr lang="en-US" dirty="0" smtClean="0"/>
              <a:t>Yes if it is a certain make or model vehicle that is exotic or rare and demands a higher value.</a:t>
            </a:r>
          </a:p>
          <a:p>
            <a:pPr lvl="1"/>
            <a:r>
              <a:rPr lang="en-US" dirty="0" smtClean="0"/>
              <a:t>Was is worth more in the 34</a:t>
            </a:r>
            <a:r>
              <a:rPr lang="en-US" baseline="30000" dirty="0" smtClean="0"/>
              <a:t>th</a:t>
            </a:r>
            <a:r>
              <a:rPr lang="en-US" dirty="0" smtClean="0"/>
              <a:t> year?</a:t>
            </a:r>
          </a:p>
          <a:p>
            <a:pPr lvl="2"/>
            <a:r>
              <a:rPr lang="en-US" dirty="0" smtClean="0"/>
              <a:t>Yes if it was worth more when it turned 35 years it probably was worth more in prior years.</a:t>
            </a:r>
          </a:p>
          <a:p>
            <a:pPr lvl="2"/>
            <a:r>
              <a:rPr lang="en-US" dirty="0" smtClean="0"/>
              <a:t>Difficult for citizen to understand.</a:t>
            </a:r>
          </a:p>
          <a:p>
            <a:pPr lvl="2"/>
            <a:r>
              <a:rPr lang="en-US" dirty="0" smtClean="0"/>
              <a:t>Why are the values lower?</a:t>
            </a:r>
          </a:p>
          <a:p>
            <a:pPr lvl="3"/>
            <a:r>
              <a:rPr lang="en-US" dirty="0" smtClean="0"/>
              <a:t>Lack of sales data</a:t>
            </a:r>
          </a:p>
        </p:txBody>
      </p:sp>
    </p:spTree>
    <p:extLst>
      <p:ext uri="{BB962C8B-B14F-4D97-AF65-F5344CB8AC3E}">
        <p14:creationId xmlns:p14="http://schemas.microsoft.com/office/powerpoint/2010/main" val="28472703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Effect transition="in" filter="fade">
                                      <p:cBhvr>
                                        <p:cTn id="56" dur="1000"/>
                                        <p:tgtEl>
                                          <p:spTgt spid="3">
                                            <p:txEl>
                                              <p:pRg st="7" end="7"/>
                                            </p:txEl>
                                          </p:spTgt>
                                        </p:tgtEl>
                                      </p:cBhvr>
                                    </p:animEffect>
                                    <p:anim calcmode="lin" valueType="num">
                                      <p:cBhvr>
                                        <p:cTn id="5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3">
                                            <p:txEl>
                                              <p:pRg st="8" end="8"/>
                                            </p:txEl>
                                          </p:spTgt>
                                        </p:tgtEl>
                                        <p:attrNameLst>
                                          <p:attrName>style.visibility</p:attrName>
                                        </p:attrNameLst>
                                      </p:cBhvr>
                                      <p:to>
                                        <p:strVal val="visible"/>
                                      </p:to>
                                    </p:set>
                                    <p:animEffect transition="in" filter="fade">
                                      <p:cBhvr>
                                        <p:cTn id="63" dur="1000"/>
                                        <p:tgtEl>
                                          <p:spTgt spid="3">
                                            <p:txEl>
                                              <p:pRg st="8" end="8"/>
                                            </p:txEl>
                                          </p:spTgt>
                                        </p:tgtEl>
                                      </p:cBhvr>
                                    </p:animEffect>
                                    <p:anim calcmode="lin" valueType="num">
                                      <p:cBhvr>
                                        <p:cTn id="64"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Hot Topics</a:t>
            </a:r>
            <a:endParaRPr lang="en-US" dirty="0"/>
          </a:p>
        </p:txBody>
      </p:sp>
      <p:sp>
        <p:nvSpPr>
          <p:cNvPr id="3" name="Content Placeholder 2"/>
          <p:cNvSpPr>
            <a:spLocks noGrp="1"/>
          </p:cNvSpPr>
          <p:nvPr>
            <p:ph idx="1"/>
          </p:nvPr>
        </p:nvSpPr>
        <p:spPr/>
        <p:txBody>
          <a:bodyPr/>
          <a:lstStyle/>
          <a:p>
            <a:r>
              <a:rPr lang="en-US" dirty="0" smtClean="0"/>
              <a:t>Gap Billing</a:t>
            </a:r>
          </a:p>
          <a:p>
            <a:r>
              <a:rPr lang="en-US" dirty="0" smtClean="0"/>
              <a:t>IRP’s </a:t>
            </a:r>
          </a:p>
          <a:p>
            <a:r>
              <a:rPr lang="en-US" dirty="0" smtClean="0"/>
              <a:t>Antique Autos</a:t>
            </a:r>
          </a:p>
          <a:p>
            <a:r>
              <a:rPr lang="en-US" dirty="0" smtClean="0"/>
              <a:t>Reconciliation</a:t>
            </a:r>
            <a:endParaRPr lang="en-US" dirty="0"/>
          </a:p>
        </p:txBody>
      </p:sp>
    </p:spTree>
    <p:extLst>
      <p:ext uri="{BB962C8B-B14F-4D97-AF65-F5344CB8AC3E}">
        <p14:creationId xmlns:p14="http://schemas.microsoft.com/office/powerpoint/2010/main" val="111449621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RMV Valuation</a:t>
            </a:r>
            <a:endParaRPr lang="en-US" dirty="0"/>
          </a:p>
        </p:txBody>
      </p:sp>
      <p:sp>
        <p:nvSpPr>
          <p:cNvPr id="3" name="Content Placeholder 2"/>
          <p:cNvSpPr>
            <a:spLocks noGrp="1"/>
          </p:cNvSpPr>
          <p:nvPr>
            <p:ph idx="1"/>
          </p:nvPr>
        </p:nvSpPr>
        <p:spPr/>
        <p:txBody>
          <a:bodyPr/>
          <a:lstStyle/>
          <a:p>
            <a:r>
              <a:rPr lang="en-US" dirty="0" smtClean="0"/>
              <a:t>What is DOR Value?</a:t>
            </a:r>
          </a:p>
          <a:p>
            <a:pPr lvl="1"/>
            <a:r>
              <a:rPr lang="en-US" dirty="0" smtClean="0"/>
              <a:t>The value set by NCVTS Vendor(TEC)</a:t>
            </a:r>
          </a:p>
          <a:p>
            <a:pPr lvl="1"/>
            <a:r>
              <a:rPr lang="en-US" dirty="0" smtClean="0"/>
              <a:t>Provided to the County’s Via DOR</a:t>
            </a:r>
          </a:p>
          <a:p>
            <a:pPr lvl="1"/>
            <a:r>
              <a:rPr lang="en-US" dirty="0" smtClean="0"/>
              <a:t>Values are Market Value</a:t>
            </a:r>
          </a:p>
          <a:p>
            <a:pPr lvl="1"/>
            <a:r>
              <a:rPr lang="en-US" dirty="0" smtClean="0"/>
              <a:t>Sales Comparison Method</a:t>
            </a:r>
          </a:p>
          <a:p>
            <a:pPr lvl="1"/>
            <a:r>
              <a:rPr lang="en-US" dirty="0" smtClean="0"/>
              <a:t>Mass Appraisal</a:t>
            </a:r>
          </a:p>
          <a:p>
            <a:pPr marL="0" indent="0">
              <a:buNone/>
            </a:pPr>
            <a:r>
              <a:rPr lang="en-US" dirty="0"/>
              <a:t>	</a:t>
            </a:r>
          </a:p>
          <a:p>
            <a:pPr marL="0" indent="0">
              <a:buNone/>
            </a:pPr>
            <a:endParaRPr lang="en-US" dirty="0" smtClean="0"/>
          </a:p>
        </p:txBody>
      </p:sp>
    </p:spTree>
    <p:extLst>
      <p:ext uri="{BB962C8B-B14F-4D97-AF65-F5344CB8AC3E}">
        <p14:creationId xmlns:p14="http://schemas.microsoft.com/office/powerpoint/2010/main" val="405922101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RMV </a:t>
            </a:r>
            <a:r>
              <a:rPr lang="en-US" dirty="0" err="1" smtClean="0"/>
              <a:t>Valustion</a:t>
            </a:r>
            <a:endParaRPr lang="en-US" dirty="0"/>
          </a:p>
        </p:txBody>
      </p:sp>
      <p:sp>
        <p:nvSpPr>
          <p:cNvPr id="3" name="Content Placeholder 2"/>
          <p:cNvSpPr>
            <a:spLocks noGrp="1"/>
          </p:cNvSpPr>
          <p:nvPr>
            <p:ph idx="1"/>
          </p:nvPr>
        </p:nvSpPr>
        <p:spPr/>
        <p:txBody>
          <a:bodyPr/>
          <a:lstStyle/>
          <a:p>
            <a:r>
              <a:rPr lang="en-US" dirty="0" smtClean="0"/>
              <a:t>Who is responsible for valuing Registered Motor Vehicles(RMV’s)?</a:t>
            </a:r>
          </a:p>
          <a:p>
            <a:r>
              <a:rPr lang="en-US" dirty="0" smtClean="0"/>
              <a:t>NCGS 105-283.2(b)</a:t>
            </a:r>
          </a:p>
          <a:p>
            <a:pPr lvl="1"/>
            <a:r>
              <a:rPr lang="en-US" dirty="0" smtClean="0"/>
              <a:t>An Assessor must appraise a classified motor vehicle at is “true value” in money prescribed und NCGS 105-283.  True value shall be interpreted as Market Value….</a:t>
            </a:r>
          </a:p>
          <a:p>
            <a:pPr marL="457200" lvl="1" indent="0">
              <a:buNone/>
            </a:pPr>
            <a:endParaRPr lang="en-US" dirty="0" smtClean="0"/>
          </a:p>
        </p:txBody>
      </p:sp>
    </p:spTree>
    <p:extLst>
      <p:ext uri="{BB962C8B-B14F-4D97-AF65-F5344CB8AC3E}">
        <p14:creationId xmlns:p14="http://schemas.microsoft.com/office/powerpoint/2010/main" val="3962583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RMV Valuation</a:t>
            </a:r>
            <a:endParaRPr lang="en-US" dirty="0"/>
          </a:p>
        </p:txBody>
      </p:sp>
      <p:sp>
        <p:nvSpPr>
          <p:cNvPr id="3" name="Content Placeholder 2"/>
          <p:cNvSpPr>
            <a:spLocks noGrp="1"/>
          </p:cNvSpPr>
          <p:nvPr>
            <p:ph idx="1"/>
          </p:nvPr>
        </p:nvSpPr>
        <p:spPr/>
        <p:txBody>
          <a:bodyPr/>
          <a:lstStyle/>
          <a:p>
            <a:r>
              <a:rPr lang="en-US" dirty="0" smtClean="0"/>
              <a:t>Can County’s change the DOR Value?</a:t>
            </a:r>
          </a:p>
          <a:p>
            <a:endParaRPr lang="en-US" dirty="0"/>
          </a:p>
          <a:p>
            <a:r>
              <a:rPr lang="en-US" dirty="0" smtClean="0"/>
              <a:t>YES!  County’s are responsible for the valuation and can change the value if they feel it is not correct or the citizen provides information that shows the valuation should be modified.</a:t>
            </a:r>
            <a:endParaRPr lang="en-US" dirty="0"/>
          </a:p>
        </p:txBody>
      </p:sp>
    </p:spTree>
    <p:extLst>
      <p:ext uri="{BB962C8B-B14F-4D97-AF65-F5344CB8AC3E}">
        <p14:creationId xmlns:p14="http://schemas.microsoft.com/office/powerpoint/2010/main" val="20799736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RMV Valuation</a:t>
            </a:r>
            <a:endParaRPr lang="en-US" dirty="0"/>
          </a:p>
        </p:txBody>
      </p:sp>
      <p:sp>
        <p:nvSpPr>
          <p:cNvPr id="3" name="Content Placeholder 2"/>
          <p:cNvSpPr>
            <a:spLocks noGrp="1"/>
          </p:cNvSpPr>
          <p:nvPr>
            <p:ph idx="1"/>
          </p:nvPr>
        </p:nvSpPr>
        <p:spPr/>
        <p:txBody>
          <a:bodyPr/>
          <a:lstStyle/>
          <a:p>
            <a:r>
              <a:rPr lang="en-US" dirty="0" smtClean="0"/>
              <a:t>Typically RMV values go down?</a:t>
            </a:r>
          </a:p>
          <a:p>
            <a:r>
              <a:rPr lang="en-US" dirty="0" smtClean="0"/>
              <a:t>YES</a:t>
            </a:r>
          </a:p>
          <a:p>
            <a:r>
              <a:rPr lang="en-US" dirty="0" smtClean="0"/>
              <a:t>NO </a:t>
            </a:r>
          </a:p>
          <a:p>
            <a:r>
              <a:rPr lang="en-US" dirty="0" smtClean="0"/>
              <a:t>Maybe </a:t>
            </a:r>
          </a:p>
          <a:p>
            <a:r>
              <a:rPr lang="en-US" dirty="0" smtClean="0"/>
              <a:t>All of the above</a:t>
            </a:r>
          </a:p>
          <a:p>
            <a:endParaRPr lang="en-US" dirty="0"/>
          </a:p>
          <a:p>
            <a:r>
              <a:rPr lang="en-US" dirty="0" smtClean="0"/>
              <a:t>Could a value go up?</a:t>
            </a:r>
          </a:p>
          <a:p>
            <a:r>
              <a:rPr lang="en-US" dirty="0" smtClean="0"/>
              <a:t>Yes and why?</a:t>
            </a:r>
            <a:endParaRPr lang="en-US" dirty="0"/>
          </a:p>
        </p:txBody>
      </p:sp>
    </p:spTree>
    <p:extLst>
      <p:ext uri="{BB962C8B-B14F-4D97-AF65-F5344CB8AC3E}">
        <p14:creationId xmlns:p14="http://schemas.microsoft.com/office/powerpoint/2010/main" val="33065036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1000"/>
                                        <p:tgtEl>
                                          <p:spTgt spid="3">
                                            <p:txEl>
                                              <p:pRg st="6" end="6"/>
                                            </p:txEl>
                                          </p:spTgt>
                                        </p:tgtEl>
                                      </p:cBhvr>
                                    </p:animEffect>
                                    <p:anim calcmode="lin" valueType="num">
                                      <p:cBhvr>
                                        <p:cTn id="4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Effect transition="in" filter="fade">
                                      <p:cBhvr>
                                        <p:cTn id="49" dur="1000"/>
                                        <p:tgtEl>
                                          <p:spTgt spid="3">
                                            <p:txEl>
                                              <p:pRg st="7" end="7"/>
                                            </p:txEl>
                                          </p:spTgt>
                                        </p:tgtEl>
                                      </p:cBhvr>
                                    </p:animEffect>
                                    <p:anim calcmode="lin" valueType="num">
                                      <p:cBhvr>
                                        <p:cTn id="50"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22564" y="171855"/>
            <a:ext cx="8221436" cy="1202417"/>
          </a:xfrm>
        </p:spPr>
        <p:txBody>
          <a:bodyPr/>
          <a:lstStyle/>
          <a:p>
            <a:pPr algn="ctr"/>
            <a:r>
              <a:rPr lang="en-US" dirty="0" smtClean="0"/>
              <a:t>RMV Valuation</a:t>
            </a:r>
            <a:endParaRPr lang="en-US" dirty="0"/>
          </a:p>
        </p:txBody>
      </p:sp>
      <p:sp>
        <p:nvSpPr>
          <p:cNvPr id="3" name="Content Placeholder 2"/>
          <p:cNvSpPr>
            <a:spLocks noGrp="1"/>
          </p:cNvSpPr>
          <p:nvPr>
            <p:ph idx="1"/>
          </p:nvPr>
        </p:nvSpPr>
        <p:spPr/>
        <p:txBody>
          <a:bodyPr/>
          <a:lstStyle/>
          <a:p>
            <a:r>
              <a:rPr lang="en-US" dirty="0" smtClean="0"/>
              <a:t>When is sales price used?</a:t>
            </a:r>
          </a:p>
          <a:p>
            <a:r>
              <a:rPr lang="en-US" dirty="0" smtClean="0"/>
              <a:t>NCGS105-330.2(b) </a:t>
            </a:r>
          </a:p>
          <a:p>
            <a:pPr lvl="1"/>
            <a:r>
              <a:rPr lang="en-US" dirty="0" smtClean="0"/>
              <a:t>The Sales Price of a classified motor vehicle purchased from a dealer, including all accessories attached to the vehicle when it is delivered to the purchaser, is considered the true value of the vehicle and the assessor must appraise the vehicle at this value.</a:t>
            </a:r>
          </a:p>
          <a:p>
            <a:pPr lvl="2"/>
            <a:r>
              <a:rPr lang="en-US" dirty="0" smtClean="0"/>
              <a:t>(Intent is to use the sales price for the initial registration period)</a:t>
            </a:r>
            <a:endParaRPr lang="en-US" dirty="0"/>
          </a:p>
        </p:txBody>
      </p:sp>
    </p:spTree>
    <p:extLst>
      <p:ext uri="{BB962C8B-B14F-4D97-AF65-F5344CB8AC3E}">
        <p14:creationId xmlns:p14="http://schemas.microsoft.com/office/powerpoint/2010/main" val="9619563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RMV Valuation Date</a:t>
            </a:r>
            <a:endParaRPr lang="en-US" dirty="0"/>
          </a:p>
        </p:txBody>
      </p:sp>
      <p:sp>
        <p:nvSpPr>
          <p:cNvPr id="3" name="Content Placeholder 2"/>
          <p:cNvSpPr>
            <a:spLocks noGrp="1"/>
          </p:cNvSpPr>
          <p:nvPr>
            <p:ph idx="1"/>
          </p:nvPr>
        </p:nvSpPr>
        <p:spPr/>
        <p:txBody>
          <a:bodyPr/>
          <a:lstStyle/>
          <a:p>
            <a:r>
              <a:rPr lang="en-US" dirty="0" smtClean="0"/>
              <a:t>NCGS 105-330.2 (a)(1)&amp;(2)</a:t>
            </a:r>
          </a:p>
          <a:p>
            <a:pPr lvl="1"/>
            <a:r>
              <a:rPr lang="en-US" dirty="0" smtClean="0"/>
              <a:t>(1) For a registration expiring or an application for registration during the period of January 1 through August 31</a:t>
            </a:r>
            <a:r>
              <a:rPr lang="en-US" baseline="30000" dirty="0" smtClean="0"/>
              <a:t>st</a:t>
            </a:r>
            <a:r>
              <a:rPr lang="en-US" dirty="0" smtClean="0"/>
              <a:t>, the value determined as of January 1 of the current year.</a:t>
            </a:r>
          </a:p>
          <a:p>
            <a:pPr lvl="1"/>
            <a:r>
              <a:rPr lang="en-US" dirty="0" smtClean="0"/>
              <a:t>(2) For a registration expiring or an application for a new registration during the period September 1 through December 31</a:t>
            </a:r>
            <a:r>
              <a:rPr lang="en-US" baseline="30000" dirty="0" smtClean="0"/>
              <a:t>st</a:t>
            </a:r>
            <a:r>
              <a:rPr lang="en-US" dirty="0" smtClean="0"/>
              <a:t>, the value is determined as of January 1 of the following year.</a:t>
            </a:r>
          </a:p>
        </p:txBody>
      </p:sp>
    </p:spTree>
    <p:extLst>
      <p:ext uri="{BB962C8B-B14F-4D97-AF65-F5344CB8AC3E}">
        <p14:creationId xmlns:p14="http://schemas.microsoft.com/office/powerpoint/2010/main" val="39461875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RMV Appeals</a:t>
            </a:r>
            <a:endParaRPr lang="en-US" dirty="0"/>
          </a:p>
        </p:txBody>
      </p:sp>
      <p:sp>
        <p:nvSpPr>
          <p:cNvPr id="3" name="Content Placeholder 2"/>
          <p:cNvSpPr>
            <a:spLocks noGrp="1"/>
          </p:cNvSpPr>
          <p:nvPr>
            <p:ph idx="1"/>
          </p:nvPr>
        </p:nvSpPr>
        <p:spPr/>
        <p:txBody>
          <a:bodyPr/>
          <a:lstStyle/>
          <a:p>
            <a:r>
              <a:rPr lang="en-US" dirty="0" smtClean="0"/>
              <a:t>NCGS 105-330.2(b1)	</a:t>
            </a:r>
          </a:p>
          <a:p>
            <a:pPr lvl="1"/>
            <a:r>
              <a:rPr lang="en-US" dirty="0" smtClean="0"/>
              <a:t>Within 30 days of the date the taxes are due</a:t>
            </a:r>
          </a:p>
          <a:p>
            <a:pPr lvl="2"/>
            <a:r>
              <a:rPr lang="en-US" dirty="0" smtClean="0"/>
              <a:t>Due date for renewals is the 15</a:t>
            </a:r>
            <a:r>
              <a:rPr lang="en-US" baseline="30000" dirty="0" smtClean="0"/>
              <a:t>th</a:t>
            </a:r>
            <a:r>
              <a:rPr lang="en-US" dirty="0" smtClean="0"/>
              <a:t> of the month following the expiration of the renewal.</a:t>
            </a:r>
          </a:p>
          <a:p>
            <a:pPr lvl="3"/>
            <a:r>
              <a:rPr lang="en-US" dirty="0" smtClean="0"/>
              <a:t>Registration expires August 31, 2019</a:t>
            </a:r>
          </a:p>
          <a:p>
            <a:pPr lvl="3"/>
            <a:r>
              <a:rPr lang="en-US" dirty="0" smtClean="0"/>
              <a:t>Due date is September 15, 2019</a:t>
            </a:r>
          </a:p>
          <a:p>
            <a:pPr lvl="2"/>
            <a:r>
              <a:rPr lang="en-US" dirty="0" smtClean="0"/>
              <a:t>New registrations are 30 days from the date of registration.</a:t>
            </a:r>
          </a:p>
          <a:p>
            <a:pPr lvl="3"/>
            <a:r>
              <a:rPr lang="en-US" dirty="0" smtClean="0"/>
              <a:t>Registration purchased and taxes paid on September 12, 2019.</a:t>
            </a:r>
          </a:p>
          <a:p>
            <a:pPr lvl="3"/>
            <a:r>
              <a:rPr lang="en-US" dirty="0" smtClean="0"/>
              <a:t>Due date is the day registration was purchased</a:t>
            </a:r>
          </a:p>
          <a:p>
            <a:pPr lvl="2"/>
            <a:r>
              <a:rPr lang="en-US" dirty="0" smtClean="0"/>
              <a:t>LRP’s 60 days from the initial month of registration.</a:t>
            </a:r>
          </a:p>
          <a:p>
            <a:pPr lvl="3"/>
            <a:r>
              <a:rPr lang="en-US" dirty="0" smtClean="0"/>
              <a:t>LRP requested on September 9, 2019 </a:t>
            </a:r>
          </a:p>
          <a:p>
            <a:pPr lvl="3"/>
            <a:r>
              <a:rPr lang="en-US" dirty="0" smtClean="0"/>
              <a:t>Due date is December 1, 2019</a:t>
            </a:r>
            <a:endParaRPr lang="en-US" dirty="0"/>
          </a:p>
        </p:txBody>
      </p:sp>
    </p:spTree>
    <p:extLst>
      <p:ext uri="{BB962C8B-B14F-4D97-AF65-F5344CB8AC3E}">
        <p14:creationId xmlns:p14="http://schemas.microsoft.com/office/powerpoint/2010/main" val="13086098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Effect transition="in" filter="fade">
                                      <p:cBhvr>
                                        <p:cTn id="56" dur="1000"/>
                                        <p:tgtEl>
                                          <p:spTgt spid="3">
                                            <p:txEl>
                                              <p:pRg st="7" end="7"/>
                                            </p:txEl>
                                          </p:spTgt>
                                        </p:tgtEl>
                                      </p:cBhvr>
                                    </p:animEffect>
                                    <p:anim calcmode="lin" valueType="num">
                                      <p:cBhvr>
                                        <p:cTn id="5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3">
                                            <p:txEl>
                                              <p:pRg st="8" end="8"/>
                                            </p:txEl>
                                          </p:spTgt>
                                        </p:tgtEl>
                                        <p:attrNameLst>
                                          <p:attrName>style.visibility</p:attrName>
                                        </p:attrNameLst>
                                      </p:cBhvr>
                                      <p:to>
                                        <p:strVal val="visible"/>
                                      </p:to>
                                    </p:set>
                                    <p:animEffect transition="in" filter="fade">
                                      <p:cBhvr>
                                        <p:cTn id="63" dur="1000"/>
                                        <p:tgtEl>
                                          <p:spTgt spid="3">
                                            <p:txEl>
                                              <p:pRg st="8" end="8"/>
                                            </p:txEl>
                                          </p:spTgt>
                                        </p:tgtEl>
                                      </p:cBhvr>
                                    </p:animEffect>
                                    <p:anim calcmode="lin" valueType="num">
                                      <p:cBhvr>
                                        <p:cTn id="64"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3">
                                            <p:txEl>
                                              <p:pRg st="9" end="9"/>
                                            </p:txEl>
                                          </p:spTgt>
                                        </p:tgtEl>
                                        <p:attrNameLst>
                                          <p:attrName>style.visibility</p:attrName>
                                        </p:attrNameLst>
                                      </p:cBhvr>
                                      <p:to>
                                        <p:strVal val="visible"/>
                                      </p:to>
                                    </p:set>
                                    <p:animEffect transition="in" filter="fade">
                                      <p:cBhvr>
                                        <p:cTn id="70" dur="1000"/>
                                        <p:tgtEl>
                                          <p:spTgt spid="3">
                                            <p:txEl>
                                              <p:pRg st="9" end="9"/>
                                            </p:txEl>
                                          </p:spTgt>
                                        </p:tgtEl>
                                      </p:cBhvr>
                                    </p:animEffect>
                                    <p:anim calcmode="lin" valueType="num">
                                      <p:cBhvr>
                                        <p:cTn id="71"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72"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2" presetClass="entr" presetSubtype="0" fill="hold" grpId="0" nodeType="clickEffect">
                                  <p:stCondLst>
                                    <p:cond delay="0"/>
                                  </p:stCondLst>
                                  <p:childTnLst>
                                    <p:set>
                                      <p:cBhvr>
                                        <p:cTn id="76" dur="1" fill="hold">
                                          <p:stCondLst>
                                            <p:cond delay="0"/>
                                          </p:stCondLst>
                                        </p:cTn>
                                        <p:tgtEl>
                                          <p:spTgt spid="3">
                                            <p:txEl>
                                              <p:pRg st="10" end="10"/>
                                            </p:txEl>
                                          </p:spTgt>
                                        </p:tgtEl>
                                        <p:attrNameLst>
                                          <p:attrName>style.visibility</p:attrName>
                                        </p:attrNameLst>
                                      </p:cBhvr>
                                      <p:to>
                                        <p:strVal val="visible"/>
                                      </p:to>
                                    </p:set>
                                    <p:animEffect transition="in" filter="fade">
                                      <p:cBhvr>
                                        <p:cTn id="77" dur="1000"/>
                                        <p:tgtEl>
                                          <p:spTgt spid="3">
                                            <p:txEl>
                                              <p:pRg st="10" end="10"/>
                                            </p:txEl>
                                          </p:spTgt>
                                        </p:tgtEl>
                                      </p:cBhvr>
                                    </p:animEffect>
                                    <p:anim calcmode="lin" valueType="num">
                                      <p:cBhvr>
                                        <p:cTn id="78"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79"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RMV Appeals</a:t>
            </a:r>
            <a:endParaRPr lang="en-US" dirty="0"/>
          </a:p>
        </p:txBody>
      </p:sp>
      <p:sp>
        <p:nvSpPr>
          <p:cNvPr id="3" name="Content Placeholder 2"/>
          <p:cNvSpPr>
            <a:spLocks noGrp="1"/>
          </p:cNvSpPr>
          <p:nvPr>
            <p:ph idx="1"/>
          </p:nvPr>
        </p:nvSpPr>
        <p:spPr>
          <a:xfrm>
            <a:off x="653588" y="1592037"/>
            <a:ext cx="7886700" cy="4514850"/>
          </a:xfrm>
        </p:spPr>
        <p:txBody>
          <a:bodyPr/>
          <a:lstStyle/>
          <a:p>
            <a:r>
              <a:rPr lang="en-US" dirty="0" smtClean="0"/>
              <a:t>Is the DOR value always correct?</a:t>
            </a:r>
          </a:p>
          <a:p>
            <a:pPr lvl="1"/>
            <a:r>
              <a:rPr lang="en-US" dirty="0" smtClean="0"/>
              <a:t>Yes/No….Why?</a:t>
            </a:r>
          </a:p>
          <a:p>
            <a:pPr lvl="1"/>
            <a:r>
              <a:rPr lang="en-US" dirty="0" smtClean="0"/>
              <a:t>Number of Sales for Make and Model</a:t>
            </a:r>
          </a:p>
          <a:p>
            <a:pPr lvl="1"/>
            <a:r>
              <a:rPr lang="en-US" dirty="0" smtClean="0"/>
              <a:t>Mass Appraisal…vehicle characteristics may be different</a:t>
            </a:r>
          </a:p>
          <a:p>
            <a:pPr lvl="2"/>
            <a:r>
              <a:rPr lang="en-US" dirty="0" smtClean="0"/>
              <a:t>High Mileage </a:t>
            </a:r>
          </a:p>
          <a:p>
            <a:pPr lvl="2"/>
            <a:r>
              <a:rPr lang="en-US" dirty="0" smtClean="0"/>
              <a:t>Body Damage</a:t>
            </a:r>
          </a:p>
          <a:p>
            <a:pPr lvl="2"/>
            <a:r>
              <a:rPr lang="en-US" dirty="0" smtClean="0"/>
              <a:t>Sales Price</a:t>
            </a:r>
          </a:p>
          <a:p>
            <a:pPr lvl="1"/>
            <a:r>
              <a:rPr lang="en-US" dirty="0" smtClean="0"/>
              <a:t>Private </a:t>
            </a:r>
            <a:r>
              <a:rPr lang="en-US" dirty="0" err="1" smtClean="0"/>
              <a:t>Apprasial</a:t>
            </a:r>
            <a:r>
              <a:rPr lang="en-US" dirty="0" smtClean="0"/>
              <a:t>, Pricing Guides, Online Searches.</a:t>
            </a:r>
            <a:endParaRPr lang="en-US" dirty="0"/>
          </a:p>
        </p:txBody>
      </p:sp>
    </p:spTree>
    <p:extLst>
      <p:ext uri="{BB962C8B-B14F-4D97-AF65-F5344CB8AC3E}">
        <p14:creationId xmlns:p14="http://schemas.microsoft.com/office/powerpoint/2010/main" val="38493441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Effect transition="in" filter="fade">
                                      <p:cBhvr>
                                        <p:cTn id="56" dur="1000"/>
                                        <p:tgtEl>
                                          <p:spTgt spid="3">
                                            <p:txEl>
                                              <p:pRg st="7" end="7"/>
                                            </p:txEl>
                                          </p:spTgt>
                                        </p:tgtEl>
                                      </p:cBhvr>
                                    </p:animEffect>
                                    <p:anim calcmode="lin" valueType="num">
                                      <p:cBhvr>
                                        <p:cTn id="5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0"/>
  <p:tag name="MMPROD_UIDATA" val="&lt;database version=&quot;10.0&quot;&gt;&lt;object type=&quot;1&quot; unique_id=&quot;10001&quot;&gt;&lt;object type=&quot;2&quot; unique_id=&quot;10021&quot;&gt;&lt;object type=&quot;3&quot; unique_id=&quot;10022&quot;&gt;&lt;property id=&quot;20148&quot; value=&quot;5&quot;/&gt;&lt;property id=&quot;20300&quot; value=&quot;Slide 1&quot;/&gt;&lt;property id=&quot;20307&quot; value=&quot;256&quot;/&gt;&lt;/object&gt;&lt;object type=&quot;3&quot; unique_id=&quot;10023&quot;&gt;&lt;property id=&quot;20148&quot; value=&quot;5&quot;/&gt;&lt;property id=&quot;20300&quot; value=&quot;Slide 2&quot;/&gt;&lt;property id=&quot;20307&quot; value=&quot;257&quot;/&gt;&lt;/object&gt;&lt;/object&gt;&lt;object type=&quot;8&quot; unique_id=&quot;10027&quot;&gt;&lt;/object&gt;&lt;/object&gt;&lt;/database&gt;"/>
  <p:tag name="SECTOMILLISECCONVERTED" val="1"/>
</p:tagLst>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1384</TotalTime>
  <Words>433</Words>
  <Application>Microsoft Office PowerPoint</Application>
  <PresentationFormat>On-screen Show (4:3)</PresentationFormat>
  <Paragraphs>83</Paragraphs>
  <Slides>12</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Slide Titles</vt:lpstr>
      </vt:variant>
      <vt:variant>
        <vt:i4>12</vt:i4>
      </vt:variant>
      <vt:variant>
        <vt:lpstr>Custom Shows</vt:lpstr>
      </vt:variant>
      <vt:variant>
        <vt:i4>1</vt:i4>
      </vt:variant>
    </vt:vector>
  </HeadingPairs>
  <TitlesOfParts>
    <vt:vector size="17" baseType="lpstr">
      <vt:lpstr>Arial</vt:lpstr>
      <vt:lpstr>Calibri</vt:lpstr>
      <vt:lpstr>Calibri Light</vt:lpstr>
      <vt:lpstr>Office Theme</vt:lpstr>
      <vt:lpstr>PowerPoint Presentation</vt:lpstr>
      <vt:lpstr>RMV Valuation</vt:lpstr>
      <vt:lpstr>RMV Valustion</vt:lpstr>
      <vt:lpstr>RMV Valuation</vt:lpstr>
      <vt:lpstr>RMV Valuation</vt:lpstr>
      <vt:lpstr>RMV Valuation</vt:lpstr>
      <vt:lpstr>RMV Valuation Date</vt:lpstr>
      <vt:lpstr>RMV Appeals</vt:lpstr>
      <vt:lpstr>RMV Appeals</vt:lpstr>
      <vt:lpstr>Appeal Process</vt:lpstr>
      <vt:lpstr>Vintage Vehicle/Antique</vt:lpstr>
      <vt:lpstr>Hot Topics</vt:lpstr>
      <vt:lpstr>Custom Show 1</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Jones, Jamar Jay</dc:creator>
  <cp:lastModifiedBy>Travis J Isaacs</cp:lastModifiedBy>
  <cp:revision>18</cp:revision>
  <cp:lastPrinted>2019-09-16T10:08:53Z</cp:lastPrinted>
  <dcterms:created xsi:type="dcterms:W3CDTF">2015-05-26T13:56:40Z</dcterms:created>
  <dcterms:modified xsi:type="dcterms:W3CDTF">2019-11-04T14:38:58Z</dcterms:modified>
</cp:coreProperties>
</file>