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56" r:id="rId2"/>
    <p:sldId id="295" r:id="rId3"/>
    <p:sldId id="293" r:id="rId4"/>
    <p:sldId id="285" r:id="rId5"/>
    <p:sldId id="261" r:id="rId6"/>
    <p:sldId id="313" r:id="rId7"/>
    <p:sldId id="314" r:id="rId8"/>
    <p:sldId id="316" r:id="rId9"/>
    <p:sldId id="315" r:id="rId10"/>
    <p:sldId id="317" r:id="rId11"/>
    <p:sldId id="292" r:id="rId12"/>
    <p:sldId id="347" r:id="rId13"/>
    <p:sldId id="350" r:id="rId14"/>
    <p:sldId id="335" r:id="rId15"/>
    <p:sldId id="351" r:id="rId16"/>
    <p:sldId id="352" r:id="rId17"/>
    <p:sldId id="353" r:id="rId18"/>
    <p:sldId id="354" r:id="rId19"/>
    <p:sldId id="260" r:id="rId20"/>
    <p:sldId id="287" r:id="rId21"/>
    <p:sldId id="327" r:id="rId22"/>
    <p:sldId id="318" r:id="rId23"/>
    <p:sldId id="328" r:id="rId24"/>
    <p:sldId id="329" r:id="rId25"/>
    <p:sldId id="331" r:id="rId26"/>
    <p:sldId id="341" r:id="rId27"/>
    <p:sldId id="342" r:id="rId28"/>
    <p:sldId id="345" r:id="rId29"/>
    <p:sldId id="321" r:id="rId30"/>
    <p:sldId id="346" r:id="rId31"/>
  </p:sldIdLst>
  <p:sldSz cx="9144000" cy="6858000" type="screen4x3"/>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73273" autoAdjust="0"/>
  </p:normalViewPr>
  <p:slideViewPr>
    <p:cSldViewPr snapToGrid="0">
      <p:cViewPr varScale="1">
        <p:scale>
          <a:sx n="86" d="100"/>
          <a:sy n="86" d="100"/>
        </p:scale>
        <p:origin x="2316" y="64"/>
      </p:cViewPr>
      <p:guideLst/>
    </p:cSldViewPr>
  </p:slideViewPr>
  <p:notesTextViewPr>
    <p:cViewPr>
      <p:scale>
        <a:sx n="3" d="2"/>
        <a:sy n="3" d="2"/>
      </p:scale>
      <p:origin x="0" y="0"/>
    </p:cViewPr>
  </p:notesTextViewPr>
  <p:notesViewPr>
    <p:cSldViewPr snapToGrid="0">
      <p:cViewPr varScale="1">
        <p:scale>
          <a:sx n="88" d="100"/>
          <a:sy n="88" d="100"/>
        </p:scale>
        <p:origin x="221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AB93D-CACB-A64D-8116-60BD47B14D9E}" type="doc">
      <dgm:prSet loTypeId="urn:microsoft.com/office/officeart/2005/8/layout/target3" loCatId="relationship" qsTypeId="urn:microsoft.com/office/officeart/2005/8/quickstyle/simple5" qsCatId="simple" csTypeId="urn:microsoft.com/office/officeart/2005/8/colors/accent1_2" csCatId="accent1" phldr="1"/>
      <dgm:spPr/>
      <dgm:t>
        <a:bodyPr/>
        <a:lstStyle/>
        <a:p>
          <a:endParaRPr lang="en-US"/>
        </a:p>
      </dgm:t>
    </dgm:pt>
    <dgm:pt modelId="{4E47881D-C2CD-BE48-9348-BA2F7B46A06D}">
      <dgm:prSet phldrT="[Text]"/>
      <dgm:spPr/>
      <dgm:t>
        <a:bodyPr/>
        <a:lstStyle/>
        <a:p>
          <a:r>
            <a:rPr lang="en-US" dirty="0"/>
            <a:t>Force</a:t>
          </a:r>
        </a:p>
      </dgm:t>
    </dgm:pt>
    <dgm:pt modelId="{543BEFB7-3E65-3C48-AD13-B9F9E6AF0C60}" type="parTrans" cxnId="{FEECEB43-B34F-1845-9AAB-39CF06F543FB}">
      <dgm:prSet/>
      <dgm:spPr/>
      <dgm:t>
        <a:bodyPr/>
        <a:lstStyle/>
        <a:p>
          <a:endParaRPr lang="en-US"/>
        </a:p>
      </dgm:t>
    </dgm:pt>
    <dgm:pt modelId="{51CB6856-666A-F842-9018-DB1D3BB98FFA}" type="sibTrans" cxnId="{FEECEB43-B34F-1845-9AAB-39CF06F543FB}">
      <dgm:prSet/>
      <dgm:spPr/>
      <dgm:t>
        <a:bodyPr/>
        <a:lstStyle/>
        <a:p>
          <a:endParaRPr lang="en-US"/>
        </a:p>
      </dgm:t>
    </dgm:pt>
    <dgm:pt modelId="{BFC1235B-35B1-6D40-9D85-24028A8B15D0}">
      <dgm:prSet phldrT="[Text]"/>
      <dgm:spPr/>
      <dgm:t>
        <a:bodyPr/>
        <a:lstStyle/>
        <a:p>
          <a:r>
            <a:rPr lang="en-US" dirty="0"/>
            <a:t>Violence; physical harm; sexual assault</a:t>
          </a:r>
        </a:p>
      </dgm:t>
    </dgm:pt>
    <dgm:pt modelId="{C3D9BE41-B250-EE41-AA8B-DEBCF8F3D429}" type="parTrans" cxnId="{EA2C7B6C-58F2-A34B-988E-4E7A1B276412}">
      <dgm:prSet/>
      <dgm:spPr/>
      <dgm:t>
        <a:bodyPr/>
        <a:lstStyle/>
        <a:p>
          <a:endParaRPr lang="en-US"/>
        </a:p>
      </dgm:t>
    </dgm:pt>
    <dgm:pt modelId="{0F6FE6F1-6E94-6E4E-8274-3F442EC8D0A3}" type="sibTrans" cxnId="{EA2C7B6C-58F2-A34B-988E-4E7A1B276412}">
      <dgm:prSet/>
      <dgm:spPr/>
      <dgm:t>
        <a:bodyPr/>
        <a:lstStyle/>
        <a:p>
          <a:endParaRPr lang="en-US"/>
        </a:p>
      </dgm:t>
    </dgm:pt>
    <dgm:pt modelId="{6C1133E2-9F0D-4E48-AD9C-5D3C8BB0DEB0}">
      <dgm:prSet phldrT="[Text]"/>
      <dgm:spPr/>
      <dgm:t>
        <a:bodyPr/>
        <a:lstStyle/>
        <a:p>
          <a:r>
            <a:rPr lang="en-US" dirty="0"/>
            <a:t>Fraud</a:t>
          </a:r>
        </a:p>
      </dgm:t>
    </dgm:pt>
    <dgm:pt modelId="{060AF7EB-5534-CB47-B922-63DE63206E63}" type="parTrans" cxnId="{F0DEC613-A875-4A46-809E-E681D772040B}">
      <dgm:prSet/>
      <dgm:spPr/>
      <dgm:t>
        <a:bodyPr/>
        <a:lstStyle/>
        <a:p>
          <a:endParaRPr lang="en-US"/>
        </a:p>
      </dgm:t>
    </dgm:pt>
    <dgm:pt modelId="{153397CD-3392-3D41-AB24-DC6478D492C5}" type="sibTrans" cxnId="{F0DEC613-A875-4A46-809E-E681D772040B}">
      <dgm:prSet/>
      <dgm:spPr/>
      <dgm:t>
        <a:bodyPr/>
        <a:lstStyle/>
        <a:p>
          <a:endParaRPr lang="en-US"/>
        </a:p>
      </dgm:t>
    </dgm:pt>
    <dgm:pt modelId="{F7940D1A-F113-7B41-A290-1F846695A1CC}">
      <dgm:prSet phldrT="[Text]"/>
      <dgm:spPr/>
      <dgm:t>
        <a:bodyPr/>
        <a:lstStyle/>
        <a:p>
          <a:r>
            <a:rPr lang="en-US" dirty="0"/>
            <a:t>Recruitment fees</a:t>
          </a:r>
        </a:p>
      </dgm:t>
    </dgm:pt>
    <dgm:pt modelId="{DE19D105-EF62-F146-A460-82E99973C11C}" type="parTrans" cxnId="{34B89B18-B4B9-6941-AE01-FF333EAD433B}">
      <dgm:prSet/>
      <dgm:spPr/>
      <dgm:t>
        <a:bodyPr/>
        <a:lstStyle/>
        <a:p>
          <a:endParaRPr lang="en-US"/>
        </a:p>
      </dgm:t>
    </dgm:pt>
    <dgm:pt modelId="{94105D83-1BA5-AA43-8E82-10855A015125}" type="sibTrans" cxnId="{34B89B18-B4B9-6941-AE01-FF333EAD433B}">
      <dgm:prSet/>
      <dgm:spPr/>
      <dgm:t>
        <a:bodyPr/>
        <a:lstStyle/>
        <a:p>
          <a:endParaRPr lang="en-US"/>
        </a:p>
      </dgm:t>
    </dgm:pt>
    <dgm:pt modelId="{17EA73B4-2B9A-4D42-A99A-DDAA21FAA4A6}">
      <dgm:prSet phldrT="[Text]"/>
      <dgm:spPr/>
      <dgm:t>
        <a:bodyPr/>
        <a:lstStyle/>
        <a:p>
          <a:r>
            <a:rPr lang="en-US" dirty="0"/>
            <a:t>Bait and switch tactics</a:t>
          </a:r>
        </a:p>
      </dgm:t>
    </dgm:pt>
    <dgm:pt modelId="{5BF74562-F9B2-E74C-BA36-BA5CC2335239}" type="parTrans" cxnId="{2D9FD50B-0072-AA4D-81EA-AE942A333330}">
      <dgm:prSet/>
      <dgm:spPr/>
      <dgm:t>
        <a:bodyPr/>
        <a:lstStyle/>
        <a:p>
          <a:endParaRPr lang="en-US"/>
        </a:p>
      </dgm:t>
    </dgm:pt>
    <dgm:pt modelId="{D63644F1-8EAF-E74B-9A58-BD0C55FE95B9}" type="sibTrans" cxnId="{2D9FD50B-0072-AA4D-81EA-AE942A333330}">
      <dgm:prSet/>
      <dgm:spPr/>
      <dgm:t>
        <a:bodyPr/>
        <a:lstStyle/>
        <a:p>
          <a:endParaRPr lang="en-US"/>
        </a:p>
      </dgm:t>
    </dgm:pt>
    <dgm:pt modelId="{476FD495-DC00-F148-8A29-107B31DCB214}">
      <dgm:prSet phldrT="[Text]"/>
      <dgm:spPr/>
      <dgm:t>
        <a:bodyPr/>
        <a:lstStyle/>
        <a:p>
          <a:r>
            <a:rPr lang="en-US" dirty="0"/>
            <a:t>Coercion</a:t>
          </a:r>
        </a:p>
      </dgm:t>
    </dgm:pt>
    <dgm:pt modelId="{2ED037BE-E786-F444-A9B3-A14DE3947E87}" type="parTrans" cxnId="{23E90473-38B9-4744-940F-9D5173213B10}">
      <dgm:prSet/>
      <dgm:spPr/>
      <dgm:t>
        <a:bodyPr/>
        <a:lstStyle/>
        <a:p>
          <a:endParaRPr lang="en-US"/>
        </a:p>
      </dgm:t>
    </dgm:pt>
    <dgm:pt modelId="{C08130EF-8D7B-0C4F-9FDE-6E381747E7C5}" type="sibTrans" cxnId="{23E90473-38B9-4744-940F-9D5173213B10}">
      <dgm:prSet/>
      <dgm:spPr/>
      <dgm:t>
        <a:bodyPr/>
        <a:lstStyle/>
        <a:p>
          <a:endParaRPr lang="en-US"/>
        </a:p>
      </dgm:t>
    </dgm:pt>
    <dgm:pt modelId="{51DC1492-C590-DB4D-8680-69892E1306C6}">
      <dgm:prSet phldrT="[Text]"/>
      <dgm:spPr/>
      <dgm:t>
        <a:bodyPr/>
        <a:lstStyle/>
        <a:p>
          <a:r>
            <a:rPr lang="en-US" dirty="0"/>
            <a:t>Psychological manipulation</a:t>
          </a:r>
        </a:p>
      </dgm:t>
    </dgm:pt>
    <dgm:pt modelId="{6FEA0932-A60B-7740-B5C5-3986172508C1}" type="parTrans" cxnId="{E0FB12D5-3D09-3242-8AAC-A75B58D96694}">
      <dgm:prSet/>
      <dgm:spPr/>
      <dgm:t>
        <a:bodyPr/>
        <a:lstStyle/>
        <a:p>
          <a:endParaRPr lang="en-US"/>
        </a:p>
      </dgm:t>
    </dgm:pt>
    <dgm:pt modelId="{18AA9838-74CE-EC4B-8832-FC5683A9DC61}" type="sibTrans" cxnId="{E0FB12D5-3D09-3242-8AAC-A75B58D96694}">
      <dgm:prSet/>
      <dgm:spPr/>
      <dgm:t>
        <a:bodyPr/>
        <a:lstStyle/>
        <a:p>
          <a:endParaRPr lang="en-US"/>
        </a:p>
      </dgm:t>
    </dgm:pt>
    <dgm:pt modelId="{482AB249-EF47-0A4B-BF1B-33B3AF5F391A}">
      <dgm:prSet phldrT="[Text]"/>
      <dgm:spPr/>
      <dgm:t>
        <a:bodyPr/>
        <a:lstStyle/>
        <a:p>
          <a:r>
            <a:rPr lang="en-US" dirty="0"/>
            <a:t>False promises</a:t>
          </a:r>
        </a:p>
      </dgm:t>
    </dgm:pt>
    <dgm:pt modelId="{8F8C3055-2DBB-004C-A9AC-69CA59861E67}" type="parTrans" cxnId="{EEDDAF82-E18F-FD4F-830E-2223641B4939}">
      <dgm:prSet/>
      <dgm:spPr/>
      <dgm:t>
        <a:bodyPr/>
        <a:lstStyle/>
        <a:p>
          <a:endParaRPr lang="en-US"/>
        </a:p>
      </dgm:t>
    </dgm:pt>
    <dgm:pt modelId="{753C3507-DC68-1947-846B-B9C41216BB03}" type="sibTrans" cxnId="{EEDDAF82-E18F-FD4F-830E-2223641B4939}">
      <dgm:prSet/>
      <dgm:spPr/>
      <dgm:t>
        <a:bodyPr/>
        <a:lstStyle/>
        <a:p>
          <a:endParaRPr lang="en-US"/>
        </a:p>
      </dgm:t>
    </dgm:pt>
    <dgm:pt modelId="{BCBE6A65-586E-1345-B6BE-796804276B27}">
      <dgm:prSet phldrT="[Text]"/>
      <dgm:spPr/>
      <dgm:t>
        <a:bodyPr/>
        <a:lstStyle/>
        <a:p>
          <a:r>
            <a:rPr lang="en-US" dirty="0"/>
            <a:t>Wage and hour violations</a:t>
          </a:r>
        </a:p>
      </dgm:t>
    </dgm:pt>
    <dgm:pt modelId="{BA31EA1A-CBBE-8542-98E3-67DC7D1ECEEA}" type="parTrans" cxnId="{71B0BEBE-9C51-EF4E-81F1-5694548CA938}">
      <dgm:prSet/>
      <dgm:spPr/>
      <dgm:t>
        <a:bodyPr/>
        <a:lstStyle/>
        <a:p>
          <a:endParaRPr lang="en-US"/>
        </a:p>
      </dgm:t>
    </dgm:pt>
    <dgm:pt modelId="{815EA77F-2E77-2D41-AA5B-96206576D820}" type="sibTrans" cxnId="{71B0BEBE-9C51-EF4E-81F1-5694548CA938}">
      <dgm:prSet/>
      <dgm:spPr/>
      <dgm:t>
        <a:bodyPr/>
        <a:lstStyle/>
        <a:p>
          <a:endParaRPr lang="en-US"/>
        </a:p>
      </dgm:t>
    </dgm:pt>
    <dgm:pt modelId="{C7EC5B68-6A4C-F24B-8768-B0213F9FB0EC}">
      <dgm:prSet phldrT="[Text]"/>
      <dgm:spPr/>
      <dgm:t>
        <a:bodyPr/>
        <a:lstStyle/>
        <a:p>
          <a:r>
            <a:rPr lang="en-US" dirty="0"/>
            <a:t>Restricted access</a:t>
          </a:r>
        </a:p>
      </dgm:t>
    </dgm:pt>
    <dgm:pt modelId="{B7165B44-EB1A-EB4A-BB15-A9E42509CE79}" type="parTrans" cxnId="{474E2C0C-E753-C440-AC1E-F430CC10B1AE}">
      <dgm:prSet/>
      <dgm:spPr/>
      <dgm:t>
        <a:bodyPr/>
        <a:lstStyle/>
        <a:p>
          <a:endParaRPr lang="en-US"/>
        </a:p>
      </dgm:t>
    </dgm:pt>
    <dgm:pt modelId="{4BD78595-8DAA-A949-9052-148C16CC17CE}" type="sibTrans" cxnId="{474E2C0C-E753-C440-AC1E-F430CC10B1AE}">
      <dgm:prSet/>
      <dgm:spPr/>
      <dgm:t>
        <a:bodyPr/>
        <a:lstStyle/>
        <a:p>
          <a:endParaRPr lang="en-US"/>
        </a:p>
      </dgm:t>
    </dgm:pt>
    <dgm:pt modelId="{8D507DE2-D3DD-4A44-A84A-E671F9AA3024}">
      <dgm:prSet phldrT="[Text]"/>
      <dgm:spPr/>
      <dgm:t>
        <a:bodyPr/>
        <a:lstStyle/>
        <a:p>
          <a:r>
            <a:rPr lang="en-US" dirty="0"/>
            <a:t>Locks preventing exit</a:t>
          </a:r>
        </a:p>
      </dgm:t>
    </dgm:pt>
    <dgm:pt modelId="{BC13A3E1-C890-A645-9B29-2E49CACC90B6}" type="parTrans" cxnId="{2D68794A-C14B-AD43-8797-D226EE2746CD}">
      <dgm:prSet/>
      <dgm:spPr/>
      <dgm:t>
        <a:bodyPr/>
        <a:lstStyle/>
        <a:p>
          <a:endParaRPr lang="en-US"/>
        </a:p>
      </dgm:t>
    </dgm:pt>
    <dgm:pt modelId="{614B323B-E19A-2C47-AF6C-6210D18F8767}" type="sibTrans" cxnId="{2D68794A-C14B-AD43-8797-D226EE2746CD}">
      <dgm:prSet/>
      <dgm:spPr/>
      <dgm:t>
        <a:bodyPr/>
        <a:lstStyle/>
        <a:p>
          <a:endParaRPr lang="en-US"/>
        </a:p>
      </dgm:t>
    </dgm:pt>
    <dgm:pt modelId="{56714AE8-85AA-8F4B-A109-774F358CEF15}">
      <dgm:prSet phldrT="[Text]"/>
      <dgm:spPr/>
      <dgm:t>
        <a:bodyPr/>
        <a:lstStyle/>
        <a:p>
          <a:r>
            <a:rPr lang="en-US" dirty="0"/>
            <a:t>Postings/no trespassing signs</a:t>
          </a:r>
        </a:p>
      </dgm:t>
    </dgm:pt>
    <dgm:pt modelId="{EC9477C2-D8DD-7C4B-A099-59D2452411FB}" type="parTrans" cxnId="{31979849-BB5C-B649-9E59-EC0F2C810A70}">
      <dgm:prSet/>
      <dgm:spPr/>
      <dgm:t>
        <a:bodyPr/>
        <a:lstStyle/>
        <a:p>
          <a:endParaRPr lang="en-US"/>
        </a:p>
      </dgm:t>
    </dgm:pt>
    <dgm:pt modelId="{4BA8D180-E120-AB4F-B86F-E334AEF1E43B}" type="sibTrans" cxnId="{31979849-BB5C-B649-9E59-EC0F2C810A70}">
      <dgm:prSet/>
      <dgm:spPr/>
      <dgm:t>
        <a:bodyPr/>
        <a:lstStyle/>
        <a:p>
          <a:endParaRPr lang="en-US"/>
        </a:p>
      </dgm:t>
    </dgm:pt>
    <dgm:pt modelId="{49BD3211-BAD4-844B-AC8D-C9981A869ACC}">
      <dgm:prSet phldrT="[Text]"/>
      <dgm:spPr/>
      <dgm:t>
        <a:bodyPr/>
        <a:lstStyle/>
        <a:p>
          <a:r>
            <a:rPr lang="en-US" dirty="0"/>
            <a:t>Document confiscation</a:t>
          </a:r>
        </a:p>
      </dgm:t>
    </dgm:pt>
    <dgm:pt modelId="{BE8E7F80-6271-AC4E-90F7-B21C3EDFC586}" type="parTrans" cxnId="{4FCD8AD1-A861-AE43-9175-72B8523EDA93}">
      <dgm:prSet/>
      <dgm:spPr/>
      <dgm:t>
        <a:bodyPr/>
        <a:lstStyle/>
        <a:p>
          <a:endParaRPr lang="en-US"/>
        </a:p>
      </dgm:t>
    </dgm:pt>
    <dgm:pt modelId="{6D97345D-E595-D444-B093-7988600998F2}" type="sibTrans" cxnId="{4FCD8AD1-A861-AE43-9175-72B8523EDA93}">
      <dgm:prSet/>
      <dgm:spPr/>
      <dgm:t>
        <a:bodyPr/>
        <a:lstStyle/>
        <a:p>
          <a:endParaRPr lang="en-US"/>
        </a:p>
      </dgm:t>
    </dgm:pt>
    <dgm:pt modelId="{E564A072-C415-9247-9D24-BA6E584537B1}">
      <dgm:prSet phldrT="[Text]"/>
      <dgm:spPr/>
      <dgm:t>
        <a:bodyPr/>
        <a:lstStyle/>
        <a:p>
          <a:r>
            <a:rPr lang="en-US" dirty="0"/>
            <a:t>Threats to family</a:t>
          </a:r>
        </a:p>
      </dgm:t>
    </dgm:pt>
    <dgm:pt modelId="{7D8FDDD7-CC00-314B-A77E-6D92365FF8B9}" type="parTrans" cxnId="{D2D7A9C4-F019-5C49-8616-8D9CB8F66D85}">
      <dgm:prSet/>
      <dgm:spPr/>
      <dgm:t>
        <a:bodyPr/>
        <a:lstStyle/>
        <a:p>
          <a:endParaRPr lang="en-US"/>
        </a:p>
      </dgm:t>
    </dgm:pt>
    <dgm:pt modelId="{F4A8A38D-6A68-2942-85B1-B705AB02C9BE}" type="sibTrans" cxnId="{D2D7A9C4-F019-5C49-8616-8D9CB8F66D85}">
      <dgm:prSet/>
      <dgm:spPr/>
      <dgm:t>
        <a:bodyPr/>
        <a:lstStyle/>
        <a:p>
          <a:endParaRPr lang="en-US"/>
        </a:p>
      </dgm:t>
    </dgm:pt>
    <dgm:pt modelId="{450EEFC0-813E-754D-9C77-0040BA98D170}">
      <dgm:prSet phldrT="[Text]"/>
      <dgm:spPr/>
      <dgm:t>
        <a:bodyPr/>
        <a:lstStyle/>
        <a:p>
          <a:r>
            <a:rPr lang="en-US" dirty="0"/>
            <a:t>Black listing</a:t>
          </a:r>
        </a:p>
      </dgm:t>
    </dgm:pt>
    <dgm:pt modelId="{7C6ED5F0-3571-214E-97B9-998F8448DDE3}" type="parTrans" cxnId="{EB779BD7-FB43-D04D-886B-881BABCD3EED}">
      <dgm:prSet/>
      <dgm:spPr/>
      <dgm:t>
        <a:bodyPr/>
        <a:lstStyle/>
        <a:p>
          <a:endParaRPr lang="en-US"/>
        </a:p>
      </dgm:t>
    </dgm:pt>
    <dgm:pt modelId="{0678D3B7-F9C0-FD44-A73B-0F1B33857E7F}" type="sibTrans" cxnId="{EB779BD7-FB43-D04D-886B-881BABCD3EED}">
      <dgm:prSet/>
      <dgm:spPr/>
      <dgm:t>
        <a:bodyPr/>
        <a:lstStyle/>
        <a:p>
          <a:endParaRPr lang="en-US"/>
        </a:p>
      </dgm:t>
    </dgm:pt>
    <dgm:pt modelId="{C7CADAEA-DB63-7B47-A3D4-A9EEDFCA274A}">
      <dgm:prSet phldrT="[Text]"/>
      <dgm:spPr/>
      <dgm:t>
        <a:bodyPr/>
        <a:lstStyle/>
        <a:p>
          <a:endParaRPr lang="en-US" dirty="0"/>
        </a:p>
      </dgm:t>
    </dgm:pt>
    <dgm:pt modelId="{9A6B77CF-7515-5245-9439-0B71564F15B7}" type="parTrans" cxnId="{9D77E124-3102-4140-90D5-8031230CF840}">
      <dgm:prSet/>
      <dgm:spPr/>
      <dgm:t>
        <a:bodyPr/>
        <a:lstStyle/>
        <a:p>
          <a:endParaRPr lang="en-US"/>
        </a:p>
      </dgm:t>
    </dgm:pt>
    <dgm:pt modelId="{C7D14E06-B091-F44B-A9E7-7A7D1F96F63B}" type="sibTrans" cxnId="{9D77E124-3102-4140-90D5-8031230CF840}">
      <dgm:prSet/>
      <dgm:spPr/>
      <dgm:t>
        <a:bodyPr/>
        <a:lstStyle/>
        <a:p>
          <a:endParaRPr lang="en-US"/>
        </a:p>
      </dgm:t>
    </dgm:pt>
    <dgm:pt modelId="{F2D804E4-F6A7-2D46-A1FC-E9BEF8F0F476}">
      <dgm:prSet phldrT="[Text]"/>
      <dgm:spPr/>
      <dgm:t>
        <a:bodyPr/>
        <a:lstStyle/>
        <a:p>
          <a:r>
            <a:rPr lang="en-US" dirty="0"/>
            <a:t>Worsening work conditions</a:t>
          </a:r>
        </a:p>
      </dgm:t>
    </dgm:pt>
    <dgm:pt modelId="{F46BDA13-784B-7645-83F1-BB2E79892ECD}" type="parTrans" cxnId="{8D790ED4-CA48-6943-80DB-7A6618B9DBA6}">
      <dgm:prSet/>
      <dgm:spPr/>
      <dgm:t>
        <a:bodyPr/>
        <a:lstStyle/>
        <a:p>
          <a:endParaRPr lang="en-US"/>
        </a:p>
      </dgm:t>
    </dgm:pt>
    <dgm:pt modelId="{7395362F-DBD1-8D4D-88AF-06D36CDA23F4}" type="sibTrans" cxnId="{8D790ED4-CA48-6943-80DB-7A6618B9DBA6}">
      <dgm:prSet/>
      <dgm:spPr/>
      <dgm:t>
        <a:bodyPr/>
        <a:lstStyle/>
        <a:p>
          <a:endParaRPr lang="en-US"/>
        </a:p>
      </dgm:t>
    </dgm:pt>
    <dgm:pt modelId="{D6510F60-4929-7345-B7AA-7ABB0DBCEA00}">
      <dgm:prSet phldrT="[Text]"/>
      <dgm:spPr/>
      <dgm:t>
        <a:bodyPr/>
        <a:lstStyle/>
        <a:p>
          <a:r>
            <a:rPr lang="en-US" dirty="0"/>
            <a:t>Shame and fear-inducing threats</a:t>
          </a:r>
        </a:p>
      </dgm:t>
    </dgm:pt>
    <dgm:pt modelId="{8F00216A-264E-8248-81A6-6EC4DD1E5499}" type="parTrans" cxnId="{96A20929-B414-1F43-A22A-36DDB46B4160}">
      <dgm:prSet/>
      <dgm:spPr/>
      <dgm:t>
        <a:bodyPr/>
        <a:lstStyle/>
        <a:p>
          <a:endParaRPr lang="en-US"/>
        </a:p>
      </dgm:t>
    </dgm:pt>
    <dgm:pt modelId="{253D8A90-A065-914A-925A-DBE49BBFE03C}" type="sibTrans" cxnId="{96A20929-B414-1F43-A22A-36DDB46B4160}">
      <dgm:prSet/>
      <dgm:spPr/>
      <dgm:t>
        <a:bodyPr/>
        <a:lstStyle/>
        <a:p>
          <a:endParaRPr lang="en-US"/>
        </a:p>
      </dgm:t>
    </dgm:pt>
    <dgm:pt modelId="{113AC8AA-6AA6-A741-85B2-0090A386F285}">
      <dgm:prSet phldrT="[Text]"/>
      <dgm:spPr/>
      <dgm:t>
        <a:bodyPr/>
        <a:lstStyle/>
        <a:p>
          <a:r>
            <a:rPr lang="en-US" dirty="0"/>
            <a:t>Monitoring</a:t>
          </a:r>
        </a:p>
      </dgm:t>
    </dgm:pt>
    <dgm:pt modelId="{0D2AC1D2-0CA4-A54A-B281-52140E3BE9B2}" type="parTrans" cxnId="{A09745DE-29ED-E249-B5BA-673765830AD7}">
      <dgm:prSet/>
      <dgm:spPr/>
      <dgm:t>
        <a:bodyPr/>
        <a:lstStyle/>
        <a:p>
          <a:endParaRPr lang="en-US"/>
        </a:p>
      </dgm:t>
    </dgm:pt>
    <dgm:pt modelId="{D4720C94-90C3-CE40-8E9F-85F54006E178}" type="sibTrans" cxnId="{A09745DE-29ED-E249-B5BA-673765830AD7}">
      <dgm:prSet/>
      <dgm:spPr/>
      <dgm:t>
        <a:bodyPr/>
        <a:lstStyle/>
        <a:p>
          <a:endParaRPr lang="en-US"/>
        </a:p>
      </dgm:t>
    </dgm:pt>
    <dgm:pt modelId="{EB22C8EE-7F66-3845-A591-BE4894B1ACF9}" type="pres">
      <dgm:prSet presAssocID="{2D2AB93D-CACB-A64D-8116-60BD47B14D9E}" presName="Name0" presStyleCnt="0">
        <dgm:presLayoutVars>
          <dgm:chMax val="7"/>
          <dgm:dir/>
          <dgm:animLvl val="lvl"/>
          <dgm:resizeHandles val="exact"/>
        </dgm:presLayoutVars>
      </dgm:prSet>
      <dgm:spPr/>
      <dgm:t>
        <a:bodyPr/>
        <a:lstStyle/>
        <a:p>
          <a:endParaRPr lang="en-US"/>
        </a:p>
      </dgm:t>
    </dgm:pt>
    <dgm:pt modelId="{130993A4-DDF6-654E-A45F-A4265256546F}" type="pres">
      <dgm:prSet presAssocID="{4E47881D-C2CD-BE48-9348-BA2F7B46A06D}" presName="circle1" presStyleLbl="node1" presStyleIdx="0" presStyleCnt="3" custLinFactNeighborY="508"/>
      <dgm:spPr/>
    </dgm:pt>
    <dgm:pt modelId="{1CD3C052-4D1D-BB4A-95D3-D605DB8AED41}" type="pres">
      <dgm:prSet presAssocID="{4E47881D-C2CD-BE48-9348-BA2F7B46A06D}" presName="space" presStyleCnt="0"/>
      <dgm:spPr/>
    </dgm:pt>
    <dgm:pt modelId="{AE5F083B-D070-DE47-B5F9-3DF88395E919}" type="pres">
      <dgm:prSet presAssocID="{4E47881D-C2CD-BE48-9348-BA2F7B46A06D}" presName="rect1" presStyleLbl="alignAcc1" presStyleIdx="0" presStyleCnt="3" custLinFactNeighborX="2024" custLinFactNeighborY="5172"/>
      <dgm:spPr/>
      <dgm:t>
        <a:bodyPr/>
        <a:lstStyle/>
        <a:p>
          <a:endParaRPr lang="en-US"/>
        </a:p>
      </dgm:t>
    </dgm:pt>
    <dgm:pt modelId="{362A5AA8-EE49-7F4F-AD8D-0F6909A85DAF}" type="pres">
      <dgm:prSet presAssocID="{6C1133E2-9F0D-4E48-AD9C-5D3C8BB0DEB0}" presName="vertSpace2" presStyleLbl="node1" presStyleIdx="0" presStyleCnt="3"/>
      <dgm:spPr/>
    </dgm:pt>
    <dgm:pt modelId="{0BF869E2-345C-454D-A958-3D24134EED4E}" type="pres">
      <dgm:prSet presAssocID="{6C1133E2-9F0D-4E48-AD9C-5D3C8BB0DEB0}" presName="circle2" presStyleLbl="node1" presStyleIdx="1" presStyleCnt="3" custScaleX="134243"/>
      <dgm:spPr/>
    </dgm:pt>
    <dgm:pt modelId="{01E3456E-5560-3D49-86DB-414FEBC32FB3}" type="pres">
      <dgm:prSet presAssocID="{6C1133E2-9F0D-4E48-AD9C-5D3C8BB0DEB0}" presName="rect2" presStyleLbl="alignAcc1" presStyleIdx="1" presStyleCnt="3" custScaleY="92500"/>
      <dgm:spPr/>
      <dgm:t>
        <a:bodyPr/>
        <a:lstStyle/>
        <a:p>
          <a:endParaRPr lang="en-US"/>
        </a:p>
      </dgm:t>
    </dgm:pt>
    <dgm:pt modelId="{3B81E4D0-03B2-9C46-B711-A85190587BEE}" type="pres">
      <dgm:prSet presAssocID="{476FD495-DC00-F148-8A29-107B31DCB214}" presName="vertSpace3" presStyleLbl="node1" presStyleIdx="1" presStyleCnt="3"/>
      <dgm:spPr/>
    </dgm:pt>
    <dgm:pt modelId="{819E21B0-82FF-ED4F-86D8-DB1CD4092E38}" type="pres">
      <dgm:prSet presAssocID="{476FD495-DC00-F148-8A29-107B31DCB214}" presName="circle3" presStyleLbl="node1" presStyleIdx="2" presStyleCnt="3"/>
      <dgm:spPr/>
    </dgm:pt>
    <dgm:pt modelId="{0977EAA6-B63D-2E49-8884-1F9989E8C2A7}" type="pres">
      <dgm:prSet presAssocID="{476FD495-DC00-F148-8A29-107B31DCB214}" presName="rect3" presStyleLbl="alignAcc1" presStyleIdx="2" presStyleCnt="3"/>
      <dgm:spPr/>
      <dgm:t>
        <a:bodyPr/>
        <a:lstStyle/>
        <a:p>
          <a:endParaRPr lang="en-US"/>
        </a:p>
      </dgm:t>
    </dgm:pt>
    <dgm:pt modelId="{43D546E8-0036-EF42-A15D-0E5C04056EA0}" type="pres">
      <dgm:prSet presAssocID="{4E47881D-C2CD-BE48-9348-BA2F7B46A06D}" presName="rect1ParTx" presStyleLbl="alignAcc1" presStyleIdx="2" presStyleCnt="3">
        <dgm:presLayoutVars>
          <dgm:chMax val="1"/>
          <dgm:bulletEnabled val="1"/>
        </dgm:presLayoutVars>
      </dgm:prSet>
      <dgm:spPr/>
      <dgm:t>
        <a:bodyPr/>
        <a:lstStyle/>
        <a:p>
          <a:endParaRPr lang="en-US"/>
        </a:p>
      </dgm:t>
    </dgm:pt>
    <dgm:pt modelId="{946882E1-4BA5-C848-8F3C-1B53875FA207}" type="pres">
      <dgm:prSet presAssocID="{4E47881D-C2CD-BE48-9348-BA2F7B46A06D}" presName="rect1ChTx" presStyleLbl="alignAcc1" presStyleIdx="2" presStyleCnt="3">
        <dgm:presLayoutVars>
          <dgm:bulletEnabled val="1"/>
        </dgm:presLayoutVars>
      </dgm:prSet>
      <dgm:spPr/>
      <dgm:t>
        <a:bodyPr/>
        <a:lstStyle/>
        <a:p>
          <a:endParaRPr lang="en-US"/>
        </a:p>
      </dgm:t>
    </dgm:pt>
    <dgm:pt modelId="{67382764-E0C3-254D-8937-CE51815B24A1}" type="pres">
      <dgm:prSet presAssocID="{6C1133E2-9F0D-4E48-AD9C-5D3C8BB0DEB0}" presName="rect2ParTx" presStyleLbl="alignAcc1" presStyleIdx="2" presStyleCnt="3">
        <dgm:presLayoutVars>
          <dgm:chMax val="1"/>
          <dgm:bulletEnabled val="1"/>
        </dgm:presLayoutVars>
      </dgm:prSet>
      <dgm:spPr/>
      <dgm:t>
        <a:bodyPr/>
        <a:lstStyle/>
        <a:p>
          <a:endParaRPr lang="en-US"/>
        </a:p>
      </dgm:t>
    </dgm:pt>
    <dgm:pt modelId="{951D6B10-CA74-BC4D-ADF9-F25399972C95}" type="pres">
      <dgm:prSet presAssocID="{6C1133E2-9F0D-4E48-AD9C-5D3C8BB0DEB0}" presName="rect2ChTx" presStyleLbl="alignAcc1" presStyleIdx="2" presStyleCnt="3" custScaleX="101505" custScaleY="100000">
        <dgm:presLayoutVars>
          <dgm:bulletEnabled val="1"/>
        </dgm:presLayoutVars>
      </dgm:prSet>
      <dgm:spPr/>
      <dgm:t>
        <a:bodyPr/>
        <a:lstStyle/>
        <a:p>
          <a:endParaRPr lang="en-US"/>
        </a:p>
      </dgm:t>
    </dgm:pt>
    <dgm:pt modelId="{3F9A5E2C-9A76-4147-9C38-3E1EECE59A26}" type="pres">
      <dgm:prSet presAssocID="{476FD495-DC00-F148-8A29-107B31DCB214}" presName="rect3ParTx" presStyleLbl="alignAcc1" presStyleIdx="2" presStyleCnt="3">
        <dgm:presLayoutVars>
          <dgm:chMax val="1"/>
          <dgm:bulletEnabled val="1"/>
        </dgm:presLayoutVars>
      </dgm:prSet>
      <dgm:spPr/>
      <dgm:t>
        <a:bodyPr/>
        <a:lstStyle/>
        <a:p>
          <a:endParaRPr lang="en-US"/>
        </a:p>
      </dgm:t>
    </dgm:pt>
    <dgm:pt modelId="{F9B0641A-1013-B14F-874F-9475B010F4AA}" type="pres">
      <dgm:prSet presAssocID="{476FD495-DC00-F148-8A29-107B31DCB214}" presName="rect3ChTx" presStyleLbl="alignAcc1" presStyleIdx="2" presStyleCnt="3">
        <dgm:presLayoutVars>
          <dgm:bulletEnabled val="1"/>
        </dgm:presLayoutVars>
      </dgm:prSet>
      <dgm:spPr/>
      <dgm:t>
        <a:bodyPr/>
        <a:lstStyle/>
        <a:p>
          <a:endParaRPr lang="en-US"/>
        </a:p>
      </dgm:t>
    </dgm:pt>
  </dgm:ptLst>
  <dgm:cxnLst>
    <dgm:cxn modelId="{A09745DE-29ED-E249-B5BA-673765830AD7}" srcId="{4E47881D-C2CD-BE48-9348-BA2F7B46A06D}" destId="{113AC8AA-6AA6-A741-85B2-0090A386F285}" srcOrd="4" destOrd="0" parTransId="{0D2AC1D2-0CA4-A54A-B281-52140E3BE9B2}" sibTransId="{D4720C94-90C3-CE40-8E9F-85F54006E178}"/>
    <dgm:cxn modelId="{EA2C7B6C-58F2-A34B-988E-4E7A1B276412}" srcId="{4E47881D-C2CD-BE48-9348-BA2F7B46A06D}" destId="{BFC1235B-35B1-6D40-9D85-24028A8B15D0}" srcOrd="0" destOrd="0" parTransId="{C3D9BE41-B250-EE41-AA8B-DEBCF8F3D429}" sibTransId="{0F6FE6F1-6E94-6E4E-8274-3F442EC8D0A3}"/>
    <dgm:cxn modelId="{365230F0-B9E2-A043-868C-7CB3CFF17D9D}" type="presOf" srcId="{E564A072-C415-9247-9D24-BA6E584537B1}" destId="{F9B0641A-1013-B14F-874F-9475B010F4AA}" srcOrd="0" destOrd="2" presId="urn:microsoft.com/office/officeart/2005/8/layout/target3"/>
    <dgm:cxn modelId="{10492F66-7DA0-414F-9ED3-2F06420781B1}" type="presOf" srcId="{C7EC5B68-6A4C-F24B-8768-B0213F9FB0EC}" destId="{946882E1-4BA5-C848-8F3C-1B53875FA207}" srcOrd="0" destOrd="1" presId="urn:microsoft.com/office/officeart/2005/8/layout/target3"/>
    <dgm:cxn modelId="{9D77E124-3102-4140-90D5-8031230CF840}" srcId="{6C1133E2-9F0D-4E48-AD9C-5D3C8BB0DEB0}" destId="{C7CADAEA-DB63-7B47-A3D4-A9EEDFCA274A}" srcOrd="0" destOrd="0" parTransId="{9A6B77CF-7515-5245-9439-0B71564F15B7}" sibTransId="{C7D14E06-B091-F44B-A9E7-7A7D1F96F63B}"/>
    <dgm:cxn modelId="{F31E2C76-03C3-D541-827D-86D848F68B26}" type="presOf" srcId="{49BD3211-BAD4-844B-AC8D-C9981A869ACC}" destId="{F9B0641A-1013-B14F-874F-9475B010F4AA}" srcOrd="0" destOrd="1" presId="urn:microsoft.com/office/officeart/2005/8/layout/target3"/>
    <dgm:cxn modelId="{205A7F11-3D31-D445-8085-5E28C3269F51}" type="presOf" srcId="{450EEFC0-813E-754D-9C77-0040BA98D170}" destId="{F9B0641A-1013-B14F-874F-9475B010F4AA}" srcOrd="0" destOrd="3" presId="urn:microsoft.com/office/officeart/2005/8/layout/target3"/>
    <dgm:cxn modelId="{474E2C0C-E753-C440-AC1E-F430CC10B1AE}" srcId="{4E47881D-C2CD-BE48-9348-BA2F7B46A06D}" destId="{C7EC5B68-6A4C-F24B-8768-B0213F9FB0EC}" srcOrd="1" destOrd="0" parTransId="{B7165B44-EB1A-EB4A-BB15-A9E42509CE79}" sibTransId="{4BD78595-8DAA-A949-9052-148C16CC17CE}"/>
    <dgm:cxn modelId="{1F9F5031-C6DC-C146-B694-A2584BC1660D}" type="presOf" srcId="{BFC1235B-35B1-6D40-9D85-24028A8B15D0}" destId="{946882E1-4BA5-C848-8F3C-1B53875FA207}" srcOrd="0" destOrd="0" presId="urn:microsoft.com/office/officeart/2005/8/layout/target3"/>
    <dgm:cxn modelId="{DD08324A-7E21-C444-9A94-87EAA595DB8E}" type="presOf" srcId="{D6510F60-4929-7345-B7AA-7ABB0DBCEA00}" destId="{F9B0641A-1013-B14F-874F-9475B010F4AA}" srcOrd="0" destOrd="4" presId="urn:microsoft.com/office/officeart/2005/8/layout/target3"/>
    <dgm:cxn modelId="{52574D40-B8D0-4142-95DE-64C3617B03D2}" type="presOf" srcId="{4E47881D-C2CD-BE48-9348-BA2F7B46A06D}" destId="{43D546E8-0036-EF42-A15D-0E5C04056EA0}" srcOrd="1" destOrd="0" presId="urn:microsoft.com/office/officeart/2005/8/layout/target3"/>
    <dgm:cxn modelId="{3832ED47-6BA4-5641-9DDA-772BCEA61C03}" type="presOf" srcId="{8D507DE2-D3DD-4A44-A84A-E671F9AA3024}" destId="{946882E1-4BA5-C848-8F3C-1B53875FA207}" srcOrd="0" destOrd="2" presId="urn:microsoft.com/office/officeart/2005/8/layout/target3"/>
    <dgm:cxn modelId="{96A20929-B414-1F43-A22A-36DDB46B4160}" srcId="{476FD495-DC00-F148-8A29-107B31DCB214}" destId="{D6510F60-4929-7345-B7AA-7ABB0DBCEA00}" srcOrd="4" destOrd="0" parTransId="{8F00216A-264E-8248-81A6-6EC4DD1E5499}" sibTransId="{253D8A90-A065-914A-925A-DBE49BBFE03C}"/>
    <dgm:cxn modelId="{0A6AEBF6-33A8-6940-86BA-2400AFB7653D}" type="presOf" srcId="{56714AE8-85AA-8F4B-A109-774F358CEF15}" destId="{946882E1-4BA5-C848-8F3C-1B53875FA207}" srcOrd="0" destOrd="3" presId="urn:microsoft.com/office/officeart/2005/8/layout/target3"/>
    <dgm:cxn modelId="{F5F9EDA1-EE98-854E-A5FE-E9C7CD3CBF01}" type="presOf" srcId="{17EA73B4-2B9A-4D42-A99A-DDAA21FAA4A6}" destId="{951D6B10-CA74-BC4D-ADF9-F25399972C95}" srcOrd="0" destOrd="2" presId="urn:microsoft.com/office/officeart/2005/8/layout/target3"/>
    <dgm:cxn modelId="{34B89B18-B4B9-6941-AE01-FF333EAD433B}" srcId="{6C1133E2-9F0D-4E48-AD9C-5D3C8BB0DEB0}" destId="{F7940D1A-F113-7B41-A290-1F846695A1CC}" srcOrd="1" destOrd="0" parTransId="{DE19D105-EF62-F146-A460-82E99973C11C}" sibTransId="{94105D83-1BA5-AA43-8E82-10855A015125}"/>
    <dgm:cxn modelId="{2D68794A-C14B-AD43-8797-D226EE2746CD}" srcId="{4E47881D-C2CD-BE48-9348-BA2F7B46A06D}" destId="{8D507DE2-D3DD-4A44-A84A-E671F9AA3024}" srcOrd="2" destOrd="0" parTransId="{BC13A3E1-C890-A645-9B29-2E49CACC90B6}" sibTransId="{614B323B-E19A-2C47-AF6C-6210D18F8767}"/>
    <dgm:cxn modelId="{23E90473-38B9-4744-940F-9D5173213B10}" srcId="{2D2AB93D-CACB-A64D-8116-60BD47B14D9E}" destId="{476FD495-DC00-F148-8A29-107B31DCB214}" srcOrd="2" destOrd="0" parTransId="{2ED037BE-E786-F444-A9B3-A14DE3947E87}" sibTransId="{C08130EF-8D7B-0C4F-9FDE-6E381747E7C5}"/>
    <dgm:cxn modelId="{31979849-BB5C-B649-9E59-EC0F2C810A70}" srcId="{4E47881D-C2CD-BE48-9348-BA2F7B46A06D}" destId="{56714AE8-85AA-8F4B-A109-774F358CEF15}" srcOrd="3" destOrd="0" parTransId="{EC9477C2-D8DD-7C4B-A099-59D2452411FB}" sibTransId="{4BA8D180-E120-AB4F-B86F-E334AEF1E43B}"/>
    <dgm:cxn modelId="{71B0BEBE-9C51-EF4E-81F1-5694548CA938}" srcId="{6C1133E2-9F0D-4E48-AD9C-5D3C8BB0DEB0}" destId="{BCBE6A65-586E-1345-B6BE-796804276B27}" srcOrd="3" destOrd="0" parTransId="{BA31EA1A-CBBE-8542-98E3-67DC7D1ECEEA}" sibTransId="{815EA77F-2E77-2D41-AA5B-96206576D820}"/>
    <dgm:cxn modelId="{E0FB12D5-3D09-3242-8AAC-A75B58D96694}" srcId="{476FD495-DC00-F148-8A29-107B31DCB214}" destId="{51DC1492-C590-DB4D-8680-69892E1306C6}" srcOrd="0" destOrd="0" parTransId="{6FEA0932-A60B-7740-B5C5-3986172508C1}" sibTransId="{18AA9838-74CE-EC4B-8832-FC5683A9DC61}"/>
    <dgm:cxn modelId="{7F127319-E159-B445-A126-601BB30558CE}" type="presOf" srcId="{F7940D1A-F113-7B41-A290-1F846695A1CC}" destId="{951D6B10-CA74-BC4D-ADF9-F25399972C95}" srcOrd="0" destOrd="1" presId="urn:microsoft.com/office/officeart/2005/8/layout/target3"/>
    <dgm:cxn modelId="{6AAD6332-4900-0C45-8386-5494CE7482DB}" type="presOf" srcId="{482AB249-EF47-0A4B-BF1B-33B3AF5F391A}" destId="{951D6B10-CA74-BC4D-ADF9-F25399972C95}" srcOrd="0" destOrd="4" presId="urn:microsoft.com/office/officeart/2005/8/layout/target3"/>
    <dgm:cxn modelId="{EEDDAF82-E18F-FD4F-830E-2223641B4939}" srcId="{6C1133E2-9F0D-4E48-AD9C-5D3C8BB0DEB0}" destId="{482AB249-EF47-0A4B-BF1B-33B3AF5F391A}" srcOrd="4" destOrd="0" parTransId="{8F8C3055-2DBB-004C-A9AC-69CA59861E67}" sibTransId="{753C3507-DC68-1947-846B-B9C41216BB03}"/>
    <dgm:cxn modelId="{651E555F-A081-5649-B5D8-5CC46A394ADD}" type="presOf" srcId="{6C1133E2-9F0D-4E48-AD9C-5D3C8BB0DEB0}" destId="{01E3456E-5560-3D49-86DB-414FEBC32FB3}" srcOrd="0" destOrd="0" presId="urn:microsoft.com/office/officeart/2005/8/layout/target3"/>
    <dgm:cxn modelId="{FAA87373-8A2C-604D-B7F2-BA4E37FAA686}" type="presOf" srcId="{2D2AB93D-CACB-A64D-8116-60BD47B14D9E}" destId="{EB22C8EE-7F66-3845-A591-BE4894B1ACF9}" srcOrd="0" destOrd="0" presId="urn:microsoft.com/office/officeart/2005/8/layout/target3"/>
    <dgm:cxn modelId="{F0DEC613-A875-4A46-809E-E681D772040B}" srcId="{2D2AB93D-CACB-A64D-8116-60BD47B14D9E}" destId="{6C1133E2-9F0D-4E48-AD9C-5D3C8BB0DEB0}" srcOrd="1" destOrd="0" parTransId="{060AF7EB-5534-CB47-B922-63DE63206E63}" sibTransId="{153397CD-3392-3D41-AB24-DC6478D492C5}"/>
    <dgm:cxn modelId="{2D9FD50B-0072-AA4D-81EA-AE942A333330}" srcId="{6C1133E2-9F0D-4E48-AD9C-5D3C8BB0DEB0}" destId="{17EA73B4-2B9A-4D42-A99A-DDAA21FAA4A6}" srcOrd="2" destOrd="0" parTransId="{5BF74562-F9B2-E74C-BA36-BA5CC2335239}" sibTransId="{D63644F1-8EAF-E74B-9A58-BD0C55FE95B9}"/>
    <dgm:cxn modelId="{7A780397-7490-0A4D-BDAA-86617F42DA54}" type="presOf" srcId="{476FD495-DC00-F148-8A29-107B31DCB214}" destId="{3F9A5E2C-9A76-4147-9C38-3E1EECE59A26}" srcOrd="1" destOrd="0" presId="urn:microsoft.com/office/officeart/2005/8/layout/target3"/>
    <dgm:cxn modelId="{27156C6E-11D7-DB4F-8D1B-1EF1D32952E2}" type="presOf" srcId="{F2D804E4-F6A7-2D46-A1FC-E9BEF8F0F476}" destId="{951D6B10-CA74-BC4D-ADF9-F25399972C95}" srcOrd="0" destOrd="5" presId="urn:microsoft.com/office/officeart/2005/8/layout/target3"/>
    <dgm:cxn modelId="{4FCD8AD1-A861-AE43-9175-72B8523EDA93}" srcId="{476FD495-DC00-F148-8A29-107B31DCB214}" destId="{49BD3211-BAD4-844B-AC8D-C9981A869ACC}" srcOrd="1" destOrd="0" parTransId="{BE8E7F80-6271-AC4E-90F7-B21C3EDFC586}" sibTransId="{6D97345D-E595-D444-B093-7988600998F2}"/>
    <dgm:cxn modelId="{FEECEB43-B34F-1845-9AAB-39CF06F543FB}" srcId="{2D2AB93D-CACB-A64D-8116-60BD47B14D9E}" destId="{4E47881D-C2CD-BE48-9348-BA2F7B46A06D}" srcOrd="0" destOrd="0" parTransId="{543BEFB7-3E65-3C48-AD13-B9F9E6AF0C60}" sibTransId="{51CB6856-666A-F842-9018-DB1D3BB98FFA}"/>
    <dgm:cxn modelId="{867E832B-C2FE-E246-9F8F-4534D3399714}" type="presOf" srcId="{BCBE6A65-586E-1345-B6BE-796804276B27}" destId="{951D6B10-CA74-BC4D-ADF9-F25399972C95}" srcOrd="0" destOrd="3" presId="urn:microsoft.com/office/officeart/2005/8/layout/target3"/>
    <dgm:cxn modelId="{D2D7A9C4-F019-5C49-8616-8D9CB8F66D85}" srcId="{476FD495-DC00-F148-8A29-107B31DCB214}" destId="{E564A072-C415-9247-9D24-BA6E584537B1}" srcOrd="2" destOrd="0" parTransId="{7D8FDDD7-CC00-314B-A77E-6D92365FF8B9}" sibTransId="{F4A8A38D-6A68-2942-85B1-B705AB02C9BE}"/>
    <dgm:cxn modelId="{FC0A2BAD-2B92-E64D-A333-D6744A9E83B6}" type="presOf" srcId="{476FD495-DC00-F148-8A29-107B31DCB214}" destId="{0977EAA6-B63D-2E49-8884-1F9989E8C2A7}" srcOrd="0" destOrd="0" presId="urn:microsoft.com/office/officeart/2005/8/layout/target3"/>
    <dgm:cxn modelId="{8D790ED4-CA48-6943-80DB-7A6618B9DBA6}" srcId="{6C1133E2-9F0D-4E48-AD9C-5D3C8BB0DEB0}" destId="{F2D804E4-F6A7-2D46-A1FC-E9BEF8F0F476}" srcOrd="5" destOrd="0" parTransId="{F46BDA13-784B-7645-83F1-BB2E79892ECD}" sibTransId="{7395362F-DBD1-8D4D-88AF-06D36CDA23F4}"/>
    <dgm:cxn modelId="{9DD4C5A1-DB12-164C-B0C7-C0505A929DB0}" type="presOf" srcId="{4E47881D-C2CD-BE48-9348-BA2F7B46A06D}" destId="{AE5F083B-D070-DE47-B5F9-3DF88395E919}" srcOrd="0" destOrd="0" presId="urn:microsoft.com/office/officeart/2005/8/layout/target3"/>
    <dgm:cxn modelId="{29E109A9-A7B2-B042-AB27-E12681C5C4DF}" type="presOf" srcId="{113AC8AA-6AA6-A741-85B2-0090A386F285}" destId="{946882E1-4BA5-C848-8F3C-1B53875FA207}" srcOrd="0" destOrd="4" presId="urn:microsoft.com/office/officeart/2005/8/layout/target3"/>
    <dgm:cxn modelId="{DAAC7CF3-470A-F64E-AE9A-013659576F47}" type="presOf" srcId="{C7CADAEA-DB63-7B47-A3D4-A9EEDFCA274A}" destId="{951D6B10-CA74-BC4D-ADF9-F25399972C95}" srcOrd="0" destOrd="0" presId="urn:microsoft.com/office/officeart/2005/8/layout/target3"/>
    <dgm:cxn modelId="{EB779BD7-FB43-D04D-886B-881BABCD3EED}" srcId="{476FD495-DC00-F148-8A29-107B31DCB214}" destId="{450EEFC0-813E-754D-9C77-0040BA98D170}" srcOrd="3" destOrd="0" parTransId="{7C6ED5F0-3571-214E-97B9-998F8448DDE3}" sibTransId="{0678D3B7-F9C0-FD44-A73B-0F1B33857E7F}"/>
    <dgm:cxn modelId="{6618B001-2AA2-7F42-B924-77FD61E79FF6}" type="presOf" srcId="{6C1133E2-9F0D-4E48-AD9C-5D3C8BB0DEB0}" destId="{67382764-E0C3-254D-8937-CE51815B24A1}" srcOrd="1" destOrd="0" presId="urn:microsoft.com/office/officeart/2005/8/layout/target3"/>
    <dgm:cxn modelId="{70002007-3B91-2D4E-A139-39E3117ED678}" type="presOf" srcId="{51DC1492-C590-DB4D-8680-69892E1306C6}" destId="{F9B0641A-1013-B14F-874F-9475B010F4AA}" srcOrd="0" destOrd="0" presId="urn:microsoft.com/office/officeart/2005/8/layout/target3"/>
    <dgm:cxn modelId="{927DCC17-9B15-D149-881F-F5ADBE679757}" type="presParOf" srcId="{EB22C8EE-7F66-3845-A591-BE4894B1ACF9}" destId="{130993A4-DDF6-654E-A45F-A4265256546F}" srcOrd="0" destOrd="0" presId="urn:microsoft.com/office/officeart/2005/8/layout/target3"/>
    <dgm:cxn modelId="{E015A97D-6559-C54E-BF81-07022D2D85A8}" type="presParOf" srcId="{EB22C8EE-7F66-3845-A591-BE4894B1ACF9}" destId="{1CD3C052-4D1D-BB4A-95D3-D605DB8AED41}" srcOrd="1" destOrd="0" presId="urn:microsoft.com/office/officeart/2005/8/layout/target3"/>
    <dgm:cxn modelId="{CA024C26-D474-8A44-AF4E-F288F6CB220F}" type="presParOf" srcId="{EB22C8EE-7F66-3845-A591-BE4894B1ACF9}" destId="{AE5F083B-D070-DE47-B5F9-3DF88395E919}" srcOrd="2" destOrd="0" presId="urn:microsoft.com/office/officeart/2005/8/layout/target3"/>
    <dgm:cxn modelId="{9890362A-9711-AA40-B392-BCF20E3C66E0}" type="presParOf" srcId="{EB22C8EE-7F66-3845-A591-BE4894B1ACF9}" destId="{362A5AA8-EE49-7F4F-AD8D-0F6909A85DAF}" srcOrd="3" destOrd="0" presId="urn:microsoft.com/office/officeart/2005/8/layout/target3"/>
    <dgm:cxn modelId="{A5CEE41E-19A8-4B42-AC8D-B3A48F0001F8}" type="presParOf" srcId="{EB22C8EE-7F66-3845-A591-BE4894B1ACF9}" destId="{0BF869E2-345C-454D-A958-3D24134EED4E}" srcOrd="4" destOrd="0" presId="urn:microsoft.com/office/officeart/2005/8/layout/target3"/>
    <dgm:cxn modelId="{EC1B3326-CF02-7746-BFB4-E996B50AF7B8}" type="presParOf" srcId="{EB22C8EE-7F66-3845-A591-BE4894B1ACF9}" destId="{01E3456E-5560-3D49-86DB-414FEBC32FB3}" srcOrd="5" destOrd="0" presId="urn:microsoft.com/office/officeart/2005/8/layout/target3"/>
    <dgm:cxn modelId="{2DED7D95-0A9A-4A4C-BA73-C243494EAC0F}" type="presParOf" srcId="{EB22C8EE-7F66-3845-A591-BE4894B1ACF9}" destId="{3B81E4D0-03B2-9C46-B711-A85190587BEE}" srcOrd="6" destOrd="0" presId="urn:microsoft.com/office/officeart/2005/8/layout/target3"/>
    <dgm:cxn modelId="{672831CC-8914-694D-AEE1-7F6881E5488F}" type="presParOf" srcId="{EB22C8EE-7F66-3845-A591-BE4894B1ACF9}" destId="{819E21B0-82FF-ED4F-86D8-DB1CD4092E38}" srcOrd="7" destOrd="0" presId="urn:microsoft.com/office/officeart/2005/8/layout/target3"/>
    <dgm:cxn modelId="{4DC82827-611A-E94A-9589-46075B519F93}" type="presParOf" srcId="{EB22C8EE-7F66-3845-A591-BE4894B1ACF9}" destId="{0977EAA6-B63D-2E49-8884-1F9989E8C2A7}" srcOrd="8" destOrd="0" presId="urn:microsoft.com/office/officeart/2005/8/layout/target3"/>
    <dgm:cxn modelId="{ADD1064F-EA7C-354E-9903-23D0350A5D0D}" type="presParOf" srcId="{EB22C8EE-7F66-3845-A591-BE4894B1ACF9}" destId="{43D546E8-0036-EF42-A15D-0E5C04056EA0}" srcOrd="9" destOrd="0" presId="urn:microsoft.com/office/officeart/2005/8/layout/target3"/>
    <dgm:cxn modelId="{907C7CF5-B786-534A-B8F3-16EBCC4233F0}" type="presParOf" srcId="{EB22C8EE-7F66-3845-A591-BE4894B1ACF9}" destId="{946882E1-4BA5-C848-8F3C-1B53875FA207}" srcOrd="10" destOrd="0" presId="urn:microsoft.com/office/officeart/2005/8/layout/target3"/>
    <dgm:cxn modelId="{0AD6D48C-3911-754A-B130-D7BC020528C2}" type="presParOf" srcId="{EB22C8EE-7F66-3845-A591-BE4894B1ACF9}" destId="{67382764-E0C3-254D-8937-CE51815B24A1}" srcOrd="11" destOrd="0" presId="urn:microsoft.com/office/officeart/2005/8/layout/target3"/>
    <dgm:cxn modelId="{F6BEBFB9-89FC-5A40-92B0-19CF833F8AD5}" type="presParOf" srcId="{EB22C8EE-7F66-3845-A591-BE4894B1ACF9}" destId="{951D6B10-CA74-BC4D-ADF9-F25399972C95}" srcOrd="12" destOrd="0" presId="urn:microsoft.com/office/officeart/2005/8/layout/target3"/>
    <dgm:cxn modelId="{D1DBD564-235C-5243-87F5-86C400807291}" type="presParOf" srcId="{EB22C8EE-7F66-3845-A591-BE4894B1ACF9}" destId="{3F9A5E2C-9A76-4147-9C38-3E1EECE59A26}" srcOrd="13" destOrd="0" presId="urn:microsoft.com/office/officeart/2005/8/layout/target3"/>
    <dgm:cxn modelId="{27DE5344-6F9B-FE4C-9737-0603EFD24C1E}" type="presParOf" srcId="{EB22C8EE-7F66-3845-A591-BE4894B1ACF9}" destId="{F9B0641A-1013-B14F-874F-9475B010F4AA}"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993A4-DDF6-654E-A45F-A4265256546F}">
      <dsp:nvSpPr>
        <dsp:cNvPr id="0" name=""/>
        <dsp:cNvSpPr/>
      </dsp:nvSpPr>
      <dsp:spPr>
        <a:xfrm>
          <a:off x="-12503" y="25374"/>
          <a:ext cx="4994910" cy="4994910"/>
        </a:xfrm>
        <a:prstGeom prst="pie">
          <a:avLst>
            <a:gd name="adj1" fmla="val 54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E5F083B-D070-DE47-B5F9-3DF88395E919}">
      <dsp:nvSpPr>
        <dsp:cNvPr id="0" name=""/>
        <dsp:cNvSpPr/>
      </dsp:nvSpPr>
      <dsp:spPr>
        <a:xfrm>
          <a:off x="2497455" y="0"/>
          <a:ext cx="6646545" cy="499491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kern="1200" dirty="0"/>
            <a:t>Force</a:t>
          </a:r>
        </a:p>
      </dsp:txBody>
      <dsp:txXfrm>
        <a:off x="2497455" y="0"/>
        <a:ext cx="3323272" cy="1498476"/>
      </dsp:txXfrm>
    </dsp:sp>
    <dsp:sp modelId="{0BF869E2-345C-454D-A958-3D24134EED4E}">
      <dsp:nvSpPr>
        <dsp:cNvPr id="0" name=""/>
        <dsp:cNvSpPr/>
      </dsp:nvSpPr>
      <dsp:spPr>
        <a:xfrm>
          <a:off x="305725" y="1498476"/>
          <a:ext cx="4358451" cy="3246688"/>
        </a:xfrm>
        <a:prstGeom prst="pie">
          <a:avLst>
            <a:gd name="adj1" fmla="val 54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1E3456E-5560-3D49-86DB-414FEBC32FB3}">
      <dsp:nvSpPr>
        <dsp:cNvPr id="0" name=""/>
        <dsp:cNvSpPr/>
      </dsp:nvSpPr>
      <dsp:spPr>
        <a:xfrm>
          <a:off x="2484951" y="1620227"/>
          <a:ext cx="6646545" cy="3003186"/>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kern="1200" dirty="0"/>
            <a:t>Fraud</a:t>
          </a:r>
        </a:p>
      </dsp:txBody>
      <dsp:txXfrm>
        <a:off x="2484951" y="1620227"/>
        <a:ext cx="3323272" cy="1386085"/>
      </dsp:txXfrm>
    </dsp:sp>
    <dsp:sp modelId="{819E21B0-82FF-ED4F-86D8-DB1CD4092E38}">
      <dsp:nvSpPr>
        <dsp:cNvPr id="0" name=""/>
        <dsp:cNvSpPr/>
      </dsp:nvSpPr>
      <dsp:spPr>
        <a:xfrm>
          <a:off x="1735715" y="2996947"/>
          <a:ext cx="1498471" cy="1498471"/>
        </a:xfrm>
        <a:prstGeom prst="pie">
          <a:avLst>
            <a:gd name="adj1" fmla="val 54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77EAA6-B63D-2E49-8884-1F9989E8C2A7}">
      <dsp:nvSpPr>
        <dsp:cNvPr id="0" name=""/>
        <dsp:cNvSpPr/>
      </dsp:nvSpPr>
      <dsp:spPr>
        <a:xfrm>
          <a:off x="2484951" y="2996947"/>
          <a:ext cx="6646545" cy="1498471"/>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kern="1200" dirty="0"/>
            <a:t>Coercion</a:t>
          </a:r>
        </a:p>
      </dsp:txBody>
      <dsp:txXfrm>
        <a:off x="2484951" y="2996947"/>
        <a:ext cx="3323272" cy="1498471"/>
      </dsp:txXfrm>
    </dsp:sp>
    <dsp:sp modelId="{946882E1-4BA5-C848-8F3C-1B53875FA207}">
      <dsp:nvSpPr>
        <dsp:cNvPr id="0" name=""/>
        <dsp:cNvSpPr/>
      </dsp:nvSpPr>
      <dsp:spPr>
        <a:xfrm>
          <a:off x="5808223" y="0"/>
          <a:ext cx="3323272" cy="1498476"/>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Violence; physical harm; sexual assault</a:t>
          </a:r>
        </a:p>
        <a:p>
          <a:pPr marL="114300" lvl="1" indent="-114300" algn="l" defTabSz="622300">
            <a:lnSpc>
              <a:spcPct val="90000"/>
            </a:lnSpc>
            <a:spcBef>
              <a:spcPct val="0"/>
            </a:spcBef>
            <a:spcAft>
              <a:spcPct val="15000"/>
            </a:spcAft>
            <a:buChar char="••"/>
          </a:pPr>
          <a:r>
            <a:rPr lang="en-US" sz="1400" kern="1200" dirty="0"/>
            <a:t>Restricted access</a:t>
          </a:r>
        </a:p>
        <a:p>
          <a:pPr marL="114300" lvl="1" indent="-114300" algn="l" defTabSz="622300">
            <a:lnSpc>
              <a:spcPct val="90000"/>
            </a:lnSpc>
            <a:spcBef>
              <a:spcPct val="0"/>
            </a:spcBef>
            <a:spcAft>
              <a:spcPct val="15000"/>
            </a:spcAft>
            <a:buChar char="••"/>
          </a:pPr>
          <a:r>
            <a:rPr lang="en-US" sz="1400" kern="1200" dirty="0"/>
            <a:t>Locks preventing exit</a:t>
          </a:r>
        </a:p>
        <a:p>
          <a:pPr marL="114300" lvl="1" indent="-114300" algn="l" defTabSz="622300">
            <a:lnSpc>
              <a:spcPct val="90000"/>
            </a:lnSpc>
            <a:spcBef>
              <a:spcPct val="0"/>
            </a:spcBef>
            <a:spcAft>
              <a:spcPct val="15000"/>
            </a:spcAft>
            <a:buChar char="••"/>
          </a:pPr>
          <a:r>
            <a:rPr lang="en-US" sz="1400" kern="1200" dirty="0"/>
            <a:t>Postings/no trespassing signs</a:t>
          </a:r>
        </a:p>
        <a:p>
          <a:pPr marL="114300" lvl="1" indent="-114300" algn="l" defTabSz="622300">
            <a:lnSpc>
              <a:spcPct val="90000"/>
            </a:lnSpc>
            <a:spcBef>
              <a:spcPct val="0"/>
            </a:spcBef>
            <a:spcAft>
              <a:spcPct val="15000"/>
            </a:spcAft>
            <a:buChar char="••"/>
          </a:pPr>
          <a:r>
            <a:rPr lang="en-US" sz="1400" kern="1200" dirty="0"/>
            <a:t>Monitoring</a:t>
          </a:r>
        </a:p>
      </dsp:txBody>
      <dsp:txXfrm>
        <a:off x="5808223" y="0"/>
        <a:ext cx="3323272" cy="1498476"/>
      </dsp:txXfrm>
    </dsp:sp>
    <dsp:sp modelId="{951D6B10-CA74-BC4D-ADF9-F25399972C95}">
      <dsp:nvSpPr>
        <dsp:cNvPr id="0" name=""/>
        <dsp:cNvSpPr/>
      </dsp:nvSpPr>
      <dsp:spPr>
        <a:xfrm>
          <a:off x="5783216" y="1498476"/>
          <a:ext cx="3373287" cy="1498471"/>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Recruitment fees</a:t>
          </a:r>
        </a:p>
        <a:p>
          <a:pPr marL="114300" lvl="1" indent="-114300" algn="l" defTabSz="622300">
            <a:lnSpc>
              <a:spcPct val="90000"/>
            </a:lnSpc>
            <a:spcBef>
              <a:spcPct val="0"/>
            </a:spcBef>
            <a:spcAft>
              <a:spcPct val="15000"/>
            </a:spcAft>
            <a:buChar char="••"/>
          </a:pPr>
          <a:r>
            <a:rPr lang="en-US" sz="1400" kern="1200" dirty="0"/>
            <a:t>Bait and switch tactics</a:t>
          </a:r>
        </a:p>
        <a:p>
          <a:pPr marL="114300" lvl="1" indent="-114300" algn="l" defTabSz="622300">
            <a:lnSpc>
              <a:spcPct val="90000"/>
            </a:lnSpc>
            <a:spcBef>
              <a:spcPct val="0"/>
            </a:spcBef>
            <a:spcAft>
              <a:spcPct val="15000"/>
            </a:spcAft>
            <a:buChar char="••"/>
          </a:pPr>
          <a:r>
            <a:rPr lang="en-US" sz="1400" kern="1200" dirty="0"/>
            <a:t>Wage and hour violations</a:t>
          </a:r>
        </a:p>
        <a:p>
          <a:pPr marL="114300" lvl="1" indent="-114300" algn="l" defTabSz="622300">
            <a:lnSpc>
              <a:spcPct val="90000"/>
            </a:lnSpc>
            <a:spcBef>
              <a:spcPct val="0"/>
            </a:spcBef>
            <a:spcAft>
              <a:spcPct val="15000"/>
            </a:spcAft>
            <a:buChar char="••"/>
          </a:pPr>
          <a:r>
            <a:rPr lang="en-US" sz="1400" kern="1200" dirty="0"/>
            <a:t>False promises</a:t>
          </a:r>
        </a:p>
        <a:p>
          <a:pPr marL="114300" lvl="1" indent="-114300" algn="l" defTabSz="622300">
            <a:lnSpc>
              <a:spcPct val="90000"/>
            </a:lnSpc>
            <a:spcBef>
              <a:spcPct val="0"/>
            </a:spcBef>
            <a:spcAft>
              <a:spcPct val="15000"/>
            </a:spcAft>
            <a:buChar char="••"/>
          </a:pPr>
          <a:r>
            <a:rPr lang="en-US" sz="1400" kern="1200" dirty="0"/>
            <a:t>Worsening work conditions</a:t>
          </a:r>
        </a:p>
      </dsp:txBody>
      <dsp:txXfrm>
        <a:off x="5783216" y="1498476"/>
        <a:ext cx="3373287" cy="1498471"/>
      </dsp:txXfrm>
    </dsp:sp>
    <dsp:sp modelId="{F9B0641A-1013-B14F-874F-9475B010F4AA}">
      <dsp:nvSpPr>
        <dsp:cNvPr id="0" name=""/>
        <dsp:cNvSpPr/>
      </dsp:nvSpPr>
      <dsp:spPr>
        <a:xfrm>
          <a:off x="5808223" y="2996947"/>
          <a:ext cx="3323272" cy="1498471"/>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Psychological manipulation</a:t>
          </a:r>
        </a:p>
        <a:p>
          <a:pPr marL="114300" lvl="1" indent="-114300" algn="l" defTabSz="622300">
            <a:lnSpc>
              <a:spcPct val="90000"/>
            </a:lnSpc>
            <a:spcBef>
              <a:spcPct val="0"/>
            </a:spcBef>
            <a:spcAft>
              <a:spcPct val="15000"/>
            </a:spcAft>
            <a:buChar char="••"/>
          </a:pPr>
          <a:r>
            <a:rPr lang="en-US" sz="1400" kern="1200" dirty="0"/>
            <a:t>Document confiscation</a:t>
          </a:r>
        </a:p>
        <a:p>
          <a:pPr marL="114300" lvl="1" indent="-114300" algn="l" defTabSz="622300">
            <a:lnSpc>
              <a:spcPct val="90000"/>
            </a:lnSpc>
            <a:spcBef>
              <a:spcPct val="0"/>
            </a:spcBef>
            <a:spcAft>
              <a:spcPct val="15000"/>
            </a:spcAft>
            <a:buChar char="••"/>
          </a:pPr>
          <a:r>
            <a:rPr lang="en-US" sz="1400" kern="1200" dirty="0"/>
            <a:t>Threats to family</a:t>
          </a:r>
        </a:p>
        <a:p>
          <a:pPr marL="114300" lvl="1" indent="-114300" algn="l" defTabSz="622300">
            <a:lnSpc>
              <a:spcPct val="90000"/>
            </a:lnSpc>
            <a:spcBef>
              <a:spcPct val="0"/>
            </a:spcBef>
            <a:spcAft>
              <a:spcPct val="15000"/>
            </a:spcAft>
            <a:buChar char="••"/>
          </a:pPr>
          <a:r>
            <a:rPr lang="en-US" sz="1400" kern="1200" dirty="0"/>
            <a:t>Black listing</a:t>
          </a:r>
        </a:p>
        <a:p>
          <a:pPr marL="114300" lvl="1" indent="-114300" algn="l" defTabSz="622300">
            <a:lnSpc>
              <a:spcPct val="90000"/>
            </a:lnSpc>
            <a:spcBef>
              <a:spcPct val="0"/>
            </a:spcBef>
            <a:spcAft>
              <a:spcPct val="15000"/>
            </a:spcAft>
            <a:buChar char="••"/>
          </a:pPr>
          <a:r>
            <a:rPr lang="en-US" sz="1400" kern="1200" dirty="0"/>
            <a:t>Shame and fear-inducing threats</a:t>
          </a:r>
        </a:p>
      </dsp:txBody>
      <dsp:txXfrm>
        <a:off x="5808223" y="2996947"/>
        <a:ext cx="3323272" cy="1498471"/>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5E0BE9C-D59C-4C2E-BCA7-AB7034902E9D}" type="datetimeFigureOut">
              <a:rPr lang="en-US" smtClean="0"/>
              <a:t>8/9/2019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C467A0-E10C-4873-86F7-367527DB7ACE}" type="slidenum">
              <a:rPr lang="en-US" smtClean="0"/>
              <a:t>‹#›</a:t>
            </a:fld>
            <a:endParaRPr lang="en-US"/>
          </a:p>
        </p:txBody>
      </p:sp>
    </p:spTree>
    <p:extLst>
      <p:ext uri="{BB962C8B-B14F-4D97-AF65-F5344CB8AC3E}">
        <p14:creationId xmlns:p14="http://schemas.microsoft.com/office/powerpoint/2010/main" val="2500834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0E89761-D656-42CC-8B1C-277A3888ED4D}" type="datetimeFigureOut">
              <a:rPr lang="en-US" smtClean="0"/>
              <a:t>8/9/2019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1EC573B-47CB-43C6-9562-D69ABC315D0E}" type="slidenum">
              <a:rPr lang="en-US" smtClean="0"/>
              <a:t>‹#›</a:t>
            </a:fld>
            <a:endParaRPr lang="en-US"/>
          </a:p>
        </p:txBody>
      </p:sp>
    </p:spTree>
    <p:extLst>
      <p:ext uri="{BB962C8B-B14F-4D97-AF65-F5344CB8AC3E}">
        <p14:creationId xmlns:p14="http://schemas.microsoft.com/office/powerpoint/2010/main" val="1221371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each point)</a:t>
            </a:r>
          </a:p>
          <a:p>
            <a:endParaRPr lang="en-US" baseline="0" dirty="0" smtClean="0"/>
          </a:p>
          <a:p>
            <a:r>
              <a:rPr lang="en-US" baseline="0" dirty="0" smtClean="0"/>
              <a:t>The question to ask is not “Does trafficking happen here?” but “What kinds of trafficking happen here?”</a:t>
            </a:r>
          </a:p>
        </p:txBody>
      </p:sp>
      <p:sp>
        <p:nvSpPr>
          <p:cNvPr id="4" name="Slide Number Placeholder 3"/>
          <p:cNvSpPr>
            <a:spLocks noGrp="1"/>
          </p:cNvSpPr>
          <p:nvPr>
            <p:ph type="sldNum" sz="quarter" idx="10"/>
          </p:nvPr>
        </p:nvSpPr>
        <p:spPr/>
        <p:txBody>
          <a:bodyPr/>
          <a:lstStyle/>
          <a:p>
            <a:fld id="{D1EC573B-47CB-43C6-9562-D69ABC315D0E}" type="slidenum">
              <a:rPr lang="en-US" smtClean="0"/>
              <a:t>3</a:t>
            </a:fld>
            <a:endParaRPr lang="en-US"/>
          </a:p>
        </p:txBody>
      </p:sp>
    </p:spTree>
    <p:extLst>
      <p:ext uri="{BB962C8B-B14F-4D97-AF65-F5344CB8AC3E}">
        <p14:creationId xmlns:p14="http://schemas.microsoft.com/office/powerpoint/2010/main" val="240608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moment to consider what you’ve heard or seen lately about human trafficking.  </a:t>
            </a:r>
          </a:p>
          <a:p>
            <a:pPr marL="171450" indent="-171450">
              <a:buFont typeface="Arial" panose="020B0604020202020204" pitchFamily="34" charset="0"/>
              <a:buChar char="•"/>
            </a:pPr>
            <a:r>
              <a:rPr lang="en-US" dirty="0" smtClean="0"/>
              <a:t>Stories in the media</a:t>
            </a:r>
          </a:p>
          <a:p>
            <a:pPr marL="171450" indent="-171450">
              <a:buFont typeface="Arial" panose="020B0604020202020204" pitchFamily="34" charset="0"/>
              <a:buChar char="•"/>
            </a:pPr>
            <a:r>
              <a:rPr lang="en-US" dirty="0" smtClean="0"/>
              <a:t>Arrests or trials</a:t>
            </a:r>
          </a:p>
          <a:p>
            <a:pPr marL="171450" indent="-171450">
              <a:buFont typeface="Arial" panose="020B0604020202020204" pitchFamily="34" charset="0"/>
              <a:buChar char="•"/>
            </a:pPr>
            <a:r>
              <a:rPr lang="en-US" dirty="0" smtClean="0"/>
              <a:t>Plots in</a:t>
            </a:r>
            <a:r>
              <a:rPr lang="en-US" baseline="0" dirty="0" smtClean="0"/>
              <a:t> movie or </a:t>
            </a:r>
            <a:r>
              <a:rPr lang="en-US" baseline="0" dirty="0" err="1" smtClean="0"/>
              <a:t>tv</a:t>
            </a:r>
            <a:r>
              <a:rPr lang="en-US" baseline="0" dirty="0" smtClean="0"/>
              <a:t> shows</a:t>
            </a:r>
          </a:p>
          <a:p>
            <a:pPr marL="171450" indent="-171450">
              <a:buFont typeface="Arial" panose="020B0604020202020204" pitchFamily="34" charset="0"/>
              <a:buChar char="•"/>
            </a:pPr>
            <a:r>
              <a:rPr lang="en-US" baseline="0" dirty="0" smtClean="0"/>
              <a:t>Warnings through social media</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No matter who we are or what our life experiences have been – unless we have made a focused effort to study any specific wicked problem - we probably have gaps in our knowledge.  </a:t>
            </a:r>
          </a:p>
          <a:p>
            <a:pPr marL="0" indent="0">
              <a:buFont typeface="Arial" panose="020B0604020202020204" pitchFamily="34" charset="0"/>
              <a:buNone/>
            </a:pPr>
            <a:r>
              <a:rPr lang="en-US" baseline="0" dirty="0" smtClean="0"/>
              <a:t>We probably hold both accurate and inaccurate information.  </a:t>
            </a:r>
          </a:p>
          <a:p>
            <a:pPr marL="0" indent="0">
              <a:buFont typeface="Arial" panose="020B0604020202020204" pitchFamily="34" charset="0"/>
              <a:buNone/>
            </a:pPr>
            <a:r>
              <a:rPr lang="en-US" baseline="0" dirty="0" smtClean="0"/>
              <a:t>We might hold stereotypes that are inaccurate – either by content (victims and traffickers are people from other countries – not true) or by form (most incidences of trafficking involve kidnapping – not true) or by the number of people affected by the problem.</a:t>
            </a:r>
          </a:p>
        </p:txBody>
      </p:sp>
      <p:sp>
        <p:nvSpPr>
          <p:cNvPr id="4" name="Slide Number Placeholder 3"/>
          <p:cNvSpPr>
            <a:spLocks noGrp="1"/>
          </p:cNvSpPr>
          <p:nvPr>
            <p:ph type="sldNum" sz="quarter" idx="10"/>
          </p:nvPr>
        </p:nvSpPr>
        <p:spPr/>
        <p:txBody>
          <a:bodyPr/>
          <a:lstStyle/>
          <a:p>
            <a:fld id="{D1EC573B-47CB-43C6-9562-D69ABC315D0E}" type="slidenum">
              <a:rPr lang="en-US" smtClean="0"/>
              <a:t>4</a:t>
            </a:fld>
            <a:endParaRPr lang="en-US"/>
          </a:p>
        </p:txBody>
      </p:sp>
    </p:spTree>
    <p:extLst>
      <p:ext uri="{BB962C8B-B14F-4D97-AF65-F5344CB8AC3E}">
        <p14:creationId xmlns:p14="http://schemas.microsoft.com/office/powerpoint/2010/main" val="2547993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many of our communities</a:t>
            </a:r>
            <a:r>
              <a:rPr lang="en-US" baseline="0" dirty="0" smtClean="0"/>
              <a:t> already have problem-solving groups that focus on vulnerabilities like these, we have an opportunity to ask those groups to take time to consider how trafficking might show up within that context.</a:t>
            </a:r>
          </a:p>
          <a:p>
            <a:endParaRPr lang="en-US" baseline="0" dirty="0" smtClean="0"/>
          </a:p>
          <a:p>
            <a:r>
              <a:rPr lang="en-US" baseline="0" dirty="0" smtClean="0"/>
              <a:t>A trafficker doesn’t care whether the vulnerability is chronic or new, whether the vulnerability relates to the family or the larger society.  Traffickers are highly skilled at recognizing and exploiting any kind vulnerability.</a:t>
            </a:r>
          </a:p>
          <a:p>
            <a:endParaRPr lang="en-US" baseline="0" dirty="0" smtClean="0"/>
          </a:p>
          <a:p>
            <a:r>
              <a:rPr lang="en-US" baseline="0" dirty="0" smtClean="0"/>
              <a:t>All of these vulnerabilities are connected with other wicked problems, too.</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1EC573B-47CB-43C6-9562-D69ABC315D0E}" type="slidenum">
              <a:rPr lang="en-US" smtClean="0"/>
              <a:t>11</a:t>
            </a:fld>
            <a:endParaRPr lang="en-US"/>
          </a:p>
        </p:txBody>
      </p:sp>
    </p:spTree>
    <p:extLst>
      <p:ext uri="{BB962C8B-B14F-4D97-AF65-F5344CB8AC3E}">
        <p14:creationId xmlns:p14="http://schemas.microsoft.com/office/powerpoint/2010/main" val="307730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over this list and</a:t>
            </a:r>
            <a:r>
              <a:rPr lang="en-US" baseline="0" dirty="0" smtClean="0"/>
              <a:t> assess which conditions are in your area.</a:t>
            </a:r>
          </a:p>
          <a:p>
            <a:r>
              <a:rPr lang="en-US" dirty="0" smtClean="0"/>
              <a:t> </a:t>
            </a:r>
          </a:p>
          <a:p>
            <a:r>
              <a:rPr lang="en-US" dirty="0" smtClean="0"/>
              <a:t>These environmental conditions enable traffickers</a:t>
            </a:r>
            <a:r>
              <a:rPr lang="en-US" baseline="0" dirty="0" smtClean="0"/>
              <a:t> to recruit, exploit, or transport victims.</a:t>
            </a:r>
          </a:p>
          <a:p>
            <a:endParaRPr lang="en-US" baseline="0" dirty="0" smtClean="0"/>
          </a:p>
          <a:p>
            <a:r>
              <a:rPr lang="en-US" baseline="0" dirty="0" smtClean="0"/>
              <a:t>You might want to check in with communities with similar characteristics – even in another part of the country – to learn about their experience with identifying, preventing, or intervening with trafficking.</a:t>
            </a:r>
            <a:endParaRPr lang="en-US" dirty="0"/>
          </a:p>
        </p:txBody>
      </p:sp>
      <p:sp>
        <p:nvSpPr>
          <p:cNvPr id="4" name="Slide Number Placeholder 3"/>
          <p:cNvSpPr>
            <a:spLocks noGrp="1"/>
          </p:cNvSpPr>
          <p:nvPr>
            <p:ph type="sldNum" sz="quarter" idx="10"/>
          </p:nvPr>
        </p:nvSpPr>
        <p:spPr/>
        <p:txBody>
          <a:bodyPr/>
          <a:lstStyle/>
          <a:p>
            <a:fld id="{D1EC573B-47CB-43C6-9562-D69ABC315D0E}" type="slidenum">
              <a:rPr lang="en-US" smtClean="0"/>
              <a:t>19</a:t>
            </a:fld>
            <a:endParaRPr lang="en-US"/>
          </a:p>
        </p:txBody>
      </p:sp>
    </p:spTree>
    <p:extLst>
      <p:ext uri="{BB962C8B-B14F-4D97-AF65-F5344CB8AC3E}">
        <p14:creationId xmlns:p14="http://schemas.microsoft.com/office/powerpoint/2010/main" val="274056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more we learn about a wicked problem, the better we are able to introduce disruption strategies.</a:t>
            </a:r>
          </a:p>
          <a:p>
            <a:endParaRPr lang="en-US" dirty="0" smtClean="0"/>
          </a:p>
          <a:p>
            <a:r>
              <a:rPr lang="en-US" dirty="0" smtClean="0"/>
              <a:t>The Polaris Project used data from the National</a:t>
            </a:r>
            <a:r>
              <a:rPr lang="en-US" baseline="0" dirty="0" smtClean="0"/>
              <a:t> Human Trafficking Hotline to identify twenty-five business models of sex and labor trafficking.  When we start thinking about human trafficking as a profit-making enterprise, we can adjust our thinking to focus on disrupting the profit generated by the illicit business.</a:t>
            </a:r>
          </a:p>
          <a:p>
            <a:endParaRPr lang="en-US" baseline="0" dirty="0" smtClean="0"/>
          </a:p>
          <a:p>
            <a:r>
              <a:rPr lang="en-US" dirty="0" smtClean="0"/>
              <a:t>Two potential local government leadership strategies in dealing</a:t>
            </a:r>
            <a:r>
              <a:rPr lang="en-US" baseline="0" dirty="0" smtClean="0"/>
              <a:t> with human trafficking are these:</a:t>
            </a:r>
          </a:p>
          <a:p>
            <a:pPr marL="171450" indent="-171450">
              <a:buFont typeface="Arial" panose="020B0604020202020204" pitchFamily="34" charset="0"/>
              <a:buChar char="•"/>
            </a:pPr>
            <a:r>
              <a:rPr lang="en-US" baseline="0" dirty="0" smtClean="0"/>
              <a:t>Since local government staff work with or see vulnerable populations every day in homes, businesses, and public spaces, we have an opportunity to develop strategies for identifying potential abuse through trafficking.</a:t>
            </a:r>
          </a:p>
          <a:p>
            <a:pPr marL="171450" indent="-171450">
              <a:buFont typeface="Arial" panose="020B0604020202020204" pitchFamily="34" charset="0"/>
              <a:buChar char="•"/>
            </a:pPr>
            <a:r>
              <a:rPr lang="en-US" baseline="0" dirty="0" smtClean="0"/>
              <a:t>Since local government staff – according to SOG research – are in positions to see indicators of 19 of these 25 business models of trafficking, we have an opportunity to train staff to recognize and report potentially dangerous situations.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By naming these vulnerabilities, environmental conditions, and business models, we begin to also name potential problem-solving strategies.</a:t>
            </a:r>
            <a:endParaRPr lang="en-US" dirty="0"/>
          </a:p>
        </p:txBody>
      </p:sp>
      <p:sp>
        <p:nvSpPr>
          <p:cNvPr id="4" name="Slide Number Placeholder 3"/>
          <p:cNvSpPr>
            <a:spLocks noGrp="1"/>
          </p:cNvSpPr>
          <p:nvPr>
            <p:ph type="sldNum" sz="quarter" idx="10"/>
          </p:nvPr>
        </p:nvSpPr>
        <p:spPr/>
        <p:txBody>
          <a:bodyPr/>
          <a:lstStyle/>
          <a:p>
            <a:fld id="{D1EC573B-47CB-43C6-9562-D69ABC315D0E}" type="slidenum">
              <a:rPr lang="en-US" smtClean="0"/>
              <a:t>20</a:t>
            </a:fld>
            <a:endParaRPr lang="en-US"/>
          </a:p>
        </p:txBody>
      </p:sp>
    </p:spTree>
    <p:extLst>
      <p:ext uri="{BB962C8B-B14F-4D97-AF65-F5344CB8AC3E}">
        <p14:creationId xmlns:p14="http://schemas.microsoft.com/office/powerpoint/2010/main" val="3715068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44728"/>
            <a:ext cx="9144000" cy="1483825"/>
          </a:xfrm>
        </p:spPr>
        <p:txBody>
          <a:bodyPr anchor="b">
            <a:normAutofit/>
          </a:bodyPr>
          <a:lstStyle>
            <a:lvl1pPr algn="ctr">
              <a:defRPr sz="4800">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2245175"/>
            <a:ext cx="9143999" cy="644983"/>
          </a:xfrm>
        </p:spPr>
        <p:txBody>
          <a:bodyPr>
            <a:normAutofit/>
          </a:bodyPr>
          <a:lstStyle>
            <a:lvl1pPr marL="0" indent="0" algn="ct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3" name="Oval 22w" hidden="1"/>
          <p:cNvSpPr/>
          <p:nvPr userDrawn="1"/>
        </p:nvSpPr>
        <p:spPr>
          <a:xfrm>
            <a:off x="6742139" y="3285603"/>
            <a:ext cx="2028342" cy="202834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w" hidden="1"/>
          <p:cNvSpPr/>
          <p:nvPr userDrawn="1"/>
        </p:nvSpPr>
        <p:spPr>
          <a:xfrm>
            <a:off x="665018" y="3285603"/>
            <a:ext cx="2028342" cy="202834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w" hidden="1"/>
          <p:cNvSpPr/>
          <p:nvPr userDrawn="1"/>
        </p:nvSpPr>
        <p:spPr>
          <a:xfrm>
            <a:off x="4716432" y="3285603"/>
            <a:ext cx="2028342" cy="202834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w" hidden="1"/>
          <p:cNvSpPr/>
          <p:nvPr userDrawn="1"/>
        </p:nvSpPr>
        <p:spPr>
          <a:xfrm>
            <a:off x="2690725" y="3285603"/>
            <a:ext cx="2028342" cy="202834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018" y="3132240"/>
            <a:ext cx="8275964" cy="2354160"/>
          </a:xfrm>
          <a:prstGeom prst="rect">
            <a:avLst/>
          </a:prstGeom>
        </p:spPr>
      </p:pic>
      <p:sp>
        <p:nvSpPr>
          <p:cNvPr id="12" name="Oval 11"/>
          <p:cNvSpPr/>
          <p:nvPr userDrawn="1"/>
        </p:nvSpPr>
        <p:spPr>
          <a:xfrm>
            <a:off x="795031" y="3490433"/>
            <a:ext cx="1602056" cy="1602056"/>
          </a:xfrm>
          <a:prstGeom prst="ellipse">
            <a:avLst/>
          </a:prstGeom>
          <a:solidFill>
            <a:srgbClr val="1590C8"/>
          </a:solidFill>
          <a:ln w="57150">
            <a:solidFill>
              <a:srgbClr val="159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795031" y="3490433"/>
            <a:ext cx="1602056" cy="160205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2779173" y="3498746"/>
            <a:ext cx="1602056" cy="1602056"/>
          </a:xfrm>
          <a:prstGeom prst="ellipse">
            <a:avLst/>
          </a:prstGeom>
          <a:solidFill>
            <a:srgbClr val="1590C8"/>
          </a:solidFill>
          <a:ln w="57150">
            <a:solidFill>
              <a:srgbClr val="159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2779173" y="3498746"/>
            <a:ext cx="1602056" cy="160205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4763317" y="3498746"/>
            <a:ext cx="1602056" cy="1602056"/>
          </a:xfrm>
          <a:prstGeom prst="ellipse">
            <a:avLst/>
          </a:prstGeom>
          <a:solidFill>
            <a:srgbClr val="1590C8"/>
          </a:solidFill>
          <a:ln w="57150">
            <a:solidFill>
              <a:srgbClr val="159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4763317" y="3498746"/>
            <a:ext cx="1602056" cy="1602056"/>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6730831" y="3498746"/>
            <a:ext cx="1602056" cy="1602056"/>
          </a:xfrm>
          <a:prstGeom prst="ellipse">
            <a:avLst/>
          </a:prstGeom>
          <a:solidFill>
            <a:srgbClr val="1590C8"/>
          </a:solidFill>
          <a:ln w="57150">
            <a:solidFill>
              <a:srgbClr val="159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30831" y="3498746"/>
            <a:ext cx="1602056" cy="1602056"/>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9979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EDDADE5-3BE0-45B4-9254-D346575C649E}" type="datetimeFigureOut">
              <a:rPr lang="en-US" smtClean="0"/>
              <a:t>8/9/2019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B660350-FA06-400F-BBB3-728175811595}" type="slidenum">
              <a:rPr lang="en-US" smtClean="0"/>
              <a:t>‹#›</a:t>
            </a:fld>
            <a:endParaRPr lang="en-US"/>
          </a:p>
        </p:txBody>
      </p:sp>
    </p:spTree>
    <p:extLst>
      <p:ext uri="{BB962C8B-B14F-4D97-AF65-F5344CB8AC3E}">
        <p14:creationId xmlns:p14="http://schemas.microsoft.com/office/powerpoint/2010/main" val="2730345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EDDADE5-3BE0-45B4-9254-D346575C649E}" type="datetimeFigureOut">
              <a:rPr lang="en-US" smtClean="0"/>
              <a:t>8/9/2019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B660350-FA06-400F-BBB3-728175811595}" type="slidenum">
              <a:rPr lang="en-US" smtClean="0"/>
              <a:t>‹#›</a:t>
            </a:fld>
            <a:endParaRPr lang="en-US"/>
          </a:p>
        </p:txBody>
      </p:sp>
    </p:spTree>
    <p:extLst>
      <p:ext uri="{BB962C8B-B14F-4D97-AF65-F5344CB8AC3E}">
        <p14:creationId xmlns:p14="http://schemas.microsoft.com/office/powerpoint/2010/main" val="4073889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EDDADE5-3BE0-45B4-9254-D346575C649E}" type="datetimeFigureOut">
              <a:rPr lang="en-US" smtClean="0"/>
              <a:t>8/9/2019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B660350-FA06-400F-BBB3-728175811595}" type="slidenum">
              <a:rPr lang="en-US" smtClean="0"/>
              <a:t>‹#›</a:t>
            </a:fld>
            <a:endParaRPr lang="en-US"/>
          </a:p>
        </p:txBody>
      </p:sp>
    </p:spTree>
    <p:extLst>
      <p:ext uri="{BB962C8B-B14F-4D97-AF65-F5344CB8AC3E}">
        <p14:creationId xmlns:p14="http://schemas.microsoft.com/office/powerpoint/2010/main" val="35151553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EDDADE5-3BE0-45B4-9254-D346575C649E}" type="datetimeFigureOut">
              <a:rPr lang="en-US" smtClean="0"/>
              <a:t>8/9/2019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B660350-FA06-400F-BBB3-728175811595}" type="slidenum">
              <a:rPr lang="en-US" smtClean="0"/>
              <a:t>‹#›</a:t>
            </a:fld>
            <a:endParaRPr lang="en-US"/>
          </a:p>
        </p:txBody>
      </p:sp>
    </p:spTree>
    <p:extLst>
      <p:ext uri="{BB962C8B-B14F-4D97-AF65-F5344CB8AC3E}">
        <p14:creationId xmlns:p14="http://schemas.microsoft.com/office/powerpoint/2010/main" val="5259414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EDDADE5-3BE0-45B4-9254-D346575C649E}" type="datetimeFigureOut">
              <a:rPr lang="en-US" smtClean="0"/>
              <a:t>8/9/2019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B660350-FA06-400F-BBB3-728175811595}" type="slidenum">
              <a:rPr lang="en-US" smtClean="0"/>
              <a:t>‹#›</a:t>
            </a:fld>
            <a:endParaRPr lang="en-US"/>
          </a:p>
        </p:txBody>
      </p:sp>
    </p:spTree>
    <p:extLst>
      <p:ext uri="{BB962C8B-B14F-4D97-AF65-F5344CB8AC3E}">
        <p14:creationId xmlns:p14="http://schemas.microsoft.com/office/powerpoint/2010/main" val="9618145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0EDDADE5-3BE0-45B4-9254-D346575C649E}" type="datetimeFigureOut">
              <a:rPr lang="en-US" smtClean="0"/>
              <a:t>8/9/2019</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B660350-FA06-400F-BBB3-728175811595}" type="slidenum">
              <a:rPr lang="en-US" smtClean="0"/>
              <a:t>‹#›</a:t>
            </a:fld>
            <a:endParaRPr lang="en-US"/>
          </a:p>
        </p:txBody>
      </p:sp>
    </p:spTree>
    <p:extLst>
      <p:ext uri="{BB962C8B-B14F-4D97-AF65-F5344CB8AC3E}">
        <p14:creationId xmlns:p14="http://schemas.microsoft.com/office/powerpoint/2010/main" val="13192739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0EDDADE5-3BE0-45B4-9254-D346575C649E}" type="datetimeFigureOut">
              <a:rPr lang="en-US" smtClean="0"/>
              <a:t>8/9/2019</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B660350-FA06-400F-BBB3-728175811595}" type="slidenum">
              <a:rPr lang="en-US" smtClean="0"/>
              <a:t>‹#›</a:t>
            </a:fld>
            <a:endParaRPr lang="en-US"/>
          </a:p>
        </p:txBody>
      </p:sp>
    </p:spTree>
    <p:extLst>
      <p:ext uri="{BB962C8B-B14F-4D97-AF65-F5344CB8AC3E}">
        <p14:creationId xmlns:p14="http://schemas.microsoft.com/office/powerpoint/2010/main" val="2490242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0EDDADE5-3BE0-45B4-9254-D346575C649E}" type="datetimeFigureOut">
              <a:rPr lang="en-US" smtClean="0"/>
              <a:t>8/9/2019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B660350-FA06-400F-BBB3-728175811595}" type="slidenum">
              <a:rPr lang="en-US" smtClean="0"/>
              <a:t>‹#›</a:t>
            </a:fld>
            <a:endParaRPr lang="en-US"/>
          </a:p>
        </p:txBody>
      </p:sp>
    </p:spTree>
    <p:extLst>
      <p:ext uri="{BB962C8B-B14F-4D97-AF65-F5344CB8AC3E}">
        <p14:creationId xmlns:p14="http://schemas.microsoft.com/office/powerpoint/2010/main" val="418076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EDDADE5-3BE0-45B4-9254-D346575C649E}" type="datetimeFigureOut">
              <a:rPr lang="en-US" smtClean="0"/>
              <a:t>8/9/2019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B660350-FA06-400F-BBB3-728175811595}" type="slidenum">
              <a:rPr lang="en-US" smtClean="0"/>
              <a:t>‹#›</a:t>
            </a:fld>
            <a:endParaRPr lang="en-US"/>
          </a:p>
        </p:txBody>
      </p:sp>
    </p:spTree>
    <p:extLst>
      <p:ext uri="{BB962C8B-B14F-4D97-AF65-F5344CB8AC3E}">
        <p14:creationId xmlns:p14="http://schemas.microsoft.com/office/powerpoint/2010/main" val="216158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EDDADE5-3BE0-45B4-9254-D346575C649E}" type="datetimeFigureOut">
              <a:rPr lang="en-US" smtClean="0"/>
              <a:t>8/9/2019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B660350-FA06-400F-BBB3-728175811595}" type="slidenum">
              <a:rPr lang="en-US" smtClean="0"/>
              <a:t>‹#›</a:t>
            </a:fld>
            <a:endParaRPr lang="en-US"/>
          </a:p>
        </p:txBody>
      </p:sp>
    </p:spTree>
    <p:extLst>
      <p:ext uri="{BB962C8B-B14F-4D97-AF65-F5344CB8AC3E}">
        <p14:creationId xmlns:p14="http://schemas.microsoft.com/office/powerpoint/2010/main" val="3641413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14184"/>
            <a:ext cx="7886700" cy="75788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60350-FA06-400F-BBB3-728175811595}" type="slidenum">
              <a:rPr lang="en-US" smtClean="0"/>
              <a:t>‹#›</a:t>
            </a:fld>
            <a:endParaRPr lang="en-US"/>
          </a:p>
        </p:txBody>
      </p:sp>
    </p:spTree>
    <p:extLst>
      <p:ext uri="{BB962C8B-B14F-4D97-AF65-F5344CB8AC3E}">
        <p14:creationId xmlns:p14="http://schemas.microsoft.com/office/powerpoint/2010/main" val="3656738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Clr>
          <a:srgbClr val="1590C8"/>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margaret@sog.unc.ed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600" dirty="0" smtClean="0"/>
              <a:t>2019 Advanced Personal/Real Property Seminar</a:t>
            </a:r>
            <a:br>
              <a:rPr lang="en-US" sz="3600" dirty="0" smtClean="0"/>
            </a:br>
            <a:r>
              <a:rPr lang="en-US" sz="3600" dirty="0" smtClean="0"/>
              <a:t/>
            </a:r>
            <a:br>
              <a:rPr lang="en-US" sz="3600" dirty="0" smtClean="0"/>
            </a:br>
            <a:r>
              <a:rPr lang="en-US" sz="3600" dirty="0" smtClean="0"/>
              <a:t>Signs of Human Trafficking</a:t>
            </a:r>
            <a:endParaRPr lang="en-US" sz="3600" dirty="0"/>
          </a:p>
        </p:txBody>
      </p:sp>
      <p:sp>
        <p:nvSpPr>
          <p:cNvPr id="3" name="Subtitle 2"/>
          <p:cNvSpPr>
            <a:spLocks noGrp="1"/>
          </p:cNvSpPr>
          <p:nvPr>
            <p:ph type="subTitle" idx="1"/>
          </p:nvPr>
        </p:nvSpPr>
        <p:spPr>
          <a:xfrm>
            <a:off x="0" y="2183027"/>
            <a:ext cx="9143999" cy="848497"/>
          </a:xfrm>
        </p:spPr>
        <p:txBody>
          <a:bodyPr>
            <a:normAutofit/>
          </a:bodyPr>
          <a:lstStyle/>
          <a:p>
            <a:r>
              <a:rPr lang="en-US" dirty="0" smtClean="0"/>
              <a:t>Margaret Henderson, Lecturer</a:t>
            </a:r>
          </a:p>
        </p:txBody>
      </p:sp>
    </p:spTree>
    <p:extLst>
      <p:ext uri="{BB962C8B-B14F-4D97-AF65-F5344CB8AC3E}">
        <p14:creationId xmlns:p14="http://schemas.microsoft.com/office/powerpoint/2010/main" val="1567655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smtClean="0"/>
              <a:t>Is it Force, Fraud, or Coercion?</a:t>
            </a:r>
          </a:p>
        </p:txBody>
      </p:sp>
      <p:sp>
        <p:nvSpPr>
          <p:cNvPr id="23555" name="Content Placeholder 2"/>
          <p:cNvSpPr>
            <a:spLocks noGrp="1"/>
          </p:cNvSpPr>
          <p:nvPr>
            <p:ph idx="1"/>
          </p:nvPr>
        </p:nvSpPr>
        <p:spPr>
          <a:xfrm>
            <a:off x="304800" y="1384299"/>
            <a:ext cx="8597900" cy="4792663"/>
          </a:xfrm>
        </p:spPr>
        <p:txBody>
          <a:bodyPr/>
          <a:lstStyle/>
          <a:p>
            <a:pPr marL="0" indent="0" eaLnBrk="1" hangingPunct="1">
              <a:buFont typeface="Wingdings" panose="05000000000000000000" pitchFamily="2" charset="2"/>
              <a:buNone/>
            </a:pPr>
            <a:r>
              <a:rPr lang="en-US" altLang="en-US" dirty="0" smtClean="0"/>
              <a:t>A foreign national is recruited and receives a visa to become a massage therapist in the US.  She incurs debt for the opportunity.</a:t>
            </a:r>
          </a:p>
          <a:p>
            <a:pPr marL="0" indent="0" eaLnBrk="1" hangingPunct="1">
              <a:buFont typeface="Wingdings" panose="05000000000000000000" pitchFamily="2" charset="2"/>
              <a:buNone/>
            </a:pPr>
            <a:endParaRPr lang="en-US" altLang="en-US" sz="800" dirty="0" smtClean="0"/>
          </a:p>
          <a:p>
            <a:pPr marL="0" indent="0" eaLnBrk="1" hangingPunct="1">
              <a:buFont typeface="Wingdings" panose="05000000000000000000" pitchFamily="2" charset="2"/>
              <a:buNone/>
            </a:pPr>
            <a:r>
              <a:rPr lang="en-US" altLang="en-US" dirty="0" smtClean="0"/>
              <a:t>At her new job, she learns she has to live in the massage parlor, pay the house for her room and board, and offer sex acts as well as massage.  She cannot leave the building without escort.</a:t>
            </a:r>
          </a:p>
          <a:p>
            <a:pPr marL="0" indent="0" eaLnBrk="1" hangingPunct="1">
              <a:buFont typeface="Wingdings" panose="05000000000000000000" pitchFamily="2" charset="2"/>
              <a:buNone/>
            </a:pPr>
            <a:endParaRPr lang="en-US" altLang="en-US" sz="800" dirty="0" smtClean="0"/>
          </a:p>
          <a:p>
            <a:pPr marL="0" indent="0" eaLnBrk="1" hangingPunct="1">
              <a:buFont typeface="Wingdings" panose="05000000000000000000" pitchFamily="2" charset="2"/>
              <a:buNone/>
            </a:pPr>
            <a:r>
              <a:rPr lang="en-US" altLang="en-US" dirty="0" smtClean="0"/>
              <a:t>The business owner holds her passport and insists on being paid for its return.  Her debt grows by the day.</a:t>
            </a:r>
          </a:p>
        </p:txBody>
      </p:sp>
    </p:spTree>
    <p:extLst>
      <p:ext uri="{BB962C8B-B14F-4D97-AF65-F5344CB8AC3E}">
        <p14:creationId xmlns:p14="http://schemas.microsoft.com/office/powerpoint/2010/main" val="1308580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5992"/>
            <a:ext cx="9144000" cy="386073"/>
          </a:xfrm>
        </p:spPr>
        <p:txBody>
          <a:bodyPr>
            <a:normAutofit fontScale="90000"/>
          </a:bodyPr>
          <a:lstStyle/>
          <a:p>
            <a:pPr algn="ctr"/>
            <a:r>
              <a:rPr lang="en-US" dirty="0" smtClean="0"/>
              <a:t>Traffickers </a:t>
            </a:r>
            <a:r>
              <a:rPr lang="en-US" dirty="0"/>
              <a:t>t</a:t>
            </a:r>
            <a:r>
              <a:rPr lang="en-US" dirty="0" smtClean="0"/>
              <a:t>arget vulnerabilities. </a:t>
            </a:r>
            <a:br>
              <a:rPr lang="en-US" dirty="0" smtClean="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67477"/>
            <a:ext cx="9144000" cy="5015346"/>
          </a:xfrm>
        </p:spPr>
      </p:pic>
      <p:sp>
        <p:nvSpPr>
          <p:cNvPr id="3" name="Rectangle 2"/>
          <p:cNvSpPr/>
          <p:nvPr/>
        </p:nvSpPr>
        <p:spPr>
          <a:xfrm>
            <a:off x="1607127" y="2216727"/>
            <a:ext cx="2503055" cy="1323439"/>
          </a:xfrm>
          <a:prstGeom prst="rect">
            <a:avLst/>
          </a:prstGeom>
          <a:noFill/>
        </p:spPr>
        <p:txBody>
          <a:bodyPr wrap="squar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rPr>
              <a:t>Human Trafficking</a:t>
            </a:r>
            <a:endParaRPr lang="en-US" sz="40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6899866" y="1277080"/>
            <a:ext cx="1994457" cy="461665"/>
          </a:xfrm>
          <a:prstGeom prst="rect">
            <a:avLst/>
          </a:prstGeom>
          <a:noFill/>
        </p:spPr>
        <p:txBody>
          <a:bodyPr wrap="none" lIns="91440" tIns="45720" rIns="91440" bIns="45720">
            <a:spAutoFit/>
          </a:bodyPr>
          <a:lstStyle/>
          <a:p>
            <a:pPr algn="ctr"/>
            <a:r>
              <a:rPr lang="en-US" sz="2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Homelessness</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8" name="Rectangle 7"/>
          <p:cNvSpPr/>
          <p:nvPr/>
        </p:nvSpPr>
        <p:spPr>
          <a:xfrm>
            <a:off x="5080601" y="5377205"/>
            <a:ext cx="4021168" cy="738664"/>
          </a:xfrm>
          <a:prstGeom prst="rect">
            <a:avLst/>
          </a:prstGeom>
        </p:spPr>
        <p:txBody>
          <a:bodyPr wrap="square">
            <a:spAutoFit/>
          </a:bodyPr>
          <a:lstStyle/>
          <a:p>
            <a:pPr algn="ctr"/>
            <a:r>
              <a:rPr lang="en-US"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Family Conflict/Instability</a:t>
            </a:r>
            <a:endPar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lgn="ctr"/>
            <a:endPar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9" name="Rectangle 8"/>
          <p:cNvSpPr/>
          <p:nvPr/>
        </p:nvSpPr>
        <p:spPr>
          <a:xfrm>
            <a:off x="48696" y="5100206"/>
            <a:ext cx="1303967" cy="830997"/>
          </a:xfrm>
          <a:prstGeom prst="rect">
            <a:avLst/>
          </a:prstGeom>
          <a:noFill/>
        </p:spPr>
        <p:txBody>
          <a:bodyPr wrap="square" lIns="91440" tIns="45720" rIns="91440" bIns="45720">
            <a:spAutoFit/>
          </a:bodyPr>
          <a:lstStyle/>
          <a:p>
            <a:pPr algn="ctr"/>
            <a:r>
              <a:rPr lang="en-US" sz="2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Social Isolation</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0" name="Rectangle 9"/>
          <p:cNvSpPr/>
          <p:nvPr/>
        </p:nvSpPr>
        <p:spPr>
          <a:xfrm>
            <a:off x="4110182" y="3540166"/>
            <a:ext cx="1773160" cy="461665"/>
          </a:xfrm>
          <a:prstGeom prst="rect">
            <a:avLst/>
          </a:prstGeom>
        </p:spPr>
        <p:txBody>
          <a:bodyPr wrap="square">
            <a:spAutoFit/>
          </a:bodyPr>
          <a:lstStyle/>
          <a:p>
            <a:pPr algn="ctr"/>
            <a:r>
              <a:rPr lang="en-US"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Addictions</a:t>
            </a:r>
            <a:endPar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1" name="Rectangle 10"/>
          <p:cNvSpPr/>
          <p:nvPr/>
        </p:nvSpPr>
        <p:spPr>
          <a:xfrm>
            <a:off x="7064572" y="2878446"/>
            <a:ext cx="2144883" cy="461665"/>
          </a:xfrm>
          <a:prstGeom prst="rect">
            <a:avLst/>
          </a:prstGeom>
        </p:spPr>
        <p:txBody>
          <a:bodyPr wrap="none">
            <a:spAutoFit/>
          </a:bodyPr>
          <a:lstStyle/>
          <a:p>
            <a:pPr algn="ctr"/>
            <a:r>
              <a:rPr lang="en-US"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Financial Stress</a:t>
            </a:r>
            <a:endPar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2" name="Rectangle 11"/>
          <p:cNvSpPr/>
          <p:nvPr/>
        </p:nvSpPr>
        <p:spPr>
          <a:xfrm>
            <a:off x="5822235" y="4001831"/>
            <a:ext cx="3159445" cy="461665"/>
          </a:xfrm>
          <a:prstGeom prst="rect">
            <a:avLst/>
          </a:prstGeom>
        </p:spPr>
        <p:txBody>
          <a:bodyPr wrap="square">
            <a:spAutoFit/>
          </a:bodyPr>
          <a:lstStyle/>
          <a:p>
            <a:pPr algn="ctr"/>
            <a:r>
              <a:rPr lang="en-US"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Immigration Status</a:t>
            </a:r>
            <a:endPar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3" name="Rectangle 12"/>
          <p:cNvSpPr/>
          <p:nvPr/>
        </p:nvSpPr>
        <p:spPr>
          <a:xfrm>
            <a:off x="630737" y="3925455"/>
            <a:ext cx="1853845" cy="830997"/>
          </a:xfrm>
          <a:prstGeom prst="rect">
            <a:avLst/>
          </a:prstGeom>
        </p:spPr>
        <p:txBody>
          <a:bodyPr wrap="square">
            <a:spAutoFit/>
          </a:bodyPr>
          <a:lstStyle/>
          <a:p>
            <a:pPr algn="ctr"/>
            <a:r>
              <a:rPr lang="en-US"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Natural Disasters</a:t>
            </a:r>
            <a:endPar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4" name="Rectangle 13"/>
          <p:cNvSpPr/>
          <p:nvPr/>
        </p:nvSpPr>
        <p:spPr>
          <a:xfrm>
            <a:off x="3519055" y="1817841"/>
            <a:ext cx="2295014" cy="461665"/>
          </a:xfrm>
          <a:prstGeom prst="rect">
            <a:avLst/>
          </a:prstGeom>
        </p:spPr>
        <p:txBody>
          <a:bodyPr wrap="square">
            <a:spAutoFit/>
          </a:bodyPr>
          <a:lstStyle/>
          <a:p>
            <a:pPr algn="ctr"/>
            <a:r>
              <a:rPr lang="en-US"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Hunger</a:t>
            </a:r>
            <a:endPar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5" name="Rectangle 14"/>
          <p:cNvSpPr/>
          <p:nvPr/>
        </p:nvSpPr>
        <p:spPr>
          <a:xfrm>
            <a:off x="2791896" y="4293684"/>
            <a:ext cx="2761246" cy="830997"/>
          </a:xfrm>
          <a:prstGeom prst="rect">
            <a:avLst/>
          </a:prstGeom>
        </p:spPr>
        <p:txBody>
          <a:bodyPr wrap="square">
            <a:spAutoFit/>
          </a:bodyPr>
          <a:lstStyle/>
          <a:p>
            <a:pPr algn="ctr"/>
            <a:r>
              <a:rPr lang="en-US"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History of Physical or Sexual Trauma</a:t>
            </a:r>
            <a:endPar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6" name="Rectangle 15"/>
          <p:cNvSpPr/>
          <p:nvPr/>
        </p:nvSpPr>
        <p:spPr>
          <a:xfrm>
            <a:off x="1" y="1339511"/>
            <a:ext cx="1815168" cy="1569660"/>
          </a:xfrm>
          <a:prstGeom prst="rect">
            <a:avLst/>
          </a:prstGeom>
        </p:spPr>
        <p:txBody>
          <a:bodyPr wrap="square">
            <a:spAutoFit/>
          </a:bodyPr>
          <a:lstStyle/>
          <a:p>
            <a:pPr algn="ctr"/>
            <a:r>
              <a:rPr lang="en-US"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Sexual Orientation or Gender Identity</a:t>
            </a:r>
            <a:endPar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108343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75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75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grpId="0" nodeType="afterEffect">
                                  <p:stCondLst>
                                    <p:cond delay="7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75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3750"/>
                            </p:stCondLst>
                            <p:childTnLst>
                              <p:par>
                                <p:cTn id="20" presetID="1" presetClass="entr" presetSubtype="0" fill="hold" grpId="0" nodeType="afterEffect">
                                  <p:stCondLst>
                                    <p:cond delay="75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grpId="0" nodeType="afterEffect">
                                  <p:stCondLst>
                                    <p:cond delay="75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5250"/>
                            </p:stCondLst>
                            <p:childTnLst>
                              <p:par>
                                <p:cTn id="26" presetID="1" presetClass="entr" presetSubtype="0" fill="hold" grpId="0" nodeType="afterEffect">
                                  <p:stCondLst>
                                    <p:cond delay="75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6000"/>
                            </p:stCondLst>
                            <p:childTnLst>
                              <p:par>
                                <p:cTn id="29" presetID="1" presetClass="entr" presetSubtype="0" fill="hold" grpId="0" nodeType="afterEffect">
                                  <p:stCondLst>
                                    <p:cond delay="750"/>
                                  </p:stCondLst>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p:stCondLst>
                              <p:cond delay="6750"/>
                            </p:stCondLst>
                            <p:childTnLst>
                              <p:par>
                                <p:cTn id="32" presetID="1" presetClass="entr" presetSubtype="0" fill="hold" grpId="0" nodeType="afterEffect">
                                  <p:stCondLst>
                                    <p:cond delay="50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93800"/>
            <a:ext cx="5689600" cy="5016758"/>
          </a:xfrm>
          <a:prstGeom prst="rect">
            <a:avLst/>
          </a:prstGeom>
          <a:noFill/>
        </p:spPr>
        <p:txBody>
          <a:bodyPr wrap="square" rtlCol="0">
            <a:spAutoFit/>
          </a:bodyPr>
          <a:lstStyle/>
          <a:p>
            <a:r>
              <a:rPr lang="en-US" sz="3200" dirty="0" smtClean="0"/>
              <a:t>An amusement </a:t>
            </a:r>
            <a:r>
              <a:rPr lang="en-US" sz="3200" dirty="0"/>
              <a:t>park hires European college students as staff, who are rarely seen off-site. During </a:t>
            </a:r>
            <a:r>
              <a:rPr lang="en-US" sz="3200" dirty="0" smtClean="0"/>
              <a:t>a </a:t>
            </a:r>
            <a:r>
              <a:rPr lang="en-US" sz="3200" dirty="0"/>
              <a:t>site visit, </a:t>
            </a:r>
            <a:r>
              <a:rPr lang="en-US" sz="3200" dirty="0" smtClean="0"/>
              <a:t>an appraiser </a:t>
            </a:r>
            <a:r>
              <a:rPr lang="en-US" sz="3200" dirty="0"/>
              <a:t>notices that the staff dorms seem overcrowded and unhygienic. She sees a supervisor making an employee uncomfortable through unwanted touching.</a:t>
            </a:r>
          </a:p>
        </p:txBody>
      </p:sp>
      <p:pic>
        <p:nvPicPr>
          <p:cNvPr id="6" name="Picture 5"/>
          <p:cNvPicPr>
            <a:picLocks noChangeAspect="1"/>
          </p:cNvPicPr>
          <p:nvPr/>
        </p:nvPicPr>
        <p:blipFill>
          <a:blip r:embed="rId2"/>
          <a:stretch>
            <a:fillRect/>
          </a:stretch>
        </p:blipFill>
        <p:spPr>
          <a:xfrm>
            <a:off x="5689600" y="1346201"/>
            <a:ext cx="3452813" cy="4724658"/>
          </a:xfrm>
          <a:prstGeom prst="rect">
            <a:avLst/>
          </a:prstGeom>
        </p:spPr>
      </p:pic>
      <p:sp>
        <p:nvSpPr>
          <p:cNvPr id="9" name="TextBox 8"/>
          <p:cNvSpPr txBox="1"/>
          <p:nvPr/>
        </p:nvSpPr>
        <p:spPr>
          <a:xfrm>
            <a:off x="111125" y="241300"/>
            <a:ext cx="8867775" cy="646331"/>
          </a:xfrm>
          <a:prstGeom prst="rect">
            <a:avLst/>
          </a:prstGeom>
          <a:noFill/>
        </p:spPr>
        <p:txBody>
          <a:bodyPr wrap="square" rtlCol="0">
            <a:spAutoFit/>
          </a:bodyPr>
          <a:lstStyle/>
          <a:p>
            <a:pPr algn="ctr"/>
            <a:r>
              <a:rPr lang="en-US" sz="3600" dirty="0" smtClean="0">
                <a:solidFill>
                  <a:schemeClr val="bg1"/>
                </a:solidFill>
              </a:rPr>
              <a:t>“Red Flags” of Potential Trafficking</a:t>
            </a:r>
            <a:endParaRPr lang="en-US" sz="3600" dirty="0">
              <a:solidFill>
                <a:schemeClr val="bg1"/>
              </a:solidFill>
            </a:endParaRPr>
          </a:p>
        </p:txBody>
      </p:sp>
    </p:spTree>
    <p:extLst>
      <p:ext uri="{BB962C8B-B14F-4D97-AF65-F5344CB8AC3E}">
        <p14:creationId xmlns:p14="http://schemas.microsoft.com/office/powerpoint/2010/main" val="3532561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725" y="1835834"/>
            <a:ext cx="2466975" cy="3539430"/>
          </a:xfrm>
          <a:prstGeom prst="rect">
            <a:avLst/>
          </a:prstGeom>
        </p:spPr>
        <p:txBody>
          <a:bodyPr wrap="square">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The storage room of a restaurant contains bunk beds and personal items.</a:t>
            </a:r>
            <a:endParaRPr lang="en-US" sz="3200" dirty="0">
              <a:latin typeface="Calibri" panose="020F0502020204030204" pitchFamily="34" charset="0"/>
              <a:cs typeface="Calibri" panose="020F050202020403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1559" y="1930400"/>
            <a:ext cx="6362441"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1125" y="241300"/>
            <a:ext cx="8867775" cy="646331"/>
          </a:xfrm>
          <a:prstGeom prst="rect">
            <a:avLst/>
          </a:prstGeom>
          <a:noFill/>
        </p:spPr>
        <p:txBody>
          <a:bodyPr wrap="square" rtlCol="0">
            <a:spAutoFit/>
          </a:bodyPr>
          <a:lstStyle/>
          <a:p>
            <a:pPr algn="ctr"/>
            <a:r>
              <a:rPr lang="en-US" sz="3600" dirty="0" smtClean="0">
                <a:solidFill>
                  <a:schemeClr val="bg1"/>
                </a:solidFill>
              </a:rPr>
              <a:t>“Red Flags” of Potential Trafficking</a:t>
            </a:r>
            <a:endParaRPr lang="en-US" sz="3600" dirty="0">
              <a:solidFill>
                <a:schemeClr val="bg1"/>
              </a:solidFill>
            </a:endParaRPr>
          </a:p>
        </p:txBody>
      </p:sp>
    </p:spTree>
    <p:extLst>
      <p:ext uri="{BB962C8B-B14F-4D97-AF65-F5344CB8AC3E}">
        <p14:creationId xmlns:p14="http://schemas.microsoft.com/office/powerpoint/2010/main" val="1098881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ctr"/>
            <a:r>
              <a:rPr lang="en-US" sz="3600" dirty="0"/>
              <a:t>“Red Flags” of Potential Trafficking</a:t>
            </a:r>
          </a:p>
        </p:txBody>
      </p:sp>
      <p:pic>
        <p:nvPicPr>
          <p:cNvPr id="419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66315"/>
            <a:ext cx="3848985" cy="2703740"/>
          </a:xfrm>
        </p:spPr>
      </p:pic>
      <p:sp>
        <p:nvSpPr>
          <p:cNvPr id="41988" name="TextBox 4"/>
          <p:cNvSpPr txBox="1">
            <a:spLocks noChangeArrowheads="1"/>
          </p:cNvSpPr>
          <p:nvPr/>
        </p:nvSpPr>
        <p:spPr bwMode="auto">
          <a:xfrm>
            <a:off x="4405313" y="1404938"/>
            <a:ext cx="4214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1590C8"/>
              </a:buClr>
              <a:buFont typeface="Wingdings" panose="05000000000000000000" pitchFamily="2" charset="2"/>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Tx/>
              <a:buFontTx/>
              <a:buNone/>
            </a:pPr>
            <a:r>
              <a:rPr lang="en-US" altLang="en-US" sz="1800"/>
              <a:t>Image from Times Union</a:t>
            </a:r>
          </a:p>
        </p:txBody>
      </p:sp>
      <p:sp>
        <p:nvSpPr>
          <p:cNvPr id="41989" name="TextBox 5"/>
          <p:cNvSpPr txBox="1">
            <a:spLocks noChangeArrowheads="1"/>
          </p:cNvSpPr>
          <p:nvPr/>
        </p:nvSpPr>
        <p:spPr bwMode="auto">
          <a:xfrm>
            <a:off x="0" y="3870055"/>
            <a:ext cx="8636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1590C8"/>
              </a:buClr>
              <a:buFont typeface="Wingdings" panose="05000000000000000000" pitchFamily="2" charset="2"/>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Tx/>
              <a:buNone/>
            </a:pPr>
            <a:r>
              <a:rPr lang="en-US" dirty="0"/>
              <a:t>While in the field making contact with delinquent taxpayers, the tax collector notices a sign on a massage business reading “entrance around back” and an </a:t>
            </a:r>
            <a:r>
              <a:rPr lang="en-US" dirty="0" smtClean="0"/>
              <a:t>arrow pointing down an alleyway to the back of the building.  It is open until midnight.</a:t>
            </a:r>
            <a:endParaRPr lang="en-US" altLang="en-US" sz="1800" dirty="0"/>
          </a:p>
        </p:txBody>
      </p:sp>
    </p:spTree>
    <p:extLst>
      <p:ext uri="{BB962C8B-B14F-4D97-AF65-F5344CB8AC3E}">
        <p14:creationId xmlns:p14="http://schemas.microsoft.com/office/powerpoint/2010/main" val="3225510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125" y="1772915"/>
            <a:ext cx="3225800" cy="3539430"/>
          </a:xfrm>
          <a:prstGeom prst="rect">
            <a:avLst/>
          </a:prstGeom>
        </p:spPr>
        <p:txBody>
          <a:bodyPr wrap="square">
            <a:spAutoFit/>
          </a:bodyPr>
          <a:lstStyle/>
          <a:p>
            <a:r>
              <a:rPr lang="en-US" dirty="0">
                <a:latin typeface="Calibri Light" panose="020F0302020204030204" pitchFamily="34" charset="0"/>
                <a:ea typeface="Calibri" panose="020F0502020204030204" pitchFamily="34" charset="0"/>
              </a:rPr>
              <a:t> </a:t>
            </a:r>
            <a:r>
              <a:rPr lang="en-US" sz="3200" dirty="0">
                <a:latin typeface="Calibri" panose="020F0502020204030204" pitchFamily="34" charset="0"/>
                <a:ea typeface="Calibri" panose="020F0502020204030204" pitchFamily="34" charset="0"/>
                <a:cs typeface="Calibri" panose="020F0502020204030204" pitchFamily="34" charset="0"/>
              </a:rPr>
              <a:t>While reviewing an upscale home under appeal, the appraiser notices that the maid's room locks from the outside.</a:t>
            </a:r>
            <a:endParaRPr lang="en-US" sz="3200" dirty="0">
              <a:latin typeface="Calibri" panose="020F0502020204030204" pitchFamily="34" charset="0"/>
              <a:cs typeface="Calibri" panose="020F0502020204030204" pitchFamily="34" charset="0"/>
            </a:endParaRPr>
          </a:p>
        </p:txBody>
      </p:sp>
      <p:sp>
        <p:nvSpPr>
          <p:cNvPr id="4" name="TextBox 3"/>
          <p:cNvSpPr txBox="1"/>
          <p:nvPr/>
        </p:nvSpPr>
        <p:spPr>
          <a:xfrm>
            <a:off x="4597400" y="1981200"/>
            <a:ext cx="2921000" cy="2400300"/>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5172074" y="1233487"/>
            <a:ext cx="3971925" cy="4913313"/>
          </a:xfrm>
          <a:prstGeom prst="rect">
            <a:avLst/>
          </a:prstGeom>
        </p:spPr>
      </p:pic>
      <p:sp>
        <p:nvSpPr>
          <p:cNvPr id="7" name="TextBox 6"/>
          <p:cNvSpPr txBox="1"/>
          <p:nvPr/>
        </p:nvSpPr>
        <p:spPr>
          <a:xfrm>
            <a:off x="111125" y="241300"/>
            <a:ext cx="8867775" cy="646331"/>
          </a:xfrm>
          <a:prstGeom prst="rect">
            <a:avLst/>
          </a:prstGeom>
          <a:noFill/>
        </p:spPr>
        <p:txBody>
          <a:bodyPr wrap="square" rtlCol="0">
            <a:spAutoFit/>
          </a:bodyPr>
          <a:lstStyle/>
          <a:p>
            <a:pPr algn="ctr"/>
            <a:r>
              <a:rPr lang="en-US" sz="3600" dirty="0" smtClean="0">
                <a:solidFill>
                  <a:schemeClr val="bg1"/>
                </a:solidFill>
              </a:rPr>
              <a:t>“Red Flags” of Potential Trafficking</a:t>
            </a:r>
            <a:endParaRPr lang="en-US" sz="3600" dirty="0">
              <a:solidFill>
                <a:schemeClr val="bg1"/>
              </a:solidFill>
            </a:endParaRPr>
          </a:p>
        </p:txBody>
      </p:sp>
    </p:spTree>
    <p:extLst>
      <p:ext uri="{BB962C8B-B14F-4D97-AF65-F5344CB8AC3E}">
        <p14:creationId xmlns:p14="http://schemas.microsoft.com/office/powerpoint/2010/main" val="2680487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70001"/>
            <a:ext cx="5486400" cy="4401205"/>
          </a:xfrm>
          <a:prstGeom prst="rect">
            <a:avLst/>
          </a:prstGeom>
        </p:spPr>
        <p:txBody>
          <a:bodyPr wrap="square">
            <a:spAutoFit/>
          </a:bodyPr>
          <a:lstStyle/>
          <a:p>
            <a:r>
              <a:rPr lang="en-US" sz="2800" dirty="0" smtClean="0">
                <a:latin typeface="Calibri" panose="020F0502020204030204" pitchFamily="34" charset="0"/>
                <a:ea typeface="Calibri" panose="020F0502020204030204" pitchFamily="34" charset="0"/>
                <a:cs typeface="Calibri" panose="020F0502020204030204" pitchFamily="34" charset="0"/>
              </a:rPr>
              <a:t>I</a:t>
            </a:r>
            <a:r>
              <a:rPr lang="en-US" sz="28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n a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food-processing plant, the auditor notices that the workers seem to have an unusually high number of visible injuries that are crudely cared for. </a:t>
            </a:r>
            <a:endParaRPr lang="en-US" sz="28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8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site supervisor diverts the auditor’s attention away from the employees and </a:t>
            </a:r>
            <a:r>
              <a:rPr lang="en-US" sz="28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moves into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another area of the plant.</a:t>
            </a:r>
            <a:endParaRPr lang="en-US" sz="2800" dirty="0">
              <a:latin typeface="Calibri" panose="020F0502020204030204" pitchFamily="34" charset="0"/>
              <a:cs typeface="Calibri" panose="020F0502020204030204" pitchFamily="34" charset="0"/>
            </a:endParaRPr>
          </a:p>
        </p:txBody>
      </p:sp>
      <p:pic>
        <p:nvPicPr>
          <p:cNvPr id="4" name="Picture 3" descr="Salmon cannery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774" y="2737934"/>
            <a:ext cx="3938226" cy="3447276"/>
          </a:xfrm>
          <a:prstGeom prst="rect">
            <a:avLst/>
          </a:prstGeom>
        </p:spPr>
      </p:pic>
      <p:sp>
        <p:nvSpPr>
          <p:cNvPr id="5" name="TextBox 4"/>
          <p:cNvSpPr txBox="1"/>
          <p:nvPr/>
        </p:nvSpPr>
        <p:spPr>
          <a:xfrm>
            <a:off x="111125" y="241300"/>
            <a:ext cx="8867775" cy="646331"/>
          </a:xfrm>
          <a:prstGeom prst="rect">
            <a:avLst/>
          </a:prstGeom>
          <a:noFill/>
        </p:spPr>
        <p:txBody>
          <a:bodyPr wrap="square" rtlCol="0">
            <a:spAutoFit/>
          </a:bodyPr>
          <a:lstStyle/>
          <a:p>
            <a:pPr algn="ctr"/>
            <a:r>
              <a:rPr lang="en-US" sz="3600" dirty="0" smtClean="0">
                <a:solidFill>
                  <a:schemeClr val="bg1"/>
                </a:solidFill>
              </a:rPr>
              <a:t>“Red Flags” of Potential Trafficking</a:t>
            </a:r>
            <a:endParaRPr lang="en-US" sz="3600" dirty="0">
              <a:solidFill>
                <a:schemeClr val="bg1"/>
              </a:solidFill>
            </a:endParaRPr>
          </a:p>
        </p:txBody>
      </p:sp>
    </p:spTree>
    <p:extLst>
      <p:ext uri="{BB962C8B-B14F-4D97-AF65-F5344CB8AC3E}">
        <p14:creationId xmlns:p14="http://schemas.microsoft.com/office/powerpoint/2010/main" val="33324619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761" y="1229731"/>
            <a:ext cx="8891239" cy="2062103"/>
          </a:xfrm>
          <a:prstGeom prst="rect">
            <a:avLst/>
          </a:prstGeom>
          <a:noFill/>
        </p:spPr>
        <p:txBody>
          <a:bodyPr wrap="square" rtlCol="0">
            <a:spAutoFit/>
          </a:bodyPr>
          <a:lstStyle/>
          <a:p>
            <a:r>
              <a:rPr lang="en-US" sz="3200" dirty="0"/>
              <a:t>A large, old home has been repurposed as a halfway house. All of the tenants spend long hours together at a local business, traveling to and from the workplace together in a van.</a:t>
            </a:r>
          </a:p>
        </p:txBody>
      </p:sp>
      <p:sp>
        <p:nvSpPr>
          <p:cNvPr id="7" name="TextBox 6"/>
          <p:cNvSpPr txBox="1"/>
          <p:nvPr/>
        </p:nvSpPr>
        <p:spPr>
          <a:xfrm>
            <a:off x="111125" y="241300"/>
            <a:ext cx="8867775" cy="646331"/>
          </a:xfrm>
          <a:prstGeom prst="rect">
            <a:avLst/>
          </a:prstGeom>
          <a:noFill/>
        </p:spPr>
        <p:txBody>
          <a:bodyPr wrap="square" rtlCol="0">
            <a:spAutoFit/>
          </a:bodyPr>
          <a:lstStyle/>
          <a:p>
            <a:pPr algn="ctr"/>
            <a:r>
              <a:rPr lang="en-US" sz="3600" dirty="0" smtClean="0">
                <a:solidFill>
                  <a:schemeClr val="bg1"/>
                </a:solidFill>
              </a:rPr>
              <a:t>“Red Flags” of Potential Trafficking</a:t>
            </a:r>
            <a:endParaRPr lang="en-US" sz="3600" dirty="0">
              <a:solidFill>
                <a:schemeClr val="bg1"/>
              </a:solidFill>
            </a:endParaRPr>
          </a:p>
        </p:txBody>
      </p:sp>
      <p:pic>
        <p:nvPicPr>
          <p:cNvPr id="3" name="Picture 2"/>
          <p:cNvPicPr>
            <a:picLocks noChangeAspect="1"/>
          </p:cNvPicPr>
          <p:nvPr/>
        </p:nvPicPr>
        <p:blipFill>
          <a:blip r:embed="rId2"/>
          <a:stretch>
            <a:fillRect/>
          </a:stretch>
        </p:blipFill>
        <p:spPr>
          <a:xfrm>
            <a:off x="1241503" y="3376072"/>
            <a:ext cx="6787376" cy="2798918"/>
          </a:xfrm>
          <a:prstGeom prst="rect">
            <a:avLst/>
          </a:prstGeom>
        </p:spPr>
      </p:pic>
    </p:spTree>
    <p:extLst>
      <p:ext uri="{BB962C8B-B14F-4D97-AF65-F5344CB8AC3E}">
        <p14:creationId xmlns:p14="http://schemas.microsoft.com/office/powerpoint/2010/main" val="2218359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0594" y="3244334"/>
            <a:ext cx="902811" cy="369332"/>
          </a:xfrm>
          <a:prstGeom prst="rect">
            <a:avLst/>
          </a:prstGeom>
        </p:spPr>
        <p:txBody>
          <a:bodyPr wrap="none">
            <a:spAutoFit/>
          </a:bodyPr>
          <a:lstStyle/>
          <a:p>
            <a:r>
              <a:rPr lang="en-US" dirty="0" err="1">
                <a:solidFill>
                  <a:schemeClr val="bg1">
                    <a:lumMod val="95000"/>
                  </a:schemeClr>
                </a:solidFill>
                <a:latin typeface="Times New Roman" panose="02020603050405020304" pitchFamily="18" charset="0"/>
                <a:cs typeface="Times New Roman" panose="02020603050405020304" pitchFamily="18" charset="0"/>
              </a:rPr>
              <a:t>Exampl</a:t>
            </a:r>
            <a:endParaRPr lang="en-US" dirty="0"/>
          </a:p>
        </p:txBody>
      </p:sp>
      <p:sp>
        <p:nvSpPr>
          <p:cNvPr id="4" name="TextBox 3"/>
          <p:cNvSpPr txBox="1"/>
          <p:nvPr/>
        </p:nvSpPr>
        <p:spPr>
          <a:xfrm>
            <a:off x="0" y="127000"/>
            <a:ext cx="9042400" cy="646331"/>
          </a:xfrm>
          <a:prstGeom prst="rect">
            <a:avLst/>
          </a:prstGeom>
          <a:noFill/>
        </p:spPr>
        <p:txBody>
          <a:bodyPr wrap="square" rtlCol="0">
            <a:spAutoFit/>
          </a:bodyPr>
          <a:lstStyle/>
          <a:p>
            <a:pPr algn="ctr"/>
            <a:r>
              <a:rPr lang="en-US" sz="3600" dirty="0" smtClean="0">
                <a:solidFill>
                  <a:schemeClr val="bg1"/>
                </a:solidFill>
              </a:rPr>
              <a:t>“Red Flags” of Potential Trafficking</a:t>
            </a:r>
            <a:endParaRPr lang="en-US" sz="3600" dirty="0">
              <a:solidFill>
                <a:schemeClr val="bg1"/>
              </a:solidFill>
            </a:endParaRPr>
          </a:p>
        </p:txBody>
      </p:sp>
      <p:sp>
        <p:nvSpPr>
          <p:cNvPr id="5" name="TextBox 4"/>
          <p:cNvSpPr txBox="1"/>
          <p:nvPr/>
        </p:nvSpPr>
        <p:spPr>
          <a:xfrm>
            <a:off x="177800" y="1485901"/>
            <a:ext cx="8724900" cy="51090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200" dirty="0" smtClean="0"/>
              <a:t>They can’t hold their own identification papers</a:t>
            </a:r>
          </a:p>
          <a:p>
            <a:pPr marL="285750" indent="-285750">
              <a:spcAft>
                <a:spcPts val="1200"/>
              </a:spcAft>
              <a:buFont typeface="Arial" panose="020B0604020202020204" pitchFamily="34" charset="0"/>
              <a:buChar char="•"/>
            </a:pPr>
            <a:r>
              <a:rPr lang="en-US" sz="3200" dirty="0" smtClean="0"/>
              <a:t>They live and work together, on site or in a home</a:t>
            </a:r>
          </a:p>
          <a:p>
            <a:pPr marL="285750" indent="-285750">
              <a:spcAft>
                <a:spcPts val="1200"/>
              </a:spcAft>
              <a:buFont typeface="Arial" panose="020B0604020202020204" pitchFamily="34" charset="0"/>
              <a:buChar char="•"/>
            </a:pPr>
            <a:r>
              <a:rPr lang="en-US" sz="3200" dirty="0" smtClean="0"/>
              <a:t>A third person controls movement and contact</a:t>
            </a:r>
          </a:p>
          <a:p>
            <a:pPr marL="285750" indent="-285750">
              <a:spcAft>
                <a:spcPts val="1200"/>
              </a:spcAft>
              <a:buFont typeface="Arial" panose="020B0604020202020204" pitchFamily="34" charset="0"/>
              <a:buChar char="•"/>
            </a:pPr>
            <a:r>
              <a:rPr lang="en-US" sz="3200" dirty="0" smtClean="0"/>
              <a:t>They pay excessive room/board/transportation</a:t>
            </a:r>
          </a:p>
          <a:p>
            <a:pPr marL="285750" indent="-285750">
              <a:spcAft>
                <a:spcPts val="1200"/>
              </a:spcAft>
              <a:buFont typeface="Arial" panose="020B0604020202020204" pitchFamily="34" charset="0"/>
              <a:buChar char="•"/>
            </a:pPr>
            <a:r>
              <a:rPr lang="en-US" sz="3200" dirty="0" smtClean="0"/>
              <a:t>They don’t receive all pay owed </a:t>
            </a:r>
          </a:p>
          <a:p>
            <a:pPr marL="285750" indent="-285750">
              <a:spcAft>
                <a:spcPts val="1200"/>
              </a:spcAft>
              <a:buFont typeface="Arial" panose="020B0604020202020204" pitchFamily="34" charset="0"/>
              <a:buChar char="•"/>
            </a:pPr>
            <a:r>
              <a:rPr lang="en-US" sz="3200" dirty="0" smtClean="0"/>
              <a:t>They can’t contact friends/family easily</a:t>
            </a:r>
          </a:p>
          <a:p>
            <a:pPr marL="285750" indent="-285750">
              <a:spcAft>
                <a:spcPts val="1200"/>
              </a:spcAft>
              <a:buFont typeface="Arial" panose="020B0604020202020204" pitchFamily="34" charset="0"/>
              <a:buChar char="•"/>
            </a:pPr>
            <a:r>
              <a:rPr lang="en-US" sz="3200" dirty="0" smtClean="0"/>
              <a:t>Something </a:t>
            </a:r>
            <a:r>
              <a:rPr lang="en-US" sz="3200" dirty="0"/>
              <a:t>bad will happen if they </a:t>
            </a:r>
            <a:r>
              <a:rPr lang="en-US" sz="3200" dirty="0" smtClean="0"/>
              <a:t>try to leave </a:t>
            </a:r>
            <a:endParaRPr lang="en-US" sz="3200" dirty="0"/>
          </a:p>
          <a:p>
            <a:pPr marL="285750" indent="-285750">
              <a:spcAft>
                <a:spcPts val="1200"/>
              </a:spcAft>
              <a:buFont typeface="Arial" panose="020B0604020202020204" pitchFamily="34" charset="0"/>
              <a:buChar char="•"/>
            </a:pPr>
            <a:endParaRPr lang="en-US" sz="3200" dirty="0"/>
          </a:p>
        </p:txBody>
      </p:sp>
    </p:spTree>
    <p:extLst>
      <p:ext uri="{BB962C8B-B14F-4D97-AF65-F5344CB8AC3E}">
        <p14:creationId xmlns:p14="http://schemas.microsoft.com/office/powerpoint/2010/main" val="250159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4500"/>
                            </p:stCondLst>
                            <p:childTnLst>
                              <p:par>
                                <p:cTn id="29" presetID="10" presetClass="entr" presetSubtype="0" fill="hold" nodeType="afterEffect">
                                  <p:stCondLst>
                                    <p:cond delay="25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4184"/>
            <a:ext cx="9144001" cy="986655"/>
          </a:xfrm>
        </p:spPr>
        <p:txBody>
          <a:bodyPr>
            <a:noAutofit/>
          </a:bodyPr>
          <a:lstStyle/>
          <a:p>
            <a:pPr marL="517525" indent="-461963" algn="ctr"/>
            <a:r>
              <a:rPr lang="en-US" sz="3200" b="1" dirty="0" smtClean="0"/>
              <a:t>Traffickers use specific environmental conditions</a:t>
            </a:r>
            <a:endParaRPr lang="en-US" sz="3200" b="1" dirty="0"/>
          </a:p>
        </p:txBody>
      </p:sp>
      <p:sp>
        <p:nvSpPr>
          <p:cNvPr id="3" name="Content Placeholder 2"/>
          <p:cNvSpPr>
            <a:spLocks noGrp="1"/>
          </p:cNvSpPr>
          <p:nvPr>
            <p:ph idx="1"/>
          </p:nvPr>
        </p:nvSpPr>
        <p:spPr>
          <a:xfrm>
            <a:off x="203200" y="2445093"/>
            <a:ext cx="8788400" cy="3650908"/>
          </a:xfrm>
        </p:spPr>
        <p:txBody>
          <a:bodyPr numCol="2">
            <a:normAutofit fontScale="92500" lnSpcReduction="10000"/>
          </a:bodyPr>
          <a:lstStyle/>
          <a:p>
            <a:pPr>
              <a:spcBef>
                <a:spcPts val="600"/>
              </a:spcBef>
              <a:spcAft>
                <a:spcPts val="600"/>
              </a:spcAft>
              <a:buFont typeface="Arial" panose="020B0604020202020204" pitchFamily="34" charset="0"/>
              <a:buChar char="•"/>
            </a:pPr>
            <a:r>
              <a:rPr lang="en-US" sz="3200" dirty="0"/>
              <a:t>Tourist destinations</a:t>
            </a:r>
          </a:p>
          <a:p>
            <a:pPr>
              <a:spcBef>
                <a:spcPts val="600"/>
              </a:spcBef>
              <a:spcAft>
                <a:spcPts val="600"/>
              </a:spcAft>
              <a:buFont typeface="Arial" panose="020B0604020202020204" pitchFamily="34" charset="0"/>
              <a:buChar char="•"/>
            </a:pPr>
            <a:r>
              <a:rPr lang="en-US" sz="3200" dirty="0"/>
              <a:t>Large public events</a:t>
            </a:r>
          </a:p>
          <a:p>
            <a:pPr>
              <a:spcBef>
                <a:spcPts val="600"/>
              </a:spcBef>
              <a:spcAft>
                <a:spcPts val="600"/>
              </a:spcAft>
              <a:buFont typeface="Arial" panose="020B0604020202020204" pitchFamily="34" charset="0"/>
              <a:buChar char="•"/>
            </a:pPr>
            <a:r>
              <a:rPr lang="en-US" sz="3200" dirty="0"/>
              <a:t>Seasonal farm work</a:t>
            </a:r>
          </a:p>
          <a:p>
            <a:pPr>
              <a:spcBef>
                <a:spcPts val="600"/>
              </a:spcBef>
              <a:spcAft>
                <a:spcPts val="600"/>
              </a:spcAft>
              <a:buFont typeface="Arial" panose="020B0604020202020204" pitchFamily="34" charset="0"/>
              <a:buChar char="•"/>
            </a:pPr>
            <a:r>
              <a:rPr lang="en-US" sz="3200" dirty="0"/>
              <a:t>Online advertising opportunities</a:t>
            </a:r>
          </a:p>
          <a:p>
            <a:pPr>
              <a:spcBef>
                <a:spcPts val="600"/>
              </a:spcBef>
              <a:spcAft>
                <a:spcPts val="600"/>
              </a:spcAft>
              <a:buFont typeface="Arial" panose="020B0604020202020204" pitchFamily="34" charset="0"/>
              <a:buChar char="•"/>
            </a:pPr>
            <a:r>
              <a:rPr lang="en-US" sz="3200" dirty="0"/>
              <a:t>Interstate highways</a:t>
            </a:r>
          </a:p>
          <a:p>
            <a:pPr>
              <a:spcBef>
                <a:spcPts val="600"/>
              </a:spcBef>
              <a:spcAft>
                <a:spcPts val="600"/>
              </a:spcAft>
              <a:buFont typeface="Arial" panose="020B0604020202020204" pitchFamily="34" charset="0"/>
              <a:buChar char="•"/>
            </a:pPr>
            <a:endParaRPr lang="en-US" sz="3200" dirty="0" smtClean="0"/>
          </a:p>
          <a:p>
            <a:pPr>
              <a:spcBef>
                <a:spcPts val="600"/>
              </a:spcBef>
              <a:spcAft>
                <a:spcPts val="600"/>
              </a:spcAft>
              <a:buFont typeface="Arial" panose="020B0604020202020204" pitchFamily="34" charset="0"/>
              <a:buChar char="•"/>
            </a:pPr>
            <a:r>
              <a:rPr lang="en-US" sz="3200" dirty="0" smtClean="0"/>
              <a:t>Truck </a:t>
            </a:r>
            <a:r>
              <a:rPr lang="en-US" sz="3200" dirty="0"/>
              <a:t>stops</a:t>
            </a:r>
          </a:p>
          <a:p>
            <a:pPr>
              <a:spcBef>
                <a:spcPts val="600"/>
              </a:spcBef>
              <a:spcAft>
                <a:spcPts val="600"/>
              </a:spcAft>
              <a:buFont typeface="Arial" panose="020B0604020202020204" pitchFamily="34" charset="0"/>
              <a:buChar char="•"/>
            </a:pPr>
            <a:r>
              <a:rPr lang="en-US" sz="3200" dirty="0"/>
              <a:t>Highway rest stops</a:t>
            </a:r>
          </a:p>
          <a:p>
            <a:pPr>
              <a:spcBef>
                <a:spcPts val="600"/>
              </a:spcBef>
              <a:spcAft>
                <a:spcPts val="600"/>
              </a:spcAft>
              <a:buFont typeface="Arial" panose="020B0604020202020204" pitchFamily="34" charset="0"/>
              <a:buChar char="•"/>
            </a:pPr>
            <a:r>
              <a:rPr lang="en-US" sz="3200" dirty="0"/>
              <a:t>Military bases</a:t>
            </a:r>
          </a:p>
          <a:p>
            <a:pPr>
              <a:spcBef>
                <a:spcPts val="600"/>
              </a:spcBef>
              <a:spcAft>
                <a:spcPts val="600"/>
              </a:spcAft>
              <a:buFont typeface="Arial" panose="020B0604020202020204" pitchFamily="34" charset="0"/>
              <a:buChar char="•"/>
            </a:pPr>
            <a:r>
              <a:rPr lang="en-US" sz="3200" dirty="0"/>
              <a:t>Factories</a:t>
            </a:r>
          </a:p>
          <a:p>
            <a:pPr>
              <a:spcBef>
                <a:spcPts val="600"/>
              </a:spcBef>
              <a:spcAft>
                <a:spcPts val="600"/>
              </a:spcAft>
              <a:buFont typeface="Arial" panose="020B0604020202020204" pitchFamily="34" charset="0"/>
              <a:buChar char="•"/>
            </a:pPr>
            <a:r>
              <a:rPr lang="en-US" sz="3200" dirty="0"/>
              <a:t>International </a:t>
            </a:r>
            <a:r>
              <a:rPr lang="en-US" sz="3200" dirty="0" smtClean="0"/>
              <a:t>borders</a:t>
            </a:r>
          </a:p>
          <a:p>
            <a:pPr>
              <a:spcBef>
                <a:spcPts val="600"/>
              </a:spcBef>
              <a:spcAft>
                <a:spcPts val="600"/>
              </a:spcAft>
              <a:buFont typeface="Arial" panose="020B0604020202020204" pitchFamily="34" charset="0"/>
              <a:buChar char="•"/>
            </a:pPr>
            <a:r>
              <a:rPr lang="en-US" sz="3200" dirty="0" smtClean="0"/>
              <a:t>Colleges and universities</a:t>
            </a:r>
            <a:endParaRPr lang="en-US" sz="3200" dirty="0"/>
          </a:p>
          <a:p>
            <a:pPr>
              <a:buFont typeface="Arial" panose="020B0604020202020204" pitchFamily="34" charset="0"/>
              <a:buChar char="•"/>
            </a:pPr>
            <a:endParaRPr lang="en-US" dirty="0"/>
          </a:p>
        </p:txBody>
      </p:sp>
      <p:sp>
        <p:nvSpPr>
          <p:cNvPr id="5" name="TextBox 4"/>
          <p:cNvSpPr txBox="1"/>
          <p:nvPr/>
        </p:nvSpPr>
        <p:spPr>
          <a:xfrm>
            <a:off x="292100" y="1435100"/>
            <a:ext cx="8699500" cy="707886"/>
          </a:xfrm>
          <a:prstGeom prst="rect">
            <a:avLst/>
          </a:prstGeom>
          <a:noFill/>
        </p:spPr>
        <p:txBody>
          <a:bodyPr wrap="square" rtlCol="0">
            <a:spAutoFit/>
          </a:bodyPr>
          <a:lstStyle/>
          <a:p>
            <a:pPr algn="ctr"/>
            <a:r>
              <a:rPr lang="en-US" sz="4000" b="1" dirty="0" smtClean="0">
                <a:solidFill>
                  <a:srgbClr val="C00000"/>
                </a:solidFill>
              </a:rPr>
              <a:t>Recruit – Transport </a:t>
            </a:r>
            <a:r>
              <a:rPr lang="en-US" sz="4000" b="1" dirty="0">
                <a:solidFill>
                  <a:srgbClr val="C00000"/>
                </a:solidFill>
              </a:rPr>
              <a:t>–</a:t>
            </a:r>
            <a:r>
              <a:rPr lang="en-US" sz="4000" b="1" dirty="0" smtClean="0">
                <a:solidFill>
                  <a:srgbClr val="C00000"/>
                </a:solidFill>
              </a:rPr>
              <a:t> Market</a:t>
            </a:r>
            <a:endParaRPr lang="en-US" sz="4000" b="1" dirty="0">
              <a:solidFill>
                <a:srgbClr val="C00000"/>
              </a:solidFill>
            </a:endParaRPr>
          </a:p>
        </p:txBody>
      </p:sp>
    </p:spTree>
    <p:extLst>
      <p:ext uri="{BB962C8B-B14F-4D97-AF65-F5344CB8AC3E}">
        <p14:creationId xmlns:p14="http://schemas.microsoft.com/office/powerpoint/2010/main" val="443893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Goals</a:t>
            </a:r>
            <a:endParaRPr lang="en-US" dirty="0"/>
          </a:p>
        </p:txBody>
      </p:sp>
      <p:sp>
        <p:nvSpPr>
          <p:cNvPr id="3" name="Content Placeholder 2"/>
          <p:cNvSpPr>
            <a:spLocks noGrp="1"/>
          </p:cNvSpPr>
          <p:nvPr>
            <p:ph idx="1"/>
          </p:nvPr>
        </p:nvSpPr>
        <p:spPr>
          <a:xfrm>
            <a:off x="139700" y="1825625"/>
            <a:ext cx="9004300" cy="4168775"/>
          </a:xfrm>
        </p:spPr>
        <p:txBody>
          <a:bodyPr>
            <a:normAutofit/>
          </a:bodyPr>
          <a:lstStyle/>
          <a:p>
            <a:r>
              <a:rPr lang="en-US" sz="3200" b="1" dirty="0" smtClean="0"/>
              <a:t>To learn the basics about sex and labor trafficking</a:t>
            </a:r>
          </a:p>
          <a:p>
            <a:endParaRPr lang="en-US" sz="3200" b="1" dirty="0" smtClean="0"/>
          </a:p>
          <a:p>
            <a:r>
              <a:rPr lang="en-US" sz="3200" b="1" dirty="0" smtClean="0"/>
              <a:t>To learn how the indicators might be visible in your work.</a:t>
            </a:r>
          </a:p>
          <a:p>
            <a:pPr marL="0" indent="0">
              <a:buNone/>
            </a:pPr>
            <a:endParaRPr lang="en-US" sz="3200" b="1" dirty="0" smtClean="0"/>
          </a:p>
          <a:p>
            <a:r>
              <a:rPr lang="en-US" sz="3200" b="1" dirty="0" smtClean="0"/>
              <a:t>To learn what to do if you DO see indicators of human trafficking</a:t>
            </a:r>
          </a:p>
        </p:txBody>
      </p:sp>
    </p:spTree>
    <p:extLst>
      <p:ext uri="{BB962C8B-B14F-4D97-AF65-F5344CB8AC3E}">
        <p14:creationId xmlns:p14="http://schemas.microsoft.com/office/powerpoint/2010/main" val="12798447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6" y="0"/>
            <a:ext cx="9095304" cy="1157879"/>
          </a:xfrm>
        </p:spPr>
        <p:txBody>
          <a:bodyPr>
            <a:normAutofit fontScale="90000"/>
          </a:bodyPr>
          <a:lstStyle/>
          <a:p>
            <a:pPr algn="ctr"/>
            <a:r>
              <a:rPr lang="en-US" dirty="0" smtClean="0"/>
              <a:t>Traffickers employ 25 business models </a:t>
            </a:r>
            <a:br>
              <a:rPr lang="en-US" dirty="0" smtClean="0"/>
            </a:br>
            <a:r>
              <a:rPr lang="en-US" dirty="0" smtClean="0"/>
              <a:t>for financial benefit</a:t>
            </a:r>
            <a:endParaRPr lang="en-US" dirty="0"/>
          </a:p>
        </p:txBody>
      </p:sp>
      <p:sp>
        <p:nvSpPr>
          <p:cNvPr id="3" name="Content Placeholder 2"/>
          <p:cNvSpPr>
            <a:spLocks noGrp="1"/>
          </p:cNvSpPr>
          <p:nvPr>
            <p:ph idx="1"/>
          </p:nvPr>
        </p:nvSpPr>
        <p:spPr>
          <a:xfrm>
            <a:off x="499834" y="2524071"/>
            <a:ext cx="7571232" cy="3446390"/>
          </a:xfrm>
        </p:spPr>
        <p:txBody>
          <a:bodyPr/>
          <a:lstStyle/>
          <a:p>
            <a:endParaRPr lang="en-US" dirty="0"/>
          </a:p>
        </p:txBody>
      </p:sp>
      <p:pic>
        <p:nvPicPr>
          <p:cNvPr id="1028" name="Picture 4" descr="The Typology of Modern Slav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7880"/>
            <a:ext cx="9144000" cy="503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332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242888"/>
            <a:ext cx="7886700" cy="757237"/>
          </a:xfrm>
        </p:spPr>
        <p:txBody>
          <a:bodyPr/>
          <a:lstStyle/>
          <a:p>
            <a:pPr algn="ctr" eaLnBrk="1" hangingPunct="1"/>
            <a:r>
              <a:rPr lang="en-US" altLang="en-US" sz="3200" smtClean="0"/>
              <a:t>The 25 Business Models of Trafficking</a:t>
            </a:r>
          </a:p>
        </p:txBody>
      </p:sp>
      <p:sp>
        <p:nvSpPr>
          <p:cNvPr id="3" name="Content Placeholder 2"/>
          <p:cNvSpPr>
            <a:spLocks noGrp="1"/>
          </p:cNvSpPr>
          <p:nvPr>
            <p:ph idx="1"/>
          </p:nvPr>
        </p:nvSpPr>
        <p:spPr>
          <a:xfrm>
            <a:off x="0" y="1243013"/>
            <a:ext cx="9144000" cy="4933950"/>
          </a:xfrm>
        </p:spPr>
        <p:txBody>
          <a:bodyPr rtlCol="0">
            <a:normAutofit/>
          </a:bodyPr>
          <a:lstStyle/>
          <a:p>
            <a:pPr marL="0" indent="0" eaLnBrk="1" fontAlgn="auto" hangingPunct="1">
              <a:spcAft>
                <a:spcPts val="0"/>
              </a:spcAft>
              <a:buFont typeface="Wingdings" panose="05000000000000000000" pitchFamily="2" charset="2"/>
              <a:buNone/>
              <a:defRPr/>
            </a:pPr>
            <a:endParaRPr lang="en-US" sz="1300" dirty="0" smtClean="0"/>
          </a:p>
          <a:p>
            <a:pPr marL="0" indent="0" eaLnBrk="1" fontAlgn="auto" hangingPunct="1">
              <a:spcAft>
                <a:spcPts val="0"/>
              </a:spcAft>
              <a:buFont typeface="Wingdings" panose="05000000000000000000" pitchFamily="2" charset="2"/>
              <a:buNone/>
              <a:defRPr/>
            </a:pPr>
            <a:r>
              <a:rPr lang="en-US" sz="3200" dirty="0" smtClean="0"/>
              <a:t>We conducted </a:t>
            </a:r>
            <a:r>
              <a:rPr lang="en-US" sz="3200" dirty="0"/>
              <a:t>four focus groups:</a:t>
            </a:r>
          </a:p>
          <a:p>
            <a:pPr marL="463550" eaLnBrk="1" fontAlgn="auto" hangingPunct="1">
              <a:spcAft>
                <a:spcPts val="0"/>
              </a:spcAft>
              <a:defRPr/>
            </a:pPr>
            <a:r>
              <a:rPr lang="en-US" sz="2400" dirty="0">
                <a:solidFill>
                  <a:schemeClr val="accent1">
                    <a:lumMod val="50000"/>
                  </a:schemeClr>
                </a:solidFill>
              </a:rPr>
              <a:t>Two municipalities (Chapel Hill and Greensboro)</a:t>
            </a:r>
          </a:p>
          <a:p>
            <a:pPr marL="463550" eaLnBrk="1" fontAlgn="auto" hangingPunct="1">
              <a:spcAft>
                <a:spcPts val="0"/>
              </a:spcAft>
              <a:defRPr/>
            </a:pPr>
            <a:r>
              <a:rPr lang="en-US" sz="2400" dirty="0">
                <a:solidFill>
                  <a:schemeClr val="accent1">
                    <a:lumMod val="50000"/>
                  </a:schemeClr>
                </a:solidFill>
              </a:rPr>
              <a:t>Two counties (Pitt and Rockingham)</a:t>
            </a:r>
          </a:p>
          <a:p>
            <a:pPr marL="234950" indent="0" eaLnBrk="1" fontAlgn="auto" hangingPunct="1">
              <a:spcAft>
                <a:spcPts val="0"/>
              </a:spcAft>
              <a:buFont typeface="Wingdings" panose="05000000000000000000" pitchFamily="2" charset="2"/>
              <a:buNone/>
              <a:defRPr/>
            </a:pPr>
            <a:endParaRPr lang="en-US" sz="1200" dirty="0"/>
          </a:p>
          <a:p>
            <a:pPr marL="3175" indent="0" eaLnBrk="1" fontAlgn="auto" hangingPunct="1">
              <a:spcAft>
                <a:spcPts val="0"/>
              </a:spcAft>
              <a:buFont typeface="Wingdings" panose="05000000000000000000" pitchFamily="2" charset="2"/>
              <a:buNone/>
              <a:defRPr/>
            </a:pPr>
            <a:r>
              <a:rPr lang="en-US" sz="3200" dirty="0" smtClean="0"/>
              <a:t>15 Departments </a:t>
            </a:r>
            <a:r>
              <a:rPr lang="en-US" sz="3200" dirty="0"/>
              <a:t>participating (27 individuals):</a:t>
            </a:r>
          </a:p>
          <a:p>
            <a:pPr marL="515938" indent="-284163" eaLnBrk="1" fontAlgn="auto" hangingPunct="1">
              <a:spcAft>
                <a:spcPts val="0"/>
              </a:spcAft>
              <a:defRPr/>
            </a:pPr>
            <a:r>
              <a:rPr lang="en-US" sz="2400" dirty="0">
                <a:solidFill>
                  <a:schemeClr val="accent1">
                    <a:lumMod val="50000"/>
                  </a:schemeClr>
                </a:solidFill>
              </a:rPr>
              <a:t>Library, Tax, Emergency Services, Environmental Health, Engineering, Public Utilities, Register of Deeds, Solid Waste/Recycling, Licensing, Neighborhood Development, Inspections, Economic Development, Manager, Public Health </a:t>
            </a:r>
          </a:p>
          <a:p>
            <a:pPr eaLnBrk="1" fontAlgn="auto" hangingPunct="1">
              <a:spcAft>
                <a:spcPts val="0"/>
              </a:spcAft>
              <a:defRPr/>
            </a:pPr>
            <a:endParaRPr lang="en-US" sz="2400" dirty="0"/>
          </a:p>
        </p:txBody>
      </p:sp>
    </p:spTree>
    <p:extLst>
      <p:ext uri="{BB962C8B-B14F-4D97-AF65-F5344CB8AC3E}">
        <p14:creationId xmlns:p14="http://schemas.microsoft.com/office/powerpoint/2010/main" val="22605662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tLang="en-US" dirty="0" smtClean="0"/>
              <a:t>Why local government?</a:t>
            </a:r>
          </a:p>
        </p:txBody>
      </p:sp>
      <p:sp>
        <p:nvSpPr>
          <p:cNvPr id="3" name="Content Placeholder 2"/>
          <p:cNvSpPr>
            <a:spLocks noGrp="1"/>
          </p:cNvSpPr>
          <p:nvPr>
            <p:ph idx="1"/>
          </p:nvPr>
        </p:nvSpPr>
        <p:spPr>
          <a:xfrm>
            <a:off x="125413" y="1884363"/>
            <a:ext cx="8523287" cy="3476625"/>
          </a:xfrm>
        </p:spPr>
        <p:txBody>
          <a:bodyPr rtlCol="0">
            <a:normAutofit/>
          </a:bodyPr>
          <a:lstStyle/>
          <a:p>
            <a:pPr marL="0" indent="0" eaLnBrk="1" fontAlgn="auto" hangingPunct="1">
              <a:spcAft>
                <a:spcPts val="0"/>
              </a:spcAft>
              <a:buFont typeface="Wingdings" panose="05000000000000000000" pitchFamily="2" charset="2"/>
              <a:buNone/>
              <a:defRPr/>
            </a:pPr>
            <a:r>
              <a:rPr lang="en-US" sz="3200" b="1" dirty="0" smtClean="0"/>
              <a:t>City and county staff …</a:t>
            </a:r>
          </a:p>
          <a:p>
            <a:pPr marL="0" indent="0" eaLnBrk="1" fontAlgn="auto" hangingPunct="1">
              <a:spcAft>
                <a:spcPts val="0"/>
              </a:spcAft>
              <a:buFont typeface="Wingdings" panose="05000000000000000000" pitchFamily="2" charset="2"/>
              <a:buNone/>
              <a:defRPr/>
            </a:pPr>
            <a:endParaRPr lang="en-US" sz="1200" b="1" dirty="0" smtClean="0"/>
          </a:p>
          <a:p>
            <a:pPr marL="514350" indent="-514350" eaLnBrk="1" fontAlgn="auto" hangingPunct="1">
              <a:spcAft>
                <a:spcPts val="0"/>
              </a:spcAft>
              <a:buFont typeface="+mj-lt"/>
              <a:buAutoNum type="arabicPeriod"/>
              <a:defRPr/>
            </a:pPr>
            <a:r>
              <a:rPr lang="en-US" sz="3200" dirty="0"/>
              <a:t>A</a:t>
            </a:r>
            <a:r>
              <a:rPr lang="en-US" sz="3200" dirty="0" smtClean="0"/>
              <a:t>re in homes, businesses, and public spaces every day,</a:t>
            </a:r>
          </a:p>
          <a:p>
            <a:pPr marL="514350" indent="-514350" eaLnBrk="1" fontAlgn="auto" hangingPunct="1">
              <a:spcAft>
                <a:spcPts val="0"/>
              </a:spcAft>
              <a:buFont typeface="+mj-lt"/>
              <a:buAutoNum type="arabicPeriod"/>
              <a:defRPr/>
            </a:pPr>
            <a:r>
              <a:rPr lang="en-US" sz="3200" dirty="0" smtClean="0"/>
              <a:t>Encounter vulnerable populations,</a:t>
            </a:r>
          </a:p>
          <a:p>
            <a:pPr marL="514350" indent="-514350" eaLnBrk="1" fontAlgn="auto" hangingPunct="1">
              <a:spcAft>
                <a:spcPts val="0"/>
              </a:spcAft>
              <a:buFont typeface="+mj-lt"/>
              <a:buAutoNum type="arabicPeriod"/>
              <a:defRPr/>
            </a:pPr>
            <a:r>
              <a:rPr lang="en-US" sz="3200" dirty="0" smtClean="0"/>
              <a:t>Know and care about their communities.</a:t>
            </a:r>
          </a:p>
          <a:p>
            <a:pPr eaLnBrk="1" fontAlgn="auto" hangingPunct="1">
              <a:spcAft>
                <a:spcPts val="0"/>
              </a:spcAft>
              <a:defRPr/>
            </a:pPr>
            <a:endParaRPr lang="en-US" dirty="0"/>
          </a:p>
        </p:txBody>
      </p:sp>
    </p:spTree>
    <p:extLst>
      <p:ext uri="{BB962C8B-B14F-4D97-AF65-F5344CB8AC3E}">
        <p14:creationId xmlns:p14="http://schemas.microsoft.com/office/powerpoint/2010/main" val="479418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30200" y="88900"/>
            <a:ext cx="8185150" cy="1222375"/>
          </a:xfrm>
        </p:spPr>
        <p:txBody>
          <a:bodyPr/>
          <a:lstStyle/>
          <a:p>
            <a:pPr marL="461963" indent="-461963" algn="ctr" eaLnBrk="1" hangingPunct="1"/>
            <a:r>
              <a:rPr lang="en-US" altLang="en-US" sz="3200" smtClean="0"/>
              <a:t>The 25 Business Models of Trafficking</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Wingdings" panose="05000000000000000000" pitchFamily="2" charset="2"/>
              <a:buNone/>
              <a:defRPr/>
            </a:pPr>
            <a:r>
              <a:rPr lang="en-US" dirty="0"/>
              <a:t>The question we posed for each model of trafficking:</a:t>
            </a:r>
          </a:p>
          <a:p>
            <a:pPr marL="0" indent="0" algn="ctr" eaLnBrk="1" fontAlgn="auto" hangingPunct="1">
              <a:lnSpc>
                <a:spcPct val="150000"/>
              </a:lnSpc>
              <a:spcAft>
                <a:spcPts val="0"/>
              </a:spcAft>
              <a:buFont typeface="Wingdings" panose="05000000000000000000" pitchFamily="2" charset="2"/>
              <a:buNone/>
              <a:defRPr/>
            </a:pPr>
            <a:r>
              <a:rPr lang="en-US" sz="3200" dirty="0" smtClean="0">
                <a:solidFill>
                  <a:schemeClr val="accent1">
                    <a:lumMod val="50000"/>
                  </a:schemeClr>
                </a:solidFill>
              </a:rPr>
              <a:t>“</a:t>
            </a:r>
            <a:r>
              <a:rPr lang="en-US" sz="3200" dirty="0">
                <a:solidFill>
                  <a:schemeClr val="accent1">
                    <a:lumMod val="50000"/>
                  </a:schemeClr>
                </a:solidFill>
              </a:rPr>
              <a:t>If this business model of trafficking </a:t>
            </a:r>
            <a:endParaRPr lang="en-US" sz="3200" dirty="0" smtClean="0">
              <a:solidFill>
                <a:schemeClr val="accent1">
                  <a:lumMod val="50000"/>
                </a:schemeClr>
              </a:solidFill>
            </a:endParaRPr>
          </a:p>
          <a:p>
            <a:pPr marL="0" indent="0" algn="ctr" eaLnBrk="1" fontAlgn="auto" hangingPunct="1">
              <a:lnSpc>
                <a:spcPct val="150000"/>
              </a:lnSpc>
              <a:spcAft>
                <a:spcPts val="0"/>
              </a:spcAft>
              <a:buFont typeface="Wingdings" panose="05000000000000000000" pitchFamily="2" charset="2"/>
              <a:buNone/>
              <a:defRPr/>
            </a:pPr>
            <a:r>
              <a:rPr lang="en-US" sz="3200" dirty="0" smtClean="0">
                <a:solidFill>
                  <a:schemeClr val="accent1">
                    <a:lumMod val="50000"/>
                  </a:schemeClr>
                </a:solidFill>
              </a:rPr>
              <a:t>were </a:t>
            </a:r>
            <a:r>
              <a:rPr lang="en-US" sz="3200" dirty="0">
                <a:solidFill>
                  <a:schemeClr val="accent1">
                    <a:lumMod val="50000"/>
                  </a:schemeClr>
                </a:solidFill>
              </a:rPr>
              <a:t>operating in your (city)(county), </a:t>
            </a:r>
            <a:endParaRPr lang="en-US" sz="3200" dirty="0" smtClean="0">
              <a:solidFill>
                <a:schemeClr val="accent1">
                  <a:lumMod val="50000"/>
                </a:schemeClr>
              </a:solidFill>
            </a:endParaRPr>
          </a:p>
          <a:p>
            <a:pPr marL="0" indent="0" algn="ctr" eaLnBrk="1" fontAlgn="auto" hangingPunct="1">
              <a:lnSpc>
                <a:spcPct val="150000"/>
              </a:lnSpc>
              <a:spcAft>
                <a:spcPts val="0"/>
              </a:spcAft>
              <a:buFont typeface="Wingdings" panose="05000000000000000000" pitchFamily="2" charset="2"/>
              <a:buNone/>
              <a:defRPr/>
            </a:pPr>
            <a:r>
              <a:rPr lang="en-US" sz="3200" dirty="0" smtClean="0">
                <a:solidFill>
                  <a:schemeClr val="accent1">
                    <a:lumMod val="50000"/>
                  </a:schemeClr>
                </a:solidFill>
              </a:rPr>
              <a:t>which </a:t>
            </a:r>
            <a:r>
              <a:rPr lang="en-US" sz="3200" dirty="0">
                <a:solidFill>
                  <a:schemeClr val="accent1">
                    <a:lumMod val="50000"/>
                  </a:schemeClr>
                </a:solidFill>
              </a:rPr>
              <a:t>governmental departments, functions, or services might intersect with it?” </a:t>
            </a:r>
          </a:p>
          <a:p>
            <a:pPr marL="0" indent="0" eaLnBrk="1" fontAlgn="auto" hangingPunct="1">
              <a:spcAft>
                <a:spcPts val="0"/>
              </a:spcAft>
              <a:buFont typeface="Wingdings" panose="05000000000000000000" pitchFamily="2" charset="2"/>
              <a:buNone/>
              <a:defRPr/>
            </a:pPr>
            <a:endParaRPr lang="en-US" dirty="0"/>
          </a:p>
        </p:txBody>
      </p:sp>
    </p:spTree>
    <p:extLst>
      <p:ext uri="{BB962C8B-B14F-4D97-AF65-F5344CB8AC3E}">
        <p14:creationId xmlns:p14="http://schemas.microsoft.com/office/powerpoint/2010/main" val="4012074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214313"/>
            <a:ext cx="9066213" cy="757237"/>
          </a:xfrm>
        </p:spPr>
        <p:txBody>
          <a:bodyPr/>
          <a:lstStyle/>
          <a:p>
            <a:pPr algn="ctr" eaLnBrk="1" hangingPunct="1"/>
            <a:r>
              <a:rPr lang="en-US" altLang="en-US" sz="3200" smtClean="0"/>
              <a:t>Business Models – most visible to local government</a:t>
            </a:r>
          </a:p>
        </p:txBody>
      </p:sp>
      <p:sp>
        <p:nvSpPr>
          <p:cNvPr id="3" name="Content Placeholder 2"/>
          <p:cNvSpPr>
            <a:spLocks noGrp="1"/>
          </p:cNvSpPr>
          <p:nvPr>
            <p:ph idx="1"/>
          </p:nvPr>
        </p:nvSpPr>
        <p:spPr>
          <a:xfrm>
            <a:off x="0" y="1443038"/>
            <a:ext cx="4538663" cy="4733925"/>
          </a:xfrm>
        </p:spPr>
        <p:txBody>
          <a:bodyPr rtlCol="0">
            <a:normAutofit fontScale="92500" lnSpcReduction="10000"/>
          </a:bodyPr>
          <a:lstStyle/>
          <a:p>
            <a:pPr marL="514350" indent="-514350" eaLnBrk="1" fontAlgn="auto" hangingPunct="1">
              <a:spcAft>
                <a:spcPts val="0"/>
              </a:spcAft>
              <a:buFont typeface="+mj-lt"/>
              <a:buAutoNum type="arabicPeriod"/>
              <a:defRPr/>
            </a:pPr>
            <a:r>
              <a:rPr lang="en-US" dirty="0" smtClean="0"/>
              <a:t>Escort services</a:t>
            </a:r>
          </a:p>
          <a:p>
            <a:pPr marL="514350" indent="-514350" eaLnBrk="1" fontAlgn="auto" hangingPunct="1">
              <a:spcAft>
                <a:spcPts val="0"/>
              </a:spcAft>
              <a:buFont typeface="+mj-lt"/>
              <a:buAutoNum type="arabicPeriod"/>
              <a:defRPr/>
            </a:pPr>
            <a:r>
              <a:rPr lang="en-US" dirty="0" smtClean="0"/>
              <a:t>Illicit massage </a:t>
            </a:r>
          </a:p>
          <a:p>
            <a:pPr marL="514350" indent="-514350" eaLnBrk="1" fontAlgn="auto" hangingPunct="1">
              <a:spcAft>
                <a:spcPts val="0"/>
              </a:spcAft>
              <a:buFont typeface="+mj-lt"/>
              <a:buAutoNum type="arabicPeriod"/>
              <a:defRPr/>
            </a:pPr>
            <a:r>
              <a:rPr lang="en-US" dirty="0" smtClean="0"/>
              <a:t>Outdoor solicitation</a:t>
            </a:r>
          </a:p>
          <a:p>
            <a:pPr marL="514350" indent="-514350" eaLnBrk="1" fontAlgn="auto" hangingPunct="1">
              <a:spcAft>
                <a:spcPts val="0"/>
              </a:spcAft>
              <a:buFont typeface="+mj-lt"/>
              <a:buAutoNum type="arabicPeriod"/>
              <a:defRPr/>
            </a:pPr>
            <a:r>
              <a:rPr lang="en-US" dirty="0" smtClean="0"/>
              <a:t>Residential brothels</a:t>
            </a:r>
          </a:p>
          <a:p>
            <a:pPr marL="514350" indent="-514350" eaLnBrk="1" fontAlgn="auto" hangingPunct="1">
              <a:spcAft>
                <a:spcPts val="0"/>
              </a:spcAft>
              <a:buFont typeface="+mj-lt"/>
              <a:buAutoNum type="arabicPeriod"/>
              <a:defRPr/>
            </a:pPr>
            <a:r>
              <a:rPr lang="en-US" dirty="0" smtClean="0"/>
              <a:t>Domestic workers</a:t>
            </a:r>
          </a:p>
          <a:p>
            <a:pPr marL="514350" indent="-514350" eaLnBrk="1" fontAlgn="auto" hangingPunct="1">
              <a:spcAft>
                <a:spcPts val="0"/>
              </a:spcAft>
              <a:buFont typeface="+mj-lt"/>
              <a:buAutoNum type="arabicPeriod"/>
              <a:defRPr/>
            </a:pPr>
            <a:r>
              <a:rPr lang="en-US" dirty="0" smtClean="0"/>
              <a:t>Bars/strip clubs/cantinas</a:t>
            </a:r>
          </a:p>
          <a:p>
            <a:pPr marL="514350" indent="-514350" eaLnBrk="1" fontAlgn="auto" hangingPunct="1">
              <a:spcAft>
                <a:spcPts val="0"/>
              </a:spcAft>
              <a:buFont typeface="+mj-lt"/>
              <a:buAutoNum type="arabicPeriod"/>
              <a:defRPr/>
            </a:pPr>
            <a:r>
              <a:rPr lang="en-US" dirty="0" smtClean="0"/>
              <a:t>Traveling sales crews</a:t>
            </a:r>
          </a:p>
          <a:p>
            <a:pPr marL="514350" indent="-514350" eaLnBrk="1" fontAlgn="auto" hangingPunct="1">
              <a:spcAft>
                <a:spcPts val="0"/>
              </a:spcAft>
              <a:buFont typeface="+mj-lt"/>
              <a:buAutoNum type="arabicPeriod"/>
              <a:defRPr/>
            </a:pPr>
            <a:r>
              <a:rPr lang="en-US" dirty="0" smtClean="0"/>
              <a:t>Restaurants/food service</a:t>
            </a:r>
          </a:p>
          <a:p>
            <a:pPr marL="514350" indent="-514350" eaLnBrk="1" fontAlgn="auto" hangingPunct="1">
              <a:spcAft>
                <a:spcPts val="0"/>
              </a:spcAft>
              <a:buFont typeface="+mj-lt"/>
              <a:buAutoNum type="arabicPeriod"/>
              <a:defRPr/>
            </a:pPr>
            <a:r>
              <a:rPr lang="en-US" dirty="0" smtClean="0"/>
              <a:t>Peddling and begging rings</a:t>
            </a:r>
          </a:p>
          <a:p>
            <a:pPr marL="514350" indent="-514350" eaLnBrk="1" fontAlgn="auto" hangingPunct="1">
              <a:spcAft>
                <a:spcPts val="0"/>
              </a:spcAft>
              <a:buFont typeface="+mj-lt"/>
              <a:buAutoNum type="arabicPeriod"/>
              <a:defRPr/>
            </a:pPr>
            <a:r>
              <a:rPr lang="en-US" dirty="0" smtClean="0"/>
              <a:t>Agriculture</a:t>
            </a:r>
          </a:p>
          <a:p>
            <a:pPr eaLnBrk="1" fontAlgn="auto" hangingPunct="1">
              <a:spcAft>
                <a:spcPts val="0"/>
              </a:spcAft>
              <a:defRPr/>
            </a:pPr>
            <a:endParaRPr lang="en-US" dirty="0" smtClean="0"/>
          </a:p>
          <a:p>
            <a:pPr eaLnBrk="1" fontAlgn="auto" hangingPunct="1">
              <a:spcAft>
                <a:spcPts val="0"/>
              </a:spcAft>
              <a:defRPr/>
            </a:pPr>
            <a:endParaRPr lang="en-US" dirty="0"/>
          </a:p>
        </p:txBody>
      </p:sp>
      <p:sp>
        <p:nvSpPr>
          <p:cNvPr id="4" name="TextBox 3"/>
          <p:cNvSpPr txBox="1"/>
          <p:nvPr/>
        </p:nvSpPr>
        <p:spPr>
          <a:xfrm>
            <a:off x="4538663" y="1443038"/>
            <a:ext cx="4527550" cy="4246562"/>
          </a:xfrm>
          <a:prstGeom prst="rect">
            <a:avLst/>
          </a:prstGeom>
          <a:noFill/>
        </p:spPr>
        <p:txBody>
          <a:bodyPr>
            <a:spAutoFit/>
          </a:bodyPr>
          <a:lstStyle/>
          <a:p>
            <a:pPr marL="457200" indent="-457200" eaLnBrk="1" fontAlgn="auto" hangingPunct="1">
              <a:spcBef>
                <a:spcPts val="0"/>
              </a:spcBef>
              <a:spcAft>
                <a:spcPts val="0"/>
              </a:spcAft>
              <a:buClr>
                <a:schemeClr val="accent1"/>
              </a:buClr>
              <a:buFont typeface="+mj-lt"/>
              <a:buAutoNum type="arabicPeriod" startAt="11"/>
              <a:defRPr/>
            </a:pPr>
            <a:r>
              <a:rPr lang="en-US" sz="2800" dirty="0">
                <a:latin typeface="+mn-lt"/>
              </a:rPr>
              <a:t>Construction industry</a:t>
            </a:r>
          </a:p>
          <a:p>
            <a:pPr marL="457200" indent="-457200" eaLnBrk="1" fontAlgn="auto" hangingPunct="1">
              <a:spcBef>
                <a:spcPts val="0"/>
              </a:spcBef>
              <a:spcAft>
                <a:spcPts val="0"/>
              </a:spcAft>
              <a:buClr>
                <a:schemeClr val="accent1"/>
              </a:buClr>
              <a:buFont typeface="+mj-lt"/>
              <a:buAutoNum type="arabicPeriod" startAt="11"/>
              <a:defRPr/>
            </a:pPr>
            <a:r>
              <a:rPr lang="en-US" sz="2800" dirty="0">
                <a:latin typeface="+mn-lt"/>
              </a:rPr>
              <a:t>Hotels/hospitality</a:t>
            </a:r>
          </a:p>
          <a:p>
            <a:pPr marL="457200" indent="-457200" eaLnBrk="1" fontAlgn="auto" hangingPunct="1">
              <a:spcBef>
                <a:spcPts val="0"/>
              </a:spcBef>
              <a:spcAft>
                <a:spcPts val="0"/>
              </a:spcAft>
              <a:buClr>
                <a:schemeClr val="accent1"/>
              </a:buClr>
              <a:buFont typeface="+mj-lt"/>
              <a:buAutoNum type="arabicPeriod" startAt="11"/>
              <a:defRPr/>
            </a:pPr>
            <a:r>
              <a:rPr lang="en-US" sz="2800" dirty="0">
                <a:latin typeface="+mn-lt"/>
              </a:rPr>
              <a:t>Landscaping</a:t>
            </a:r>
          </a:p>
          <a:p>
            <a:pPr marL="457200" indent="-457200" eaLnBrk="1" fontAlgn="auto" hangingPunct="1">
              <a:spcBef>
                <a:spcPts val="0"/>
              </a:spcBef>
              <a:spcAft>
                <a:spcPts val="0"/>
              </a:spcAft>
              <a:buClr>
                <a:schemeClr val="accent1"/>
              </a:buClr>
              <a:buFont typeface="+mj-lt"/>
              <a:buAutoNum type="arabicPeriod" startAt="11"/>
              <a:defRPr/>
            </a:pPr>
            <a:r>
              <a:rPr lang="en-US" sz="2800" dirty="0">
                <a:latin typeface="+mn-lt"/>
              </a:rPr>
              <a:t>Illicit activities </a:t>
            </a:r>
          </a:p>
          <a:p>
            <a:pPr marL="457200" indent="-457200" eaLnBrk="1" fontAlgn="auto" hangingPunct="1">
              <a:spcBef>
                <a:spcPts val="0"/>
              </a:spcBef>
              <a:spcAft>
                <a:spcPts val="0"/>
              </a:spcAft>
              <a:buClr>
                <a:schemeClr val="accent1"/>
              </a:buClr>
              <a:buFont typeface="+mj-lt"/>
              <a:buAutoNum type="arabicPeriod" startAt="11"/>
              <a:defRPr/>
            </a:pPr>
            <a:r>
              <a:rPr lang="en-US" sz="2800" dirty="0">
                <a:latin typeface="+mn-lt"/>
              </a:rPr>
              <a:t>Factories</a:t>
            </a:r>
          </a:p>
          <a:p>
            <a:pPr marL="457200" indent="-457200" eaLnBrk="1" fontAlgn="auto" hangingPunct="1">
              <a:spcBef>
                <a:spcPts val="0"/>
              </a:spcBef>
              <a:spcAft>
                <a:spcPts val="0"/>
              </a:spcAft>
              <a:buClr>
                <a:schemeClr val="accent1"/>
              </a:buClr>
              <a:buFont typeface="+mj-lt"/>
              <a:buAutoNum type="arabicPeriod" startAt="11"/>
              <a:defRPr/>
            </a:pPr>
            <a:r>
              <a:rPr lang="en-US" sz="2800" dirty="0">
                <a:latin typeface="+mn-lt"/>
              </a:rPr>
              <a:t>Carnivals</a:t>
            </a:r>
          </a:p>
          <a:p>
            <a:pPr marL="457200" indent="-457200" eaLnBrk="1" fontAlgn="auto" hangingPunct="1">
              <a:spcBef>
                <a:spcPts val="0"/>
              </a:spcBef>
              <a:spcAft>
                <a:spcPts val="0"/>
              </a:spcAft>
              <a:buClr>
                <a:schemeClr val="accent1"/>
              </a:buClr>
              <a:buFont typeface="+mj-lt"/>
              <a:buAutoNum type="arabicPeriod" startAt="11"/>
              <a:defRPr/>
            </a:pPr>
            <a:r>
              <a:rPr lang="en-US" sz="2800" dirty="0">
                <a:latin typeface="+mn-lt"/>
              </a:rPr>
              <a:t>Forestry/logging</a:t>
            </a:r>
          </a:p>
          <a:p>
            <a:pPr marL="457200" indent="-457200" eaLnBrk="1" fontAlgn="auto" hangingPunct="1">
              <a:spcBef>
                <a:spcPts val="0"/>
              </a:spcBef>
              <a:spcAft>
                <a:spcPts val="0"/>
              </a:spcAft>
              <a:buClr>
                <a:schemeClr val="accent1"/>
              </a:buClr>
              <a:buFont typeface="+mj-lt"/>
              <a:buAutoNum type="arabicPeriod" startAt="11"/>
              <a:defRPr/>
            </a:pPr>
            <a:r>
              <a:rPr lang="en-US" sz="2800" dirty="0">
                <a:latin typeface="+mn-lt"/>
              </a:rPr>
              <a:t>Recreational facilities</a:t>
            </a:r>
          </a:p>
          <a:p>
            <a:pPr marL="457200" indent="-457200" eaLnBrk="1" fontAlgn="auto" hangingPunct="1">
              <a:spcBef>
                <a:spcPts val="0"/>
              </a:spcBef>
              <a:spcAft>
                <a:spcPts val="0"/>
              </a:spcAft>
              <a:buClr>
                <a:schemeClr val="accent1"/>
              </a:buClr>
              <a:buFont typeface="+mj-lt"/>
              <a:buAutoNum type="arabicPeriod" startAt="11"/>
              <a:defRPr/>
            </a:pPr>
            <a:r>
              <a:rPr lang="en-US" sz="2800" dirty="0">
                <a:latin typeface="+mn-lt"/>
              </a:rPr>
              <a:t>Health care settings</a:t>
            </a:r>
          </a:p>
          <a:p>
            <a:pPr eaLnBrk="1" fontAlgn="auto" hangingPunct="1">
              <a:spcBef>
                <a:spcPts val="0"/>
              </a:spcBef>
              <a:spcAft>
                <a:spcPts val="0"/>
              </a:spcAft>
              <a:defRPr/>
            </a:pPr>
            <a:endParaRPr lang="en-US" dirty="0">
              <a:latin typeface="+mn-lt"/>
            </a:endParaRPr>
          </a:p>
        </p:txBody>
      </p:sp>
    </p:spTree>
    <p:extLst>
      <p:ext uri="{BB962C8B-B14F-4D97-AF65-F5344CB8AC3E}">
        <p14:creationId xmlns:p14="http://schemas.microsoft.com/office/powerpoint/2010/main" val="10466300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600" b="1" dirty="0" smtClean="0"/>
              <a:t/>
            </a:r>
            <a:br>
              <a:rPr lang="en-US" sz="3600" b="1" dirty="0" smtClean="0"/>
            </a:br>
            <a:r>
              <a:rPr lang="en-US" sz="3600" b="1" dirty="0" smtClean="0"/>
              <a:t>Untapped Observers:</a:t>
            </a:r>
            <a:r>
              <a:rPr lang="en-US" b="1" dirty="0"/>
              <a:t/>
            </a:r>
            <a:br>
              <a:rPr lang="en-US" b="1" dirty="0"/>
            </a:br>
            <a:endParaRPr lang="en-US" dirty="0"/>
          </a:p>
        </p:txBody>
      </p:sp>
      <p:sp>
        <p:nvSpPr>
          <p:cNvPr id="37891" name="Content Placeholder 2"/>
          <p:cNvSpPr>
            <a:spLocks noGrp="1"/>
          </p:cNvSpPr>
          <p:nvPr>
            <p:ph idx="1"/>
          </p:nvPr>
        </p:nvSpPr>
        <p:spPr>
          <a:xfrm>
            <a:off x="300734" y="1757596"/>
            <a:ext cx="9043987" cy="4791075"/>
          </a:xfrm>
        </p:spPr>
        <p:txBody>
          <a:bodyPr/>
          <a:lstStyle/>
          <a:p>
            <a:pPr eaLnBrk="1" hangingPunct="1">
              <a:buFont typeface="Arial" panose="020B0604020202020204" pitchFamily="34" charset="0"/>
              <a:buChar char="•"/>
            </a:pPr>
            <a:r>
              <a:rPr lang="en-US" altLang="en-US" b="1" dirty="0" smtClean="0"/>
              <a:t>First responders </a:t>
            </a:r>
            <a:r>
              <a:rPr lang="en-US" altLang="en-US" dirty="0" smtClean="0"/>
              <a:t>to emergencies</a:t>
            </a:r>
          </a:p>
          <a:p>
            <a:pPr eaLnBrk="1" hangingPunct="1">
              <a:buFont typeface="Arial" panose="020B0604020202020204" pitchFamily="34" charset="0"/>
              <a:buChar char="•"/>
            </a:pPr>
            <a:r>
              <a:rPr lang="en-US" altLang="en-US" dirty="0" smtClean="0"/>
              <a:t>Any kind of </a:t>
            </a:r>
            <a:r>
              <a:rPr lang="en-US" altLang="en-US" b="1" dirty="0" smtClean="0"/>
              <a:t>inspecto</a:t>
            </a:r>
            <a:r>
              <a:rPr lang="en-US" altLang="en-US" dirty="0" smtClean="0"/>
              <a:t>r </a:t>
            </a:r>
            <a:r>
              <a:rPr lang="en-US" altLang="en-US" sz="2000" dirty="0" smtClean="0"/>
              <a:t>(environmental health, code enforcement, etc.)</a:t>
            </a:r>
          </a:p>
          <a:p>
            <a:pPr eaLnBrk="1" hangingPunct="1">
              <a:buFont typeface="Arial" panose="020B0604020202020204" pitchFamily="34" charset="0"/>
              <a:buChar char="•"/>
            </a:pPr>
            <a:r>
              <a:rPr lang="en-US" altLang="en-US" b="1" dirty="0" smtClean="0"/>
              <a:t>Water/sewer/solid waste management/recycling</a:t>
            </a:r>
          </a:p>
          <a:p>
            <a:pPr eaLnBrk="1" hangingPunct="1">
              <a:buFont typeface="Arial" panose="020B0604020202020204" pitchFamily="34" charset="0"/>
              <a:buChar char="•"/>
            </a:pPr>
            <a:r>
              <a:rPr lang="en-US" altLang="en-US" dirty="0" smtClean="0"/>
              <a:t>Any </a:t>
            </a:r>
            <a:r>
              <a:rPr lang="en-US" altLang="en-US" b="1" dirty="0" smtClean="0"/>
              <a:t>licensing</a:t>
            </a:r>
            <a:r>
              <a:rPr lang="en-US" altLang="en-US" dirty="0" smtClean="0"/>
              <a:t> </a:t>
            </a:r>
            <a:r>
              <a:rPr lang="en-US" altLang="en-US" sz="2400" dirty="0" smtClean="0"/>
              <a:t>function </a:t>
            </a:r>
            <a:r>
              <a:rPr lang="en-US" altLang="en-US" sz="2000" dirty="0" smtClean="0"/>
              <a:t>(business, professional, marriage, etc.)</a:t>
            </a:r>
          </a:p>
          <a:p>
            <a:pPr eaLnBrk="1" hangingPunct="1">
              <a:buFont typeface="Arial" panose="020B0604020202020204" pitchFamily="34" charset="0"/>
              <a:buChar char="•"/>
            </a:pPr>
            <a:r>
              <a:rPr lang="en-US" altLang="en-US" b="1" dirty="0" smtClean="0"/>
              <a:t>Library</a:t>
            </a:r>
            <a:r>
              <a:rPr lang="en-US" altLang="en-US" dirty="0" smtClean="0"/>
              <a:t> staff</a:t>
            </a:r>
          </a:p>
          <a:p>
            <a:pPr eaLnBrk="1" hangingPunct="1">
              <a:buFont typeface="Arial" panose="020B0604020202020204" pitchFamily="34" charset="0"/>
              <a:buChar char="•"/>
            </a:pPr>
            <a:r>
              <a:rPr lang="en-US" altLang="en-US" dirty="0" smtClean="0"/>
              <a:t>Anyone who works in </a:t>
            </a:r>
            <a:r>
              <a:rPr lang="en-US" altLang="en-US" b="1" dirty="0" smtClean="0"/>
              <a:t>public waiting areas</a:t>
            </a:r>
            <a:r>
              <a:rPr lang="en-US" altLang="en-US" dirty="0" smtClean="0"/>
              <a:t>, especially related to transportation</a:t>
            </a:r>
          </a:p>
          <a:p>
            <a:pPr eaLnBrk="1" hangingPunct="1">
              <a:buFont typeface="Arial" panose="020B0604020202020204" pitchFamily="34" charset="0"/>
              <a:buChar char="•"/>
            </a:pPr>
            <a:r>
              <a:rPr lang="en-US" altLang="en-US" b="1" dirty="0" smtClean="0"/>
              <a:t>Business registration </a:t>
            </a:r>
            <a:r>
              <a:rPr lang="en-US" altLang="en-US" dirty="0" smtClean="0"/>
              <a:t>functions</a:t>
            </a:r>
          </a:p>
          <a:p>
            <a:pPr eaLnBrk="1" hangingPunct="1"/>
            <a:endParaRPr lang="en-US" altLang="en-US" dirty="0" smtClean="0"/>
          </a:p>
        </p:txBody>
      </p:sp>
    </p:spTree>
    <p:extLst>
      <p:ext uri="{BB962C8B-B14F-4D97-AF65-F5344CB8AC3E}">
        <p14:creationId xmlns:p14="http://schemas.microsoft.com/office/powerpoint/2010/main" val="6054644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tLang="en-US" dirty="0" smtClean="0"/>
              <a:t>Along with awareness training…</a:t>
            </a:r>
          </a:p>
        </p:txBody>
      </p:sp>
      <p:sp>
        <p:nvSpPr>
          <p:cNvPr id="3" name="Content Placeholder 2"/>
          <p:cNvSpPr>
            <a:spLocks noGrp="1"/>
          </p:cNvSpPr>
          <p:nvPr>
            <p:ph idx="1"/>
          </p:nvPr>
        </p:nvSpPr>
        <p:spPr>
          <a:xfrm>
            <a:off x="128588" y="1355725"/>
            <a:ext cx="8901112" cy="4821238"/>
          </a:xfrm>
        </p:spPr>
        <p:txBody>
          <a:bodyPr rtlCol="0">
            <a:normAutofit/>
          </a:bodyPr>
          <a:lstStyle/>
          <a:p>
            <a:pPr marL="0" indent="0" eaLnBrk="1" fontAlgn="auto" hangingPunct="1">
              <a:spcAft>
                <a:spcPts val="0"/>
              </a:spcAft>
              <a:buFont typeface="Wingdings" panose="05000000000000000000" pitchFamily="2" charset="2"/>
              <a:buNone/>
              <a:defRPr/>
            </a:pPr>
            <a:r>
              <a:rPr lang="en-US" b="1" dirty="0" smtClean="0"/>
              <a:t>…create protocols </a:t>
            </a:r>
            <a:r>
              <a:rPr lang="en-US" b="1"/>
              <a:t>for </a:t>
            </a:r>
            <a:r>
              <a:rPr lang="en-US" b="1" smtClean="0"/>
              <a:t>reporting</a:t>
            </a:r>
          </a:p>
          <a:p>
            <a:pPr marL="0" indent="0" eaLnBrk="1" fontAlgn="auto" hangingPunct="1">
              <a:spcAft>
                <a:spcPts val="0"/>
              </a:spcAft>
              <a:buFont typeface="Wingdings" panose="05000000000000000000" pitchFamily="2" charset="2"/>
              <a:buNone/>
              <a:defRPr/>
            </a:pPr>
            <a:endParaRPr lang="en-US" b="1" dirty="0" smtClean="0"/>
          </a:p>
          <a:p>
            <a:pPr marL="514350" indent="-514350" eaLnBrk="1" fontAlgn="auto" hangingPunct="1">
              <a:spcAft>
                <a:spcPts val="0"/>
              </a:spcAft>
              <a:buFont typeface="+mj-lt"/>
              <a:buAutoNum type="arabicPeriod"/>
              <a:defRPr/>
            </a:pPr>
            <a:r>
              <a:rPr lang="en-US" dirty="0" smtClean="0"/>
              <a:t>Clarify </a:t>
            </a:r>
            <a:r>
              <a:rPr lang="en-US" dirty="0"/>
              <a:t>legal requirements affecting your profession.</a:t>
            </a:r>
          </a:p>
          <a:p>
            <a:pPr marL="457200" lvl="1" indent="0" eaLnBrk="1" fontAlgn="auto" hangingPunct="1">
              <a:spcAft>
                <a:spcPts val="0"/>
              </a:spcAft>
              <a:buFont typeface="Arial" panose="020B0604020202020204" pitchFamily="34" charset="0"/>
              <a:buNone/>
              <a:defRPr/>
            </a:pPr>
            <a:endParaRPr lang="en-US" sz="1200" dirty="0"/>
          </a:p>
          <a:p>
            <a:pPr marL="514350" indent="-514350" eaLnBrk="1" fontAlgn="auto" hangingPunct="1">
              <a:spcAft>
                <a:spcPts val="0"/>
              </a:spcAft>
              <a:buFont typeface="+mj-lt"/>
              <a:buAutoNum type="arabicPeriod"/>
              <a:defRPr/>
            </a:pPr>
            <a:r>
              <a:rPr lang="en-US" dirty="0"/>
              <a:t>Clarify the expected sequence of events</a:t>
            </a:r>
            <a:r>
              <a:rPr lang="en-US" dirty="0" smtClean="0"/>
              <a:t>.</a:t>
            </a:r>
          </a:p>
          <a:p>
            <a:pPr marL="0" indent="0" eaLnBrk="1" fontAlgn="auto" hangingPunct="1">
              <a:spcAft>
                <a:spcPts val="0"/>
              </a:spcAft>
              <a:buFont typeface="Wingdings" panose="05000000000000000000" pitchFamily="2" charset="2"/>
              <a:buNone/>
              <a:defRPr/>
            </a:pPr>
            <a:endParaRPr lang="en-US" sz="1200" dirty="0"/>
          </a:p>
          <a:p>
            <a:pPr marL="514350" indent="-514350" eaLnBrk="1" fontAlgn="auto" hangingPunct="1">
              <a:spcAft>
                <a:spcPts val="0"/>
              </a:spcAft>
              <a:buFont typeface="+mj-lt"/>
              <a:buAutoNum type="arabicPeriod" startAt="3"/>
              <a:defRPr/>
            </a:pPr>
            <a:r>
              <a:rPr lang="en-US" dirty="0"/>
              <a:t>Clarify expectations for involving external </a:t>
            </a:r>
            <a:r>
              <a:rPr lang="en-US" dirty="0" smtClean="0"/>
              <a:t>authorities.</a:t>
            </a:r>
          </a:p>
          <a:p>
            <a:pPr marL="0" indent="0" eaLnBrk="1" fontAlgn="auto" hangingPunct="1">
              <a:spcAft>
                <a:spcPts val="0"/>
              </a:spcAft>
              <a:buFont typeface="Wingdings" panose="05000000000000000000" pitchFamily="2" charset="2"/>
              <a:buNone/>
              <a:defRPr/>
            </a:pPr>
            <a:endParaRPr lang="en-US" sz="1400" dirty="0"/>
          </a:p>
          <a:p>
            <a:pPr marL="514350" indent="-514350" eaLnBrk="1" fontAlgn="auto" hangingPunct="1">
              <a:spcAft>
                <a:spcPts val="0"/>
              </a:spcAft>
              <a:buFont typeface="+mj-lt"/>
              <a:buAutoNum type="arabicPeriod" startAt="4"/>
              <a:defRPr/>
            </a:pPr>
            <a:r>
              <a:rPr lang="en-US" dirty="0"/>
              <a:t>Debrief and readjust the protocol as necessary</a:t>
            </a:r>
          </a:p>
          <a:p>
            <a:pPr marL="0" indent="0" eaLnBrk="1" fontAlgn="auto" hangingPunct="1">
              <a:spcAft>
                <a:spcPts val="0"/>
              </a:spcAft>
              <a:buFont typeface="Wingdings" panose="05000000000000000000" pitchFamily="2" charset="2"/>
              <a:buNone/>
              <a:defRPr/>
            </a:pPr>
            <a:endParaRPr lang="en-US" dirty="0"/>
          </a:p>
        </p:txBody>
      </p:sp>
    </p:spTree>
    <p:extLst>
      <p:ext uri="{BB962C8B-B14F-4D97-AF65-F5344CB8AC3E}">
        <p14:creationId xmlns:p14="http://schemas.microsoft.com/office/powerpoint/2010/main" val="956094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tLang="en-US" smtClean="0"/>
              <a:t>What to do?</a:t>
            </a:r>
          </a:p>
        </p:txBody>
      </p:sp>
      <p:sp>
        <p:nvSpPr>
          <p:cNvPr id="49155" name="Content Placeholder 2"/>
          <p:cNvSpPr>
            <a:spLocks noGrp="1"/>
          </p:cNvSpPr>
          <p:nvPr>
            <p:ph idx="1"/>
          </p:nvPr>
        </p:nvSpPr>
        <p:spPr>
          <a:xfrm>
            <a:off x="0" y="1825625"/>
            <a:ext cx="9144000" cy="4351338"/>
          </a:xfrm>
        </p:spPr>
        <p:txBody>
          <a:bodyPr/>
          <a:lstStyle/>
          <a:p>
            <a:pPr marL="0" indent="0" eaLnBrk="1" hangingPunct="1">
              <a:buFont typeface="Wingdings" panose="05000000000000000000" pitchFamily="2" charset="2"/>
              <a:buNone/>
            </a:pPr>
            <a:r>
              <a:rPr lang="en-US" altLang="en-US" b="1" dirty="0" smtClean="0"/>
              <a:t>Examples of reporting options:</a:t>
            </a:r>
          </a:p>
          <a:p>
            <a:pPr marL="0" indent="0" eaLnBrk="1" hangingPunct="1">
              <a:buFont typeface="Wingdings" panose="05000000000000000000" pitchFamily="2" charset="2"/>
              <a:buNone/>
            </a:pPr>
            <a:endParaRPr lang="en-US" altLang="en-US" dirty="0" smtClean="0"/>
          </a:p>
          <a:p>
            <a:pPr lvl="1" eaLnBrk="1" hangingPunct="1"/>
            <a:r>
              <a:rPr lang="en-US" altLang="en-US" sz="2800" dirty="0" smtClean="0"/>
              <a:t>Report to a supervisor</a:t>
            </a:r>
          </a:p>
          <a:p>
            <a:pPr lvl="1" eaLnBrk="1" hangingPunct="1"/>
            <a:r>
              <a:rPr lang="en-US" altLang="en-US" sz="2800" dirty="0" smtClean="0"/>
              <a:t>Report to law enforcement</a:t>
            </a:r>
          </a:p>
          <a:p>
            <a:pPr lvl="1" eaLnBrk="1" hangingPunct="1"/>
            <a:r>
              <a:rPr lang="en-US" altLang="en-US" sz="2800" dirty="0" smtClean="0"/>
              <a:t>Report to the National Human Trafficking Hotline</a:t>
            </a:r>
          </a:p>
          <a:p>
            <a:pPr lvl="2" eaLnBrk="1" hangingPunct="1"/>
            <a:r>
              <a:rPr lang="en-US" altLang="en-US" dirty="0" smtClean="0"/>
              <a:t>Call 888 373 7888</a:t>
            </a:r>
          </a:p>
          <a:p>
            <a:pPr lvl="2" eaLnBrk="1" hangingPunct="1"/>
            <a:r>
              <a:rPr lang="en-US" altLang="en-US" dirty="0" smtClean="0"/>
              <a:t>Text 233733</a:t>
            </a:r>
          </a:p>
          <a:p>
            <a:pPr lvl="2" eaLnBrk="1" hangingPunct="1"/>
            <a:r>
              <a:rPr lang="en-US" altLang="en-US" dirty="0" smtClean="0"/>
              <a:t>Humantraffickinghotline.org</a:t>
            </a:r>
          </a:p>
        </p:txBody>
      </p:sp>
    </p:spTree>
    <p:extLst>
      <p:ext uri="{BB962C8B-B14F-4D97-AF65-F5344CB8AC3E}">
        <p14:creationId xmlns:p14="http://schemas.microsoft.com/office/powerpoint/2010/main" val="283534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altLang="en-US" smtClean="0"/>
              <a:t>Available to everyone:</a:t>
            </a:r>
          </a:p>
        </p:txBody>
      </p:sp>
      <p:pic>
        <p:nvPicPr>
          <p:cNvPr id="522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23435" y="1639694"/>
            <a:ext cx="7697129" cy="3014663"/>
          </a:xfrm>
        </p:spPr>
      </p:pic>
      <p:sp>
        <p:nvSpPr>
          <p:cNvPr id="52228" name="TextBox 4"/>
          <p:cNvSpPr txBox="1">
            <a:spLocks noChangeArrowheads="1"/>
          </p:cNvSpPr>
          <p:nvPr/>
        </p:nvSpPr>
        <p:spPr bwMode="auto">
          <a:xfrm>
            <a:off x="757238" y="5133975"/>
            <a:ext cx="88090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1590C8"/>
              </a:buClr>
              <a:buFont typeface="Wingdings" panose="05000000000000000000" pitchFamily="2" charset="2"/>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Tx/>
              <a:buFontTx/>
              <a:buNone/>
            </a:pPr>
            <a:r>
              <a:rPr lang="en-US" altLang="en-US" sz="2400" b="1"/>
              <a:t>The Polaris Project </a:t>
            </a:r>
            <a:r>
              <a:rPr lang="en-US" altLang="en-US" sz="2000" b="1"/>
              <a:t>(reports and statistics)</a:t>
            </a:r>
          </a:p>
          <a:p>
            <a:pPr eaLnBrk="1" hangingPunct="1">
              <a:lnSpc>
                <a:spcPct val="100000"/>
              </a:lnSpc>
              <a:spcBef>
                <a:spcPct val="0"/>
              </a:spcBef>
              <a:buClrTx/>
              <a:buFontTx/>
              <a:buNone/>
            </a:pPr>
            <a:r>
              <a:rPr lang="en-US" altLang="en-US" sz="1800"/>
              <a:t>https://polarisproject.org/</a:t>
            </a:r>
          </a:p>
          <a:p>
            <a:pPr eaLnBrk="1" hangingPunct="1">
              <a:lnSpc>
                <a:spcPct val="100000"/>
              </a:lnSpc>
              <a:spcBef>
                <a:spcPct val="0"/>
              </a:spcBef>
              <a:buClrTx/>
              <a:buFontTx/>
              <a:buNone/>
            </a:pPr>
            <a:endParaRPr lang="en-US" altLang="en-US" sz="1800"/>
          </a:p>
        </p:txBody>
      </p:sp>
    </p:spTree>
    <p:extLst>
      <p:ext uri="{BB962C8B-B14F-4D97-AF65-F5344CB8AC3E}">
        <p14:creationId xmlns:p14="http://schemas.microsoft.com/office/powerpoint/2010/main" val="16470889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sz="3600" smtClean="0"/>
              <a:t>How big is the problem?</a:t>
            </a:r>
          </a:p>
        </p:txBody>
      </p:sp>
      <p:sp>
        <p:nvSpPr>
          <p:cNvPr id="4" name="Content Placeholder 2"/>
          <p:cNvSpPr>
            <a:spLocks noGrp="1"/>
          </p:cNvSpPr>
          <p:nvPr>
            <p:ph idx="1"/>
          </p:nvPr>
        </p:nvSpPr>
        <p:spPr>
          <a:xfrm>
            <a:off x="120650" y="1544638"/>
            <a:ext cx="8788400" cy="4527550"/>
          </a:xfrm>
        </p:spPr>
        <p:txBody>
          <a:bodyPr rtlCol="0">
            <a:normAutofit/>
          </a:bodyPr>
          <a:lstStyle/>
          <a:p>
            <a:pPr marL="0" indent="0" eaLnBrk="1" fontAlgn="auto" hangingPunct="1">
              <a:spcAft>
                <a:spcPts val="0"/>
              </a:spcAft>
              <a:buFont typeface="Wingdings" panose="05000000000000000000" pitchFamily="2" charset="2"/>
              <a:buNone/>
              <a:defRPr/>
            </a:pPr>
            <a:r>
              <a:rPr lang="en-US" sz="3200" b="1" dirty="0" smtClean="0"/>
              <a:t>287 </a:t>
            </a:r>
            <a:r>
              <a:rPr lang="en-US" sz="3200" b="1" dirty="0"/>
              <a:t>cases reported in </a:t>
            </a:r>
            <a:r>
              <a:rPr lang="en-US" sz="3200" b="1" dirty="0" smtClean="0"/>
              <a:t>2018 </a:t>
            </a:r>
            <a:r>
              <a:rPr lang="en-US" sz="3200" b="1" dirty="0" smtClean="0"/>
              <a:t>to National HT Hotline:</a:t>
            </a:r>
            <a:endParaRPr lang="en-US" sz="3200" b="1" dirty="0"/>
          </a:p>
          <a:p>
            <a:pPr marL="457200" lvl="1" indent="0" eaLnBrk="1" fontAlgn="auto" hangingPunct="1">
              <a:spcAft>
                <a:spcPts val="0"/>
              </a:spcAft>
              <a:buNone/>
              <a:defRPr/>
            </a:pPr>
            <a:r>
              <a:rPr lang="en-US" sz="2800" dirty="0" smtClean="0"/>
              <a:t>192 </a:t>
            </a:r>
            <a:r>
              <a:rPr lang="en-US" sz="2800" dirty="0"/>
              <a:t>sex </a:t>
            </a:r>
            <a:r>
              <a:rPr lang="en-US" sz="2800" dirty="0" smtClean="0"/>
              <a:t>trafficking     </a:t>
            </a:r>
            <a:r>
              <a:rPr lang="en-US" sz="2800" dirty="0" smtClean="0"/>
              <a:t>54 </a:t>
            </a:r>
            <a:r>
              <a:rPr lang="en-US" sz="2800" dirty="0"/>
              <a:t>labor trafficking</a:t>
            </a:r>
          </a:p>
          <a:p>
            <a:pPr marL="457200" lvl="1" indent="0" eaLnBrk="1" fontAlgn="auto" hangingPunct="1">
              <a:spcAft>
                <a:spcPts val="0"/>
              </a:spcAft>
              <a:buNone/>
              <a:defRPr/>
            </a:pPr>
            <a:r>
              <a:rPr lang="en-US" sz="2800" dirty="0" smtClean="0"/>
              <a:t>14 </a:t>
            </a:r>
            <a:r>
              <a:rPr lang="en-US" sz="2800" dirty="0"/>
              <a:t>sex and </a:t>
            </a:r>
            <a:r>
              <a:rPr lang="en-US" sz="2800" dirty="0" smtClean="0"/>
              <a:t>labor        </a:t>
            </a:r>
            <a:r>
              <a:rPr lang="en-US" sz="2800" dirty="0" smtClean="0"/>
              <a:t>27 </a:t>
            </a:r>
            <a:r>
              <a:rPr lang="en-US" sz="2800" dirty="0"/>
              <a:t>type not </a:t>
            </a:r>
            <a:r>
              <a:rPr lang="en-US" sz="2800" dirty="0" smtClean="0"/>
              <a:t>specified</a:t>
            </a:r>
          </a:p>
          <a:p>
            <a:pPr lvl="1" eaLnBrk="1" fontAlgn="auto" hangingPunct="1">
              <a:spcAft>
                <a:spcPts val="0"/>
              </a:spcAft>
              <a:defRPr/>
            </a:pPr>
            <a:endParaRPr lang="en-US" sz="1100" dirty="0"/>
          </a:p>
          <a:p>
            <a:pPr marL="0" indent="0" eaLnBrk="1" fontAlgn="auto" hangingPunct="1">
              <a:spcAft>
                <a:spcPts val="0"/>
              </a:spcAft>
              <a:buFont typeface="Wingdings" panose="05000000000000000000" pitchFamily="2" charset="2"/>
              <a:buNone/>
              <a:defRPr/>
            </a:pPr>
            <a:r>
              <a:rPr lang="en-US" dirty="0" smtClean="0"/>
              <a:t>Five Project NO REST pilot sites: 300 victims in 18 months.</a:t>
            </a:r>
          </a:p>
          <a:p>
            <a:pPr marL="0" indent="0" eaLnBrk="1" fontAlgn="auto" hangingPunct="1">
              <a:spcAft>
                <a:spcPts val="0"/>
              </a:spcAft>
              <a:buFont typeface="Wingdings" panose="05000000000000000000" pitchFamily="2" charset="2"/>
              <a:buNone/>
              <a:defRPr/>
            </a:pPr>
            <a:endParaRPr lang="en-US" sz="1100" dirty="0"/>
          </a:p>
          <a:p>
            <a:pPr marL="0" indent="0" eaLnBrk="1" fontAlgn="auto" hangingPunct="1">
              <a:spcAft>
                <a:spcPts val="0"/>
              </a:spcAft>
              <a:buFont typeface="Wingdings" panose="05000000000000000000" pitchFamily="2" charset="2"/>
              <a:buNone/>
              <a:defRPr/>
            </a:pPr>
            <a:r>
              <a:rPr lang="en-US" dirty="0" smtClean="0"/>
              <a:t>Cumberland County:  	48 charges </a:t>
            </a:r>
          </a:p>
          <a:p>
            <a:pPr marL="0" indent="0" eaLnBrk="1" fontAlgn="auto" hangingPunct="1">
              <a:spcAft>
                <a:spcPts val="0"/>
              </a:spcAft>
              <a:buFont typeface="Wingdings" panose="05000000000000000000" pitchFamily="2" charset="2"/>
              <a:buNone/>
              <a:defRPr/>
            </a:pPr>
            <a:r>
              <a:rPr lang="en-US" dirty="0" smtClean="0"/>
              <a:t>Wake County:  		33 charges</a:t>
            </a:r>
          </a:p>
          <a:p>
            <a:pPr marL="0" indent="0" eaLnBrk="1" fontAlgn="auto" hangingPunct="1">
              <a:spcAft>
                <a:spcPts val="0"/>
              </a:spcAft>
              <a:buFont typeface="Wingdings" panose="05000000000000000000" pitchFamily="2" charset="2"/>
              <a:buNone/>
              <a:defRPr/>
            </a:pPr>
            <a:endParaRPr lang="en-US" dirty="0" smtClean="0"/>
          </a:p>
          <a:p>
            <a:pPr marL="0" indent="0" eaLnBrk="1" fontAlgn="auto" hangingPunct="1">
              <a:spcAft>
                <a:spcPts val="0"/>
              </a:spcAft>
              <a:buFont typeface="Wingdings" panose="05000000000000000000" pitchFamily="2" charset="2"/>
              <a:buNone/>
              <a:defRPr/>
            </a:pPr>
            <a:r>
              <a:rPr lang="en-US" dirty="0" smtClean="0"/>
              <a:t>SBI reports 731,500 online ads for sex in 2018 in NC.</a:t>
            </a:r>
          </a:p>
        </p:txBody>
      </p:sp>
    </p:spTree>
    <p:extLst>
      <p:ext uri="{BB962C8B-B14F-4D97-AF65-F5344CB8AC3E}">
        <p14:creationId xmlns:p14="http://schemas.microsoft.com/office/powerpoint/2010/main" val="1838011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4184"/>
            <a:ext cx="9106124" cy="757881"/>
          </a:xfrm>
        </p:spPr>
        <p:txBody>
          <a:bodyPr>
            <a:normAutofit/>
          </a:bodyPr>
          <a:lstStyle/>
          <a:p>
            <a:pPr algn="ctr"/>
            <a:r>
              <a:rPr lang="en-US" dirty="0" smtClean="0"/>
              <a:t>How does human trafficking show up?</a:t>
            </a:r>
            <a:endParaRPr lang="en-US" dirty="0"/>
          </a:p>
        </p:txBody>
      </p:sp>
      <p:sp>
        <p:nvSpPr>
          <p:cNvPr id="3" name="Content Placeholder 2"/>
          <p:cNvSpPr>
            <a:spLocks noGrp="1"/>
          </p:cNvSpPr>
          <p:nvPr>
            <p:ph idx="1"/>
          </p:nvPr>
        </p:nvSpPr>
        <p:spPr>
          <a:xfrm>
            <a:off x="330506" y="1476259"/>
            <a:ext cx="8538072" cy="4549967"/>
          </a:xfrm>
        </p:spPr>
        <p:txBody>
          <a:bodyPr>
            <a:normAutofit/>
          </a:bodyPr>
          <a:lstStyle/>
          <a:p>
            <a:pPr marL="285750" lvl="1"/>
            <a:r>
              <a:rPr lang="en-US" sz="3200" dirty="0" smtClean="0"/>
              <a:t>Human </a:t>
            </a:r>
            <a:r>
              <a:rPr lang="en-US" sz="3200" dirty="0"/>
              <a:t>trafficking can occur anywhere, in large cities, small towns and rural areas</a:t>
            </a:r>
            <a:r>
              <a:rPr lang="en-US" sz="3200" dirty="0" smtClean="0"/>
              <a:t>.</a:t>
            </a:r>
          </a:p>
          <a:p>
            <a:pPr marL="57150" lvl="1" indent="0">
              <a:buNone/>
            </a:pPr>
            <a:endParaRPr lang="en-US" sz="3200" dirty="0" smtClean="0"/>
          </a:p>
          <a:p>
            <a:pPr marL="285750" lvl="1"/>
            <a:r>
              <a:rPr lang="en-US" sz="3200" dirty="0" smtClean="0"/>
              <a:t>The form it takes will depend on local characteristics.</a:t>
            </a:r>
          </a:p>
          <a:p>
            <a:pPr marL="285750" lvl="1">
              <a:buNone/>
            </a:pPr>
            <a:endParaRPr lang="en-US" sz="3200" dirty="0" smtClean="0"/>
          </a:p>
          <a:p>
            <a:pPr marL="285750" lvl="1"/>
            <a:r>
              <a:rPr lang="en-US" sz="3200" dirty="0" smtClean="0"/>
              <a:t>The traffickers, victims, and customers can look like any of us.</a:t>
            </a:r>
            <a:endParaRPr lang="en-US" sz="3200" dirty="0"/>
          </a:p>
          <a:p>
            <a:endParaRPr lang="en-US" dirty="0"/>
          </a:p>
        </p:txBody>
      </p:sp>
    </p:spTree>
    <p:extLst>
      <p:ext uri="{BB962C8B-B14F-4D97-AF65-F5344CB8AC3E}">
        <p14:creationId xmlns:p14="http://schemas.microsoft.com/office/powerpoint/2010/main" val="1037665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346200"/>
            <a:ext cx="8972550"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1590C8"/>
              </a:buClr>
              <a:buFont typeface="Wingdings" panose="05000000000000000000" pitchFamily="2" charset="2"/>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Tx/>
              <a:buFontTx/>
              <a:buNone/>
            </a:pPr>
            <a:r>
              <a:rPr lang="en-US" altLang="en-US" dirty="0"/>
              <a:t>For more information or more training, contact:</a:t>
            </a:r>
          </a:p>
          <a:p>
            <a:pPr eaLnBrk="1" hangingPunct="1">
              <a:lnSpc>
                <a:spcPct val="100000"/>
              </a:lnSpc>
              <a:spcBef>
                <a:spcPct val="0"/>
              </a:spcBef>
              <a:buClrTx/>
              <a:buFontTx/>
              <a:buNone/>
            </a:pPr>
            <a:r>
              <a:rPr lang="en-US" altLang="en-US" sz="3200" b="1" dirty="0" smtClean="0"/>
              <a:t>Margaret </a:t>
            </a:r>
            <a:r>
              <a:rPr lang="en-US" altLang="en-US" sz="3200" b="1" dirty="0"/>
              <a:t>Henderson, </a:t>
            </a:r>
            <a:r>
              <a:rPr lang="en-US" altLang="en-US" sz="3200" dirty="0"/>
              <a:t>The School of Government, </a:t>
            </a:r>
            <a:r>
              <a:rPr lang="en-US" altLang="en-US" sz="3200" dirty="0" smtClean="0">
                <a:hlinkClick r:id="rId2"/>
              </a:rPr>
              <a:t>margaret@sog.unc.edu</a:t>
            </a:r>
            <a:endParaRPr lang="en-US" altLang="en-US" sz="3200" dirty="0" smtClean="0"/>
          </a:p>
          <a:p>
            <a:pPr eaLnBrk="1" hangingPunct="1">
              <a:lnSpc>
                <a:spcPct val="100000"/>
              </a:lnSpc>
              <a:spcBef>
                <a:spcPct val="0"/>
              </a:spcBef>
              <a:buClrTx/>
              <a:buFontTx/>
              <a:buNone/>
            </a:pPr>
            <a:endParaRPr lang="en-US" altLang="en-US" sz="1000" dirty="0"/>
          </a:p>
          <a:p>
            <a:pPr lvl="1" algn="ctr" eaLnBrk="1" hangingPunct="1">
              <a:lnSpc>
                <a:spcPct val="100000"/>
              </a:lnSpc>
              <a:spcBef>
                <a:spcPct val="0"/>
              </a:spcBef>
              <a:buFontTx/>
              <a:buNone/>
            </a:pPr>
            <a:r>
              <a:rPr lang="en-US" altLang="en-US" sz="3200" dirty="0"/>
              <a:t>sog.unc.edu &gt;&gt;search for “human trafficking</a:t>
            </a:r>
            <a:r>
              <a:rPr lang="en-US" altLang="en-US" sz="3200" dirty="0" smtClean="0"/>
              <a:t>”</a:t>
            </a:r>
            <a:endParaRPr lang="en-US" altLang="en-US" sz="3200" dirty="0"/>
          </a:p>
        </p:txBody>
      </p:sp>
      <p:sp>
        <p:nvSpPr>
          <p:cNvPr id="53251" name="TextBox 2"/>
          <p:cNvSpPr txBox="1">
            <a:spLocks noChangeArrowheads="1"/>
          </p:cNvSpPr>
          <p:nvPr/>
        </p:nvSpPr>
        <p:spPr bwMode="auto">
          <a:xfrm>
            <a:off x="142875" y="328613"/>
            <a:ext cx="8829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1590C8"/>
              </a:buClr>
              <a:buFont typeface="Wingdings" panose="05000000000000000000" pitchFamily="2" charset="2"/>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ClrTx/>
              <a:buFontTx/>
              <a:buNone/>
            </a:pPr>
            <a:r>
              <a:rPr lang="en-US" altLang="en-US" sz="4000">
                <a:solidFill>
                  <a:schemeClr val="bg1"/>
                </a:solidFill>
              </a:rPr>
              <a:t>Questions?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375" y="3497117"/>
            <a:ext cx="7077093" cy="2693818"/>
          </a:xfrm>
          <a:prstGeom prst="rect">
            <a:avLst/>
          </a:prstGeom>
        </p:spPr>
      </p:pic>
    </p:spTree>
    <p:extLst>
      <p:ext uri="{BB962C8B-B14F-4D97-AF65-F5344CB8AC3E}">
        <p14:creationId xmlns:p14="http://schemas.microsoft.com/office/powerpoint/2010/main" val="3340346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2510" y="4209485"/>
            <a:ext cx="4616067" cy="1596403"/>
          </a:xfrm>
        </p:spPr>
        <p:txBody>
          <a:bodyPr>
            <a:normAutofit/>
          </a:bodyPr>
          <a:lstStyle/>
          <a:p>
            <a:pPr marL="0" indent="0" algn="r">
              <a:buNone/>
            </a:pPr>
            <a:r>
              <a:rPr lang="en-US" sz="3600" dirty="0"/>
              <a:t>What have </a:t>
            </a:r>
            <a:r>
              <a:rPr lang="en-US" sz="3600" b="1" dirty="0" smtClean="0"/>
              <a:t>you </a:t>
            </a:r>
            <a:r>
              <a:rPr lang="en-US" sz="3600" dirty="0" smtClean="0"/>
              <a:t>seen </a:t>
            </a:r>
            <a:r>
              <a:rPr lang="en-US" sz="3600" dirty="0"/>
              <a:t>or heard </a:t>
            </a:r>
            <a:r>
              <a:rPr lang="en-US" sz="3600" dirty="0" smtClean="0"/>
              <a:t>lately about sex </a:t>
            </a:r>
            <a:r>
              <a:rPr lang="en-US" sz="3600" dirty="0"/>
              <a:t>or </a:t>
            </a:r>
            <a:r>
              <a:rPr lang="en-US" sz="3600" dirty="0" smtClean="0"/>
              <a:t>labor trafficking</a:t>
            </a:r>
            <a:r>
              <a:rPr lang="en-US" sz="3600" dirty="0"/>
              <a:t>?</a:t>
            </a:r>
          </a:p>
        </p:txBody>
      </p:sp>
      <p:pic>
        <p:nvPicPr>
          <p:cNvPr id="4" name="Picture 4" descr="Taken trilogy DVD 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1455313"/>
            <a:ext cx="3535077" cy="44689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044760" y="144451"/>
            <a:ext cx="4612691" cy="2907719"/>
          </a:xfrm>
          <a:prstGeom prst="rect">
            <a:avLst/>
          </a:prstGeom>
        </p:spPr>
      </p:pic>
      <p:pic>
        <p:nvPicPr>
          <p:cNvPr id="7" name="Picture 6"/>
          <p:cNvPicPr>
            <a:picLocks noChangeAspect="1"/>
          </p:cNvPicPr>
          <p:nvPr/>
        </p:nvPicPr>
        <p:blipFill>
          <a:blip r:embed="rId5"/>
          <a:stretch>
            <a:fillRect/>
          </a:stretch>
        </p:blipFill>
        <p:spPr>
          <a:xfrm>
            <a:off x="6030321" y="25400"/>
            <a:ext cx="3113679" cy="3534791"/>
          </a:xfrm>
          <a:prstGeom prst="rect">
            <a:avLst/>
          </a:prstGeom>
        </p:spPr>
      </p:pic>
    </p:spTree>
    <p:extLst>
      <p:ext uri="{BB962C8B-B14F-4D97-AF65-F5344CB8AC3E}">
        <p14:creationId xmlns:p14="http://schemas.microsoft.com/office/powerpoint/2010/main" val="961921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Basic Definitions</a:t>
            </a:r>
            <a:endParaRPr lang="en-US" dirty="0"/>
          </a:p>
        </p:txBody>
      </p:sp>
      <p:sp>
        <p:nvSpPr>
          <p:cNvPr id="3" name="Content Placeholder 2"/>
          <p:cNvSpPr>
            <a:spLocks noGrp="1"/>
          </p:cNvSpPr>
          <p:nvPr>
            <p:ph idx="1"/>
          </p:nvPr>
        </p:nvSpPr>
        <p:spPr>
          <a:xfrm>
            <a:off x="330506" y="1958656"/>
            <a:ext cx="8538072" cy="4067570"/>
          </a:xfrm>
        </p:spPr>
        <p:txBody>
          <a:bodyPr>
            <a:normAutofit lnSpcReduction="10000"/>
          </a:bodyPr>
          <a:lstStyle/>
          <a:p>
            <a:pPr marL="285750" lvl="1"/>
            <a:r>
              <a:rPr lang="en-US" sz="3200" dirty="0" smtClean="0"/>
              <a:t>Human </a:t>
            </a:r>
            <a:r>
              <a:rPr lang="en-US" sz="3200" dirty="0"/>
              <a:t>trafficking is defined as using </a:t>
            </a:r>
            <a:r>
              <a:rPr lang="en-US" sz="3500" b="1" dirty="0"/>
              <a:t>force, fraud, or coercion </a:t>
            </a:r>
            <a:r>
              <a:rPr lang="en-US" sz="3200" dirty="0"/>
              <a:t>to manipulate someone into performing </a:t>
            </a:r>
            <a:r>
              <a:rPr lang="en-US" sz="3500" b="1" dirty="0"/>
              <a:t>labor or sex acts </a:t>
            </a:r>
            <a:r>
              <a:rPr lang="en-US" sz="3500" b="1" dirty="0" smtClean="0"/>
              <a:t>for profit</a:t>
            </a:r>
            <a:r>
              <a:rPr lang="en-US" sz="3200" dirty="0"/>
              <a:t>. </a:t>
            </a:r>
            <a:endParaRPr lang="en-US" sz="3200" dirty="0" smtClean="0"/>
          </a:p>
          <a:p>
            <a:pPr marL="285750" lvl="1"/>
            <a:endParaRPr lang="en-US" sz="3200" dirty="0"/>
          </a:p>
          <a:p>
            <a:pPr marL="285750" lvl="1"/>
            <a:r>
              <a:rPr lang="en-US" sz="3200" dirty="0" smtClean="0">
                <a:solidFill>
                  <a:srgbClr val="C00000"/>
                </a:solidFill>
              </a:rPr>
              <a:t>Trafficking</a:t>
            </a:r>
            <a:r>
              <a:rPr lang="en-US" sz="3200" dirty="0" smtClean="0"/>
              <a:t> </a:t>
            </a:r>
            <a:r>
              <a:rPr lang="en-US" sz="4000" b="1" dirty="0" smtClean="0">
                <a:solidFill>
                  <a:srgbClr val="C00000"/>
                </a:solidFill>
              </a:rPr>
              <a:t>=</a:t>
            </a:r>
            <a:r>
              <a:rPr lang="en-US" sz="3200" dirty="0" smtClean="0"/>
              <a:t> F/F/C </a:t>
            </a:r>
            <a:r>
              <a:rPr lang="en-US" sz="3600" b="1" dirty="0" smtClean="0">
                <a:solidFill>
                  <a:srgbClr val="FF0000"/>
                </a:solidFill>
              </a:rPr>
              <a:t>+</a:t>
            </a:r>
            <a:r>
              <a:rPr lang="en-US" sz="3200" dirty="0" smtClean="0"/>
              <a:t> labor or sex acts for the profit of a third party</a:t>
            </a:r>
          </a:p>
          <a:p>
            <a:pPr marL="57150" lvl="1" indent="0">
              <a:buNone/>
            </a:pPr>
            <a:endParaRPr lang="en-US" sz="3200" dirty="0" smtClean="0"/>
          </a:p>
          <a:p>
            <a:pPr marL="285750" lvl="1"/>
            <a:r>
              <a:rPr lang="en-US" sz="3200" dirty="0" smtClean="0"/>
              <a:t>F/F/C can </a:t>
            </a:r>
            <a:r>
              <a:rPr lang="en-US" sz="3200" dirty="0"/>
              <a:t>be </a:t>
            </a:r>
            <a:r>
              <a:rPr lang="en-US" sz="3200" dirty="0" smtClean="0"/>
              <a:t>independent or intertwined</a:t>
            </a:r>
            <a:r>
              <a:rPr lang="en-US" sz="3200" dirty="0"/>
              <a:t>.</a:t>
            </a:r>
          </a:p>
          <a:p>
            <a:pPr marL="285750" lvl="1"/>
            <a:endParaRPr lang="en-US" sz="3200" dirty="0" smtClean="0"/>
          </a:p>
          <a:p>
            <a:pPr marL="285750" lvl="1"/>
            <a:endParaRPr lang="en-US" sz="3200" dirty="0"/>
          </a:p>
          <a:p>
            <a:pPr marL="57150" lvl="1" indent="0">
              <a:buNone/>
            </a:pPr>
            <a:endParaRPr lang="en-US" dirty="0"/>
          </a:p>
        </p:txBody>
      </p:sp>
    </p:spTree>
    <p:extLst>
      <p:ext uri="{BB962C8B-B14F-4D97-AF65-F5344CB8AC3E}">
        <p14:creationId xmlns:p14="http://schemas.microsoft.com/office/powerpoint/2010/main" val="4086522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1EDA598-9BDC-644A-8A74-EAAFB02D14FD}"/>
              </a:ext>
            </a:extLst>
          </p:cNvPr>
          <p:cNvGraphicFramePr/>
          <p:nvPr>
            <p:extLst>
              <p:ext uri="{D42A27DB-BD31-4B8C-83A1-F6EECF244321}">
                <p14:modId xmlns:p14="http://schemas.microsoft.com/office/powerpoint/2010/main" val="919706100"/>
              </p:ext>
            </p:extLst>
          </p:nvPr>
        </p:nvGraphicFramePr>
        <p:xfrm>
          <a:off x="0" y="1164821"/>
          <a:ext cx="9144000" cy="4994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59" name="TextBox 9"/>
          <p:cNvSpPr txBox="1">
            <a:spLocks noChangeArrowheads="1"/>
          </p:cNvSpPr>
          <p:nvPr/>
        </p:nvSpPr>
        <p:spPr bwMode="auto">
          <a:xfrm>
            <a:off x="2555875" y="5543550"/>
            <a:ext cx="65881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1590C8"/>
              </a:buClr>
              <a:buFont typeface="Wingdings" panose="05000000000000000000" pitchFamily="2" charset="2"/>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ClrTx/>
              <a:buFontTx/>
              <a:buNone/>
            </a:pPr>
            <a:endParaRPr lang="en-US" altLang="en-US" sz="3000" b="1"/>
          </a:p>
        </p:txBody>
      </p:sp>
      <p:sp>
        <p:nvSpPr>
          <p:cNvPr id="2" name="TextBox 1"/>
          <p:cNvSpPr txBox="1"/>
          <p:nvPr/>
        </p:nvSpPr>
        <p:spPr>
          <a:xfrm>
            <a:off x="53975" y="173038"/>
            <a:ext cx="8701088" cy="769937"/>
          </a:xfrm>
          <a:prstGeom prst="rect">
            <a:avLst/>
          </a:prstGeom>
          <a:noFill/>
        </p:spPr>
        <p:txBody>
          <a:bodyPr>
            <a:spAutoFit/>
          </a:bodyPr>
          <a:lstStyle/>
          <a:p>
            <a:pPr>
              <a:defRPr/>
            </a:pPr>
            <a:r>
              <a:rPr lang="en-US" sz="4400" dirty="0">
                <a:solidFill>
                  <a:schemeClr val="bg1">
                    <a:lumMod val="95000"/>
                  </a:schemeClr>
                </a:solidFill>
                <a:latin typeface="Times New Roman" panose="02020603050405020304" pitchFamily="18" charset="0"/>
                <a:cs typeface="Times New Roman" panose="02020603050405020304" pitchFamily="18" charset="0"/>
              </a:rPr>
              <a:t>Examples:</a:t>
            </a:r>
          </a:p>
        </p:txBody>
      </p:sp>
    </p:spTree>
    <p:extLst>
      <p:ext uri="{BB962C8B-B14F-4D97-AF65-F5344CB8AC3E}">
        <p14:creationId xmlns:p14="http://schemas.microsoft.com/office/powerpoint/2010/main" val="4207794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smtClean="0"/>
              <a:t>Is it Force, Fraud, or Coercion?</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Wingdings" panose="05000000000000000000" pitchFamily="2" charset="2"/>
              <a:buNone/>
              <a:defRPr/>
            </a:pPr>
            <a:r>
              <a:rPr lang="en-US" sz="3200" dirty="0"/>
              <a:t>Gang members approach young neighborhood girls to work for them by selling sex. </a:t>
            </a:r>
            <a:endParaRPr lang="en-US" sz="3200" dirty="0" smtClean="0"/>
          </a:p>
          <a:p>
            <a:pPr marL="0" indent="0" eaLnBrk="1" fontAlgn="auto" hangingPunct="1">
              <a:spcAft>
                <a:spcPts val="0"/>
              </a:spcAft>
              <a:buFont typeface="Wingdings" panose="05000000000000000000" pitchFamily="2" charset="2"/>
              <a:buNone/>
              <a:defRPr/>
            </a:pPr>
            <a:endParaRPr lang="en-US" sz="1200" dirty="0" smtClean="0"/>
          </a:p>
          <a:p>
            <a:pPr marL="0" indent="0" eaLnBrk="1" fontAlgn="auto" hangingPunct="1">
              <a:spcAft>
                <a:spcPts val="0"/>
              </a:spcAft>
              <a:buFont typeface="Wingdings" panose="05000000000000000000" pitchFamily="2" charset="2"/>
              <a:buNone/>
              <a:defRPr/>
            </a:pPr>
            <a:r>
              <a:rPr lang="en-US" sz="3200" dirty="0" smtClean="0"/>
              <a:t>The girls </a:t>
            </a:r>
            <a:r>
              <a:rPr lang="en-US" sz="3200" dirty="0"/>
              <a:t>resist but are told that if they don’t do it, their younger siblings “are next.” </a:t>
            </a:r>
            <a:endParaRPr lang="en-US" sz="3200" dirty="0" smtClean="0"/>
          </a:p>
          <a:p>
            <a:pPr marL="0" indent="0" eaLnBrk="1" fontAlgn="auto" hangingPunct="1">
              <a:spcAft>
                <a:spcPts val="0"/>
              </a:spcAft>
              <a:buFont typeface="Wingdings" panose="05000000000000000000" pitchFamily="2" charset="2"/>
              <a:buNone/>
              <a:defRPr/>
            </a:pPr>
            <a:endParaRPr lang="en-US" sz="1200" dirty="0" smtClean="0"/>
          </a:p>
          <a:p>
            <a:pPr marL="0" indent="0" eaLnBrk="1" fontAlgn="auto" hangingPunct="1">
              <a:spcAft>
                <a:spcPts val="0"/>
              </a:spcAft>
              <a:buFont typeface="Wingdings" panose="05000000000000000000" pitchFamily="2" charset="2"/>
              <a:buNone/>
              <a:defRPr/>
            </a:pPr>
            <a:r>
              <a:rPr lang="en-US" sz="3200" dirty="0" smtClean="0"/>
              <a:t>They </a:t>
            </a:r>
            <a:r>
              <a:rPr lang="en-US" sz="3200" dirty="0"/>
              <a:t>can protect their siblings by complying.</a:t>
            </a:r>
          </a:p>
          <a:p>
            <a:pPr marL="0" indent="0" eaLnBrk="1" fontAlgn="auto" hangingPunct="1">
              <a:spcAft>
                <a:spcPts val="0"/>
              </a:spcAft>
              <a:buFont typeface="Wingdings" panose="05000000000000000000" pitchFamily="2" charset="2"/>
              <a:buNone/>
              <a:defRPr/>
            </a:pPr>
            <a:endParaRPr lang="en-US" dirty="0"/>
          </a:p>
          <a:p>
            <a:pPr eaLnBrk="1" fontAlgn="auto" hangingPunct="1">
              <a:spcAft>
                <a:spcPts val="0"/>
              </a:spcAft>
              <a:defRPr/>
            </a:pPr>
            <a:endParaRPr lang="en-US" dirty="0"/>
          </a:p>
        </p:txBody>
      </p:sp>
    </p:spTree>
    <p:extLst>
      <p:ext uri="{BB962C8B-B14F-4D97-AF65-F5344CB8AC3E}">
        <p14:creationId xmlns:p14="http://schemas.microsoft.com/office/powerpoint/2010/main" val="2090760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smtClean="0"/>
              <a:t>Is it Force, Fraud, or Coercion?</a:t>
            </a:r>
          </a:p>
        </p:txBody>
      </p:sp>
      <p:sp>
        <p:nvSpPr>
          <p:cNvPr id="22531" name="Content Placeholder 2"/>
          <p:cNvSpPr>
            <a:spLocks noGrp="1"/>
          </p:cNvSpPr>
          <p:nvPr>
            <p:ph idx="1"/>
          </p:nvPr>
        </p:nvSpPr>
        <p:spPr>
          <a:xfrm>
            <a:off x="0" y="1243013"/>
            <a:ext cx="9144000" cy="4933950"/>
          </a:xfrm>
        </p:spPr>
        <p:txBody>
          <a:bodyPr/>
          <a:lstStyle/>
          <a:p>
            <a:pPr marL="0" indent="0" eaLnBrk="1" hangingPunct="1">
              <a:buFont typeface="Wingdings" panose="05000000000000000000" pitchFamily="2" charset="2"/>
              <a:buNone/>
            </a:pPr>
            <a:r>
              <a:rPr lang="en-US" altLang="en-US" dirty="0" smtClean="0"/>
              <a:t>Young men are recruited for post-hurricane work crews. The contractor offers an hourly wage with room and board. They are driven to unfamiliar locations, working long hours.</a:t>
            </a:r>
          </a:p>
          <a:p>
            <a:pPr marL="0" indent="0" eaLnBrk="1" hangingPunct="1">
              <a:buFont typeface="Wingdings" panose="05000000000000000000" pitchFamily="2" charset="2"/>
              <a:buNone/>
            </a:pPr>
            <a:endParaRPr lang="en-US" altLang="en-US" sz="1100" dirty="0" smtClean="0"/>
          </a:p>
          <a:p>
            <a:pPr marL="0" indent="0" eaLnBrk="1" hangingPunct="1">
              <a:buFont typeface="Wingdings" panose="05000000000000000000" pitchFamily="2" charset="2"/>
              <a:buNone/>
            </a:pPr>
            <a:r>
              <a:rPr lang="en-US" altLang="en-US" dirty="0" smtClean="0"/>
              <a:t>The contractor holds their phones. The young men sleep six to a cheap motel room and are given one meal a day. </a:t>
            </a:r>
          </a:p>
          <a:p>
            <a:pPr marL="0" indent="0" eaLnBrk="1" hangingPunct="1">
              <a:buFont typeface="Wingdings" panose="05000000000000000000" pitchFamily="2" charset="2"/>
              <a:buNone/>
            </a:pPr>
            <a:endParaRPr lang="en-US" altLang="en-US" sz="1100" dirty="0" smtClean="0"/>
          </a:p>
          <a:p>
            <a:pPr marL="0" indent="0" eaLnBrk="1" hangingPunct="1">
              <a:buFont typeface="Wingdings" panose="05000000000000000000" pitchFamily="2" charset="2"/>
              <a:buNone/>
            </a:pPr>
            <a:r>
              <a:rPr lang="en-US" altLang="en-US" dirty="0" smtClean="0"/>
              <a:t>If they want more food they must buy it from the contractor. At the end of the month, they find that they have made about $100.00 each. </a:t>
            </a:r>
          </a:p>
          <a:p>
            <a:pPr marL="0" indent="0" eaLnBrk="1" hangingPunct="1">
              <a:buFont typeface="Wingdings" panose="05000000000000000000" pitchFamily="2" charset="2"/>
              <a:buNone/>
            </a:pPr>
            <a:r>
              <a:rPr lang="en-US" altLang="en-US" dirty="0" smtClean="0"/>
              <a:t>When they challenge the contractor to leave, he puts his hand on the gun he carries in his waistband. </a:t>
            </a:r>
          </a:p>
        </p:txBody>
      </p:sp>
    </p:spTree>
    <p:extLst>
      <p:ext uri="{BB962C8B-B14F-4D97-AF65-F5344CB8AC3E}">
        <p14:creationId xmlns:p14="http://schemas.microsoft.com/office/powerpoint/2010/main" val="2852135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smtClean="0"/>
              <a:t>Is it Force, Fraud, or Coercion?</a:t>
            </a:r>
          </a:p>
        </p:txBody>
      </p:sp>
      <p:sp>
        <p:nvSpPr>
          <p:cNvPr id="21507" name="Content Placeholder 2"/>
          <p:cNvSpPr>
            <a:spLocks noGrp="1"/>
          </p:cNvSpPr>
          <p:nvPr>
            <p:ph idx="1"/>
          </p:nvPr>
        </p:nvSpPr>
        <p:spPr/>
        <p:txBody>
          <a:bodyPr/>
          <a:lstStyle/>
          <a:p>
            <a:pPr marL="0" indent="0" eaLnBrk="1" hangingPunct="1">
              <a:buFont typeface="Wingdings" panose="05000000000000000000" pitchFamily="2" charset="2"/>
              <a:buNone/>
            </a:pPr>
            <a:r>
              <a:rPr lang="en-US" altLang="en-US" sz="3200" smtClean="0"/>
              <a:t>A pre-teen in foster care runs away and is befriended by a young adult, who allows him to crash on his couch. </a:t>
            </a:r>
          </a:p>
          <a:p>
            <a:pPr marL="0" indent="0" eaLnBrk="1" hangingPunct="1">
              <a:buFont typeface="Wingdings" panose="05000000000000000000" pitchFamily="2" charset="2"/>
              <a:buNone/>
            </a:pPr>
            <a:endParaRPr lang="en-US" altLang="en-US" sz="1200" smtClean="0"/>
          </a:p>
          <a:p>
            <a:pPr marL="0" indent="0" eaLnBrk="1" hangingPunct="1">
              <a:buFont typeface="Wingdings" panose="05000000000000000000" pitchFamily="2" charset="2"/>
              <a:buNone/>
            </a:pPr>
            <a:r>
              <a:rPr lang="en-US" altLang="en-US" sz="3200" smtClean="0"/>
              <a:t>After a week, the adult tells the boy that he needs to start paying rent, and he has an idea about how.</a:t>
            </a:r>
          </a:p>
          <a:p>
            <a:pPr marL="0" indent="0" eaLnBrk="1" hangingPunct="1">
              <a:buFont typeface="Wingdings" panose="05000000000000000000" pitchFamily="2" charset="2"/>
              <a:buNone/>
            </a:pPr>
            <a:endParaRPr lang="en-US" altLang="en-US" smtClean="0"/>
          </a:p>
        </p:txBody>
      </p:sp>
    </p:spTree>
    <p:extLst>
      <p:ext uri="{BB962C8B-B14F-4D97-AF65-F5344CB8AC3E}">
        <p14:creationId xmlns:p14="http://schemas.microsoft.com/office/powerpoint/2010/main" val="3716985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26&quot;&gt;&lt;property id=&quot;20148&quot; value=&quot;5&quot;/&gt;&lt;property id=&quot;20300&quot; value=&quot;Slide 2&quot;/&gt;&lt;property id=&quot;20307&quot; value=&quot;257&quot;/&gt;&lt;/objec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25182</TotalTime>
  <Words>1775</Words>
  <Application>Microsoft Office PowerPoint</Application>
  <PresentationFormat>On-screen Show (4:3)</PresentationFormat>
  <Paragraphs>236</Paragraphs>
  <Slides>30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Times New Roman</vt:lpstr>
      <vt:lpstr>Wingdings</vt:lpstr>
      <vt:lpstr>Office Theme</vt:lpstr>
      <vt:lpstr>2019 Advanced Personal/Real Property Seminar  Signs of Human Trafficking</vt:lpstr>
      <vt:lpstr>Learning Goals</vt:lpstr>
      <vt:lpstr>How does human trafficking show up?</vt:lpstr>
      <vt:lpstr>PowerPoint Presentation</vt:lpstr>
      <vt:lpstr>Basic Definitions</vt:lpstr>
      <vt:lpstr>PowerPoint Presentation</vt:lpstr>
      <vt:lpstr>Is it Force, Fraud, or Coercion?</vt:lpstr>
      <vt:lpstr>Is it Force, Fraud, or Coercion?</vt:lpstr>
      <vt:lpstr>Is it Force, Fraud, or Coercion?</vt:lpstr>
      <vt:lpstr>Is it Force, Fraud, or Coercion?</vt:lpstr>
      <vt:lpstr>Traffickers target vulnerabilities.  </vt:lpstr>
      <vt:lpstr>PowerPoint Presentation</vt:lpstr>
      <vt:lpstr>PowerPoint Presentation</vt:lpstr>
      <vt:lpstr>“Red Flags” of Potential Trafficking</vt:lpstr>
      <vt:lpstr>PowerPoint Presentation</vt:lpstr>
      <vt:lpstr>PowerPoint Presentation</vt:lpstr>
      <vt:lpstr>PowerPoint Presentation</vt:lpstr>
      <vt:lpstr>PowerPoint Presentation</vt:lpstr>
      <vt:lpstr>Traffickers use specific environmental conditions</vt:lpstr>
      <vt:lpstr>Traffickers employ 25 business models  for financial benefit</vt:lpstr>
      <vt:lpstr>The 25 Business Models of Trafficking</vt:lpstr>
      <vt:lpstr>Why local government?</vt:lpstr>
      <vt:lpstr>The 25 Business Models of Trafficking</vt:lpstr>
      <vt:lpstr>Business Models – most visible to local government</vt:lpstr>
      <vt:lpstr> Untapped Observers: </vt:lpstr>
      <vt:lpstr>Along with awareness training…</vt:lpstr>
      <vt:lpstr>What to do?</vt:lpstr>
      <vt:lpstr>Available to everyone:</vt:lpstr>
      <vt:lpstr>How big is the problem?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Jamar Jay</dc:creator>
  <cp:lastModifiedBy>Henderson, Margaret F.</cp:lastModifiedBy>
  <cp:revision>129</cp:revision>
  <cp:lastPrinted>2019-04-12T12:56:28Z</cp:lastPrinted>
  <dcterms:created xsi:type="dcterms:W3CDTF">2016-05-02T20:12:08Z</dcterms:created>
  <dcterms:modified xsi:type="dcterms:W3CDTF">2019-08-09T16:42:49Z</dcterms:modified>
</cp:coreProperties>
</file>