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1" r:id="rId1"/>
  </p:sldMasterIdLst>
  <p:notesMasterIdLst>
    <p:notesMasterId r:id="rId21"/>
  </p:notesMasterIdLst>
  <p:handoutMasterIdLst>
    <p:handoutMasterId r:id="rId22"/>
  </p:handoutMasterIdLst>
  <p:sldIdLst>
    <p:sldId id="257" r:id="rId2"/>
    <p:sldId id="260" r:id="rId3"/>
    <p:sldId id="261" r:id="rId4"/>
    <p:sldId id="262" r:id="rId5"/>
    <p:sldId id="273" r:id="rId6"/>
    <p:sldId id="263" r:id="rId7"/>
    <p:sldId id="267" r:id="rId8"/>
    <p:sldId id="268" r:id="rId9"/>
    <p:sldId id="274" r:id="rId10"/>
    <p:sldId id="275" r:id="rId11"/>
    <p:sldId id="276" r:id="rId12"/>
    <p:sldId id="277" r:id="rId13"/>
    <p:sldId id="278" r:id="rId14"/>
    <p:sldId id="279" r:id="rId15"/>
    <p:sldId id="269" r:id="rId16"/>
    <p:sldId id="270" r:id="rId17"/>
    <p:sldId id="271" r:id="rId18"/>
    <p:sldId id="272" r:id="rId19"/>
    <p:sldId id="280" r:id="rId20"/>
  </p:sldIdLst>
  <p:sldSz cx="9144000" cy="6858000" type="screen4x3"/>
  <p:notesSz cx="7010400" cy="92964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smtClean="0"/>
              <a:t>August 26-29, 2019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/>
              <a:t>Tax Administration in North Carolina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0105E5-57C2-40E2-8357-0AD4AB91C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4514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August 26-29, 2019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Tax Administration in North Carolina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B5742B-3EBC-424E-B04F-03CA0E7E70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88681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CFF7D78-D6EA-4319-92CE-5A2CD482F903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26-29,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Tax Administration in North Carolina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6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81800" y="6172200"/>
            <a:ext cx="2133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906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229600" y="228600"/>
            <a:ext cx="914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858963"/>
            <a:ext cx="9144000" cy="46037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3" descr="NCDOR Horiz ColorLogo plus S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228600"/>
            <a:ext cx="86709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A28C5-6146-4695-AB11-811EC2654464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A2166-7CE9-4C89-ACBB-030416D050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93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D114F-B1F8-418B-9656-C3EFDA081506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04617-CE25-4F48-BB92-A39076DFF7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09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3F533-9A91-45DF-9CE5-8DE78614EC45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A0FB20-2617-4477-B455-0D9EE86EB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29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-with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954011"/>
            <a:ext cx="7086600" cy="1075189"/>
          </a:xfrm>
        </p:spPr>
        <p:txBody>
          <a:bodyPr>
            <a:normAutofit/>
          </a:bodyPr>
          <a:lstStyle>
            <a:lvl1pPr marL="0" indent="0" algn="l">
              <a:buNone/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gency FB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667000"/>
            <a:ext cx="7162800" cy="1143000"/>
          </a:xfrm>
        </p:spPr>
        <p:txBody>
          <a:bodyPr>
            <a:noAutofit/>
          </a:bodyPr>
          <a:lstStyle>
            <a:lvl1pPr algn="ctr">
              <a:defRPr sz="32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0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15CCB-3D5A-4AE7-B856-9EB5B4995427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6111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fld id="{B560D592-CA66-427E-A3ED-ECFE431BA4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51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155A2-7DD3-40D2-86E4-6CC5B277DDDF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63EF4-AF8B-4A09-AAD1-B5C11FCA51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055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BF470-F918-41EF-ACA1-F13651D02BAC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1E7A2-7EBC-4637-8D07-7BF88882D3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431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81326-92FD-44C1-AFDF-1436B118BBD9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BFEFE-1CCB-4393-A889-A6C65B5DC0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11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5D013-F2AE-4943-9A9F-742BAC08B562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1C6B7-FF96-4BA4-B086-01F48659D9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1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00BA1-5DD3-4A07-B16F-347DFDCBF951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76F2A-74C6-4B10-A590-FFA95A4B04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17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FDD9-C1F5-4626-917C-82F76BAEE077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263DE-C119-4A0A-87B2-B41348230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536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FE503-A6EC-4185-8DCF-064F0AF3D8FC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E9A90-4C0B-45BE-8355-6CB57B53FE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69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33600" y="228600"/>
            <a:ext cx="65532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14400"/>
            <a:ext cx="82296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C19A6E-2898-41B1-AE8C-A9FD839F34F7}" type="datetimeFigureOut">
              <a:rPr lang="en-US"/>
              <a:pPr>
                <a:defRPr/>
              </a:pPr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3373912-A993-4D67-942F-8E5F2A75468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05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838200"/>
            <a:ext cx="9144000" cy="4603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0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Perpetua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Perpetua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erpetua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Certification and</a:t>
            </a:r>
            <a:br>
              <a:rPr lang="en-US" altLang="en-US" dirty="0" smtClean="0"/>
            </a:br>
            <a:r>
              <a:rPr lang="en-US" altLang="en-US" dirty="0" smtClean="0"/>
              <a:t>Continuing Education</a:t>
            </a:r>
            <a:endParaRPr lang="en-US" dirty="0"/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2019 Advanced Seminars</a:t>
            </a:r>
          </a:p>
          <a:p>
            <a:r>
              <a:rPr lang="en-US" altLang="en-US" dirty="0" smtClean="0"/>
              <a:t>Chelsie Cornelius, PPS</a:t>
            </a:r>
          </a:p>
          <a:p>
            <a:r>
              <a:rPr lang="en-US" altLang="en-US" dirty="0" smtClean="0"/>
              <a:t>Local Government Division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Personal Property Appraiser II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IAAO 101</a:t>
            </a:r>
          </a:p>
          <a:p>
            <a:r>
              <a:rPr lang="en-US" dirty="0" smtClean="0"/>
              <a:t>IAAO 102</a:t>
            </a:r>
          </a:p>
          <a:p>
            <a:r>
              <a:rPr lang="en-US" dirty="0" smtClean="0"/>
              <a:t>15-hour USPAP</a:t>
            </a:r>
          </a:p>
          <a:p>
            <a:r>
              <a:rPr lang="en-US" dirty="0" smtClean="0"/>
              <a:t>IAAO 500</a:t>
            </a:r>
          </a:p>
          <a:p>
            <a:r>
              <a:rPr lang="en-US" dirty="0" smtClean="0"/>
              <a:t>IAAO 551</a:t>
            </a:r>
          </a:p>
          <a:p>
            <a:r>
              <a:rPr lang="en-US" dirty="0" smtClean="0"/>
              <a:t>IAAO </a:t>
            </a:r>
            <a:r>
              <a:rPr lang="en-US" dirty="0" smtClean="0"/>
              <a:t>501</a:t>
            </a:r>
          </a:p>
          <a:p>
            <a:r>
              <a:rPr lang="en-US" dirty="0"/>
              <a:t>Appraiser completes AV-64 form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2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Appraiser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Appraiser II requirements</a:t>
            </a:r>
          </a:p>
          <a:p>
            <a:r>
              <a:rPr lang="en-US" dirty="0" smtClean="0"/>
              <a:t>Two additional </a:t>
            </a:r>
            <a:r>
              <a:rPr lang="en-US" dirty="0" smtClean="0"/>
              <a:t>approved courses</a:t>
            </a:r>
          </a:p>
          <a:p>
            <a:r>
              <a:rPr lang="en-US" dirty="0" smtClean="0"/>
              <a:t>Three additional </a:t>
            </a:r>
            <a:r>
              <a:rPr lang="en-US" dirty="0" smtClean="0"/>
              <a:t>approved workshops </a:t>
            </a:r>
          </a:p>
          <a:p>
            <a:r>
              <a:rPr lang="en-US" dirty="0" smtClean="0"/>
              <a:t>7-hour USPAP update</a:t>
            </a:r>
          </a:p>
          <a:p>
            <a:r>
              <a:rPr lang="en-US" dirty="0"/>
              <a:t>Appraiser completes AV-64 form</a:t>
            </a:r>
          </a:p>
        </p:txBody>
      </p:sp>
    </p:spTree>
    <p:extLst>
      <p:ext uri="{BB962C8B-B14F-4D97-AF65-F5344CB8AC3E}">
        <p14:creationId xmlns:p14="http://schemas.microsoft.com/office/powerpoint/2010/main" val="2270583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Exceptions to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Real Property Appraiser II</a:t>
            </a:r>
          </a:p>
          <a:p>
            <a:pPr lvl="1"/>
            <a:r>
              <a:rPr lang="en-US" sz="3000" dirty="0"/>
              <a:t>Holding the IAAO designation as RES</a:t>
            </a:r>
          </a:p>
          <a:p>
            <a:pPr lvl="1"/>
            <a:r>
              <a:rPr lang="en-US" sz="3000" dirty="0"/>
              <a:t>Holding the IAAO designation as AAS</a:t>
            </a:r>
          </a:p>
          <a:p>
            <a:r>
              <a:rPr lang="en-US" sz="3000" dirty="0"/>
              <a:t>Personal Property Appraiser II</a:t>
            </a:r>
          </a:p>
          <a:p>
            <a:pPr lvl="1"/>
            <a:r>
              <a:rPr lang="en-US" sz="3000" dirty="0"/>
              <a:t>Holding the IAAO designation as PPS</a:t>
            </a:r>
          </a:p>
          <a:p>
            <a:r>
              <a:rPr lang="en-US" sz="3000" dirty="0"/>
              <a:t>Real or Personal Property Appraiser III</a:t>
            </a:r>
          </a:p>
          <a:p>
            <a:pPr lvl="1"/>
            <a:r>
              <a:rPr lang="en-US" sz="3000" dirty="0"/>
              <a:t>Holding the IAAO designation as CAE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63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 smtClean="0"/>
              <a:t>County Appraiser Continuing Education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30 </a:t>
            </a:r>
            <a:r>
              <a:rPr lang="en-US" altLang="en-US" dirty="0" smtClean="0"/>
              <a:t>hours of </a:t>
            </a:r>
            <a:r>
              <a:rPr lang="en-US" altLang="en-US" dirty="0" smtClean="0"/>
              <a:t>CE every </a:t>
            </a:r>
            <a:r>
              <a:rPr lang="en-US" altLang="en-US" dirty="0" smtClean="0"/>
              <a:t>two years</a:t>
            </a:r>
          </a:p>
          <a:p>
            <a:r>
              <a:rPr lang="en-US" altLang="en-US" dirty="0"/>
              <a:t>Two-year education cycle runs July 1 - June 30 of odd-numbered years</a:t>
            </a:r>
          </a:p>
          <a:p>
            <a:r>
              <a:rPr lang="en-US" altLang="en-US" dirty="0"/>
              <a:t>Eligible credit</a:t>
            </a:r>
          </a:p>
          <a:p>
            <a:pPr lvl="1"/>
            <a:r>
              <a:rPr lang="en-US" altLang="en-US" dirty="0"/>
              <a:t>Approved course </a:t>
            </a:r>
            <a:r>
              <a:rPr lang="en-US" altLang="en-US" dirty="0" smtClean="0"/>
              <a:t>offerings</a:t>
            </a:r>
          </a:p>
          <a:p>
            <a:pPr lvl="1"/>
            <a:r>
              <a:rPr lang="en-US" altLang="en-US" dirty="0" smtClean="0"/>
              <a:t>Advanced seminars</a:t>
            </a:r>
          </a:p>
          <a:p>
            <a:pPr lvl="1"/>
            <a:r>
              <a:rPr lang="en-US" altLang="en-US" dirty="0" smtClean="0"/>
              <a:t>Minimum instruction of 7 hours</a:t>
            </a:r>
            <a:endParaRPr lang="en-US" altLang="en-US" dirty="0"/>
          </a:p>
          <a:p>
            <a:r>
              <a:rPr lang="en-US" altLang="en-US" dirty="0" smtClean="0"/>
              <a:t>Appraisers </a:t>
            </a:r>
            <a:r>
              <a:rPr lang="en-US" altLang="en-US" u="sng" dirty="0" smtClean="0"/>
              <a:t>do not</a:t>
            </a:r>
            <a:r>
              <a:rPr lang="en-US" altLang="en-US" dirty="0" smtClean="0"/>
              <a:t> get credit for conferences </a:t>
            </a:r>
            <a:r>
              <a:rPr lang="en-US" altLang="en-US" dirty="0" smtClean="0"/>
              <a:t>or regional tax association </a:t>
            </a:r>
            <a:r>
              <a:rPr lang="en-US" altLang="en-US" dirty="0" smtClean="0"/>
              <a:t>meetings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7018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 smtClean="0"/>
              <a:t>Additional Requirements for Appraiser II and III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C</a:t>
            </a:r>
            <a:r>
              <a:rPr lang="en-US" sz="3000" dirty="0" smtClean="0"/>
              <a:t>omplete a 7-hour USPAP update within </a:t>
            </a:r>
            <a:r>
              <a:rPr lang="en-US" sz="3000" dirty="0"/>
              <a:t>the </a:t>
            </a:r>
            <a:r>
              <a:rPr lang="en-US" sz="3000" dirty="0" smtClean="0"/>
              <a:t>two </a:t>
            </a:r>
            <a:r>
              <a:rPr lang="en-US" sz="3000" dirty="0"/>
              <a:t>year </a:t>
            </a:r>
            <a:r>
              <a:rPr lang="en-US" sz="3000" dirty="0" smtClean="0"/>
              <a:t>cycle</a:t>
            </a:r>
            <a:endParaRPr lang="en-US" sz="3000" dirty="0"/>
          </a:p>
          <a:p>
            <a:r>
              <a:rPr lang="en-US" sz="3000" dirty="0" smtClean="0"/>
              <a:t>The 7-hour USPAP update can </a:t>
            </a:r>
            <a:r>
              <a:rPr lang="en-US" sz="3000" dirty="0"/>
              <a:t>be taken in addition to or in conjunction with </a:t>
            </a:r>
            <a:r>
              <a:rPr lang="en-US" sz="3000" dirty="0" smtClean="0"/>
              <a:t>the 30 </a:t>
            </a:r>
            <a:r>
              <a:rPr lang="en-US" sz="3000" dirty="0"/>
              <a:t>hour </a:t>
            </a:r>
            <a:r>
              <a:rPr lang="en-US" sz="3000" dirty="0" smtClean="0"/>
              <a:t>minimum</a:t>
            </a:r>
            <a:endParaRPr lang="en-US" sz="3000" dirty="0"/>
          </a:p>
          <a:p>
            <a:pPr lvl="0"/>
            <a:r>
              <a:rPr lang="en-US" sz="3000" dirty="0"/>
              <a:t>If continuing education credit hour requirements are not completed, certification or classification will be </a:t>
            </a:r>
            <a:r>
              <a:rPr lang="en-US" sz="3000" dirty="0" smtClean="0"/>
              <a:t>suspended</a:t>
            </a:r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293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Firm Appraiser Certification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Contractors </a:t>
            </a:r>
            <a:r>
              <a:rPr lang="en-US" altLang="en-US" dirty="0" smtClean="0"/>
              <a:t>must pass a comprehensive </a:t>
            </a:r>
            <a:r>
              <a:rPr lang="en-US" altLang="en-US" dirty="0" smtClean="0"/>
              <a:t>exam administered by </a:t>
            </a:r>
            <a:r>
              <a:rPr lang="en-US" altLang="en-US" dirty="0" smtClean="0"/>
              <a:t>NCDOR </a:t>
            </a:r>
          </a:p>
          <a:p>
            <a:r>
              <a:rPr lang="en-US" altLang="en-US" dirty="0" smtClean="0"/>
              <a:t>Exam substitution: </a:t>
            </a:r>
          </a:p>
          <a:p>
            <a:pPr lvl="1"/>
            <a:r>
              <a:rPr lang="en-US" altLang="en-US" dirty="0" smtClean="0"/>
              <a:t>IAAO Course </a:t>
            </a:r>
            <a:r>
              <a:rPr lang="en-US" altLang="en-US" dirty="0" smtClean="0"/>
              <a:t>101 or </a:t>
            </a:r>
            <a:r>
              <a:rPr lang="en-US" altLang="en-US" dirty="0" smtClean="0"/>
              <a:t>102; </a:t>
            </a:r>
            <a:r>
              <a:rPr lang="en-US" altLang="en-US" u="sng" dirty="0" smtClean="0"/>
              <a:t>and</a:t>
            </a:r>
            <a:r>
              <a:rPr lang="en-US" altLang="en-US" dirty="0" smtClean="0"/>
              <a:t>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Property </a:t>
            </a:r>
            <a:r>
              <a:rPr lang="en-US" altLang="en-US" dirty="0" smtClean="0"/>
              <a:t>Tax Listing and </a:t>
            </a:r>
            <a:r>
              <a:rPr lang="en-US" altLang="en-US" dirty="0" smtClean="0"/>
              <a:t>Assessing</a:t>
            </a:r>
          </a:p>
          <a:p>
            <a:r>
              <a:rPr lang="en-US" altLang="en-US" dirty="0" smtClean="0"/>
              <a:t>No CE requirement </a:t>
            </a:r>
            <a:r>
              <a:rPr lang="en-US" altLang="en-US" dirty="0" smtClean="0"/>
              <a:t>for firm appraisers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Suspension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Failure to complete required CE results in suspension</a:t>
            </a:r>
            <a:endParaRPr lang="en-US" altLang="en-US" dirty="0" smtClean="0"/>
          </a:p>
          <a:p>
            <a:r>
              <a:rPr lang="en-US" altLang="en-US" dirty="0" smtClean="0"/>
              <a:t>Assessor and affected </a:t>
            </a:r>
            <a:r>
              <a:rPr lang="en-US" altLang="en-US" dirty="0" smtClean="0"/>
              <a:t>personnel will </a:t>
            </a:r>
            <a:r>
              <a:rPr lang="en-US" altLang="en-US" dirty="0" smtClean="0"/>
              <a:t>be notified </a:t>
            </a:r>
            <a:r>
              <a:rPr lang="en-US" altLang="en-US" dirty="0" smtClean="0"/>
              <a:t>in writing of </a:t>
            </a:r>
            <a:r>
              <a:rPr lang="en-US" altLang="en-US" dirty="0" smtClean="0"/>
              <a:t>suspension</a:t>
            </a:r>
            <a:endParaRPr lang="en-US" altLang="en-US" dirty="0" smtClean="0"/>
          </a:p>
          <a:p>
            <a:r>
              <a:rPr lang="en-US" altLang="en-US" dirty="0" smtClean="0"/>
              <a:t>Upon completion of CE, assessor </a:t>
            </a:r>
            <a:r>
              <a:rPr lang="en-US" altLang="en-US" dirty="0" smtClean="0"/>
              <a:t>and </a:t>
            </a:r>
            <a:r>
              <a:rPr lang="en-US" altLang="en-US" dirty="0" smtClean="0"/>
              <a:t>affected </a:t>
            </a:r>
            <a:r>
              <a:rPr lang="en-US" altLang="en-US" dirty="0" smtClean="0"/>
              <a:t>personnel will be notified in writing of </a:t>
            </a:r>
            <a:r>
              <a:rPr lang="en-US" altLang="en-US" dirty="0" smtClean="0"/>
              <a:t>reinstatement</a:t>
            </a:r>
          </a:p>
          <a:p>
            <a:r>
              <a:rPr lang="en-US" altLang="en-US" dirty="0" smtClean="0"/>
              <a:t>Additional hours do not carry over!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Lapses - Assessors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Recertification requirements: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0 to 2 years lapsed: Make up missed CE</a:t>
            </a:r>
          </a:p>
          <a:p>
            <a:pPr lvl="1"/>
            <a:r>
              <a:rPr lang="en-US" altLang="en-US" dirty="0" smtClean="0"/>
              <a:t>2 to 4 years lapsed: Successfully complete Property Tax Listing and Assessing and pass the NCDOR Assessor’s Examination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More </a:t>
            </a:r>
            <a:r>
              <a:rPr lang="en-US" altLang="en-US" dirty="0" smtClean="0"/>
              <a:t>than 4 years lapsed: Retake all initial certification requirements, including exam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Lapses - Appraisers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Recertification requirements:</a:t>
            </a:r>
          </a:p>
          <a:p>
            <a:pPr lvl="1"/>
            <a:r>
              <a:rPr lang="en-US" altLang="en-US" dirty="0" smtClean="0"/>
              <a:t>0 </a:t>
            </a:r>
            <a:r>
              <a:rPr lang="en-US" altLang="en-US" dirty="0" smtClean="0"/>
              <a:t>to 2 years lapsed: Make up missed CE</a:t>
            </a:r>
          </a:p>
          <a:p>
            <a:pPr lvl="1"/>
            <a:r>
              <a:rPr lang="en-US" altLang="en-US" dirty="0" smtClean="0"/>
              <a:t>2 to 4 years lapsed: Successfully complete Property Tax Listing and Assessing </a:t>
            </a:r>
          </a:p>
          <a:p>
            <a:pPr lvl="1"/>
            <a:r>
              <a:rPr lang="en-US" altLang="en-US" dirty="0" smtClean="0"/>
              <a:t>More than 4 years lapsed: Retake all initial certification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Certification and Continuing 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736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Certified Tax Professionals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Statutorily required certifications</a:t>
            </a:r>
            <a:endParaRPr lang="en-US" altLang="en-US" dirty="0"/>
          </a:p>
          <a:p>
            <a:pPr lvl="1"/>
            <a:r>
              <a:rPr lang="en-US" altLang="en-US" dirty="0" smtClean="0"/>
              <a:t>Assessors</a:t>
            </a:r>
          </a:p>
          <a:p>
            <a:pPr lvl="1"/>
            <a:r>
              <a:rPr lang="en-US" altLang="en-US" dirty="0" smtClean="0"/>
              <a:t>County appraisers (real </a:t>
            </a:r>
            <a:r>
              <a:rPr lang="en-US" altLang="en-US" b="1" u="sng" dirty="0" smtClean="0"/>
              <a:t>AND</a:t>
            </a:r>
            <a:r>
              <a:rPr lang="en-US" altLang="en-US" dirty="0" smtClean="0"/>
              <a:t> personal)</a:t>
            </a:r>
          </a:p>
          <a:p>
            <a:pPr lvl="1"/>
            <a:r>
              <a:rPr lang="en-US" altLang="en-US" dirty="0" smtClean="0"/>
              <a:t>Appraisers employed by firms which contract with the county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Assessor - Certification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dirty="0" smtClean="0"/>
              <a:t>Requirements: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en-US" dirty="0" smtClean="0"/>
              <a:t>Property Tax Listing &amp; Assessing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en-US" dirty="0" smtClean="0"/>
              <a:t>IAAO 101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en-US" dirty="0" smtClean="0"/>
              <a:t>Personal Property Appraisal &amp; Assessment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en-US" dirty="0" smtClean="0"/>
              <a:t>Tax Administration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US" altLang="en-US" dirty="0" smtClean="0"/>
              <a:t>Comprehensive exam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altLang="en-US" dirty="0" smtClean="0"/>
              <a:t>Must successfully complete within 2 years of initial appointment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 smtClean="0"/>
              <a:t>Assessor Continuing Education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30 hours of CE every two years</a:t>
            </a:r>
          </a:p>
          <a:p>
            <a:r>
              <a:rPr lang="en-US" altLang="en-US" dirty="0" smtClean="0"/>
              <a:t>Two-year education cycle runs July 1 - June 30 of odd-numbered years</a:t>
            </a:r>
          </a:p>
          <a:p>
            <a:r>
              <a:rPr lang="en-US" altLang="en-US" dirty="0" smtClean="0"/>
              <a:t>Eligible credit</a:t>
            </a:r>
          </a:p>
          <a:p>
            <a:pPr lvl="1"/>
            <a:r>
              <a:rPr lang="en-US" altLang="en-US" dirty="0"/>
              <a:t>A</a:t>
            </a:r>
            <a:r>
              <a:rPr lang="en-US" altLang="en-US" dirty="0" smtClean="0"/>
              <a:t>pproved course offerings</a:t>
            </a:r>
          </a:p>
          <a:p>
            <a:pPr lvl="1"/>
            <a:r>
              <a:rPr lang="en-US" altLang="en-US" dirty="0" smtClean="0"/>
              <a:t>NCTCA/NCAAO conferences</a:t>
            </a:r>
          </a:p>
          <a:p>
            <a:pPr lvl="1"/>
            <a:r>
              <a:rPr lang="en-US" altLang="en-US" dirty="0" smtClean="0"/>
              <a:t>Regional tax association meetings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County Appraiser Certification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Three Levels of Certification</a:t>
            </a:r>
          </a:p>
          <a:p>
            <a:pPr lvl="1"/>
            <a:r>
              <a:rPr lang="en-US" smtClean="0"/>
              <a:t>Appraiser I</a:t>
            </a:r>
          </a:p>
          <a:p>
            <a:pPr lvl="1"/>
            <a:r>
              <a:rPr lang="en-US" smtClean="0"/>
              <a:t>Appraiser II</a:t>
            </a:r>
          </a:p>
          <a:p>
            <a:pPr lvl="1"/>
            <a:r>
              <a:rPr lang="en-US" smtClean="0"/>
              <a:t>Appraiser III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72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Initial Certification</a:t>
            </a:r>
            <a:endParaRPr lang="en-US" alt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Complete Property </a:t>
            </a:r>
            <a:r>
              <a:rPr lang="en-US" altLang="en-US" dirty="0" smtClean="0"/>
              <a:t>Tax Listing &amp; Assessing </a:t>
            </a:r>
            <a:r>
              <a:rPr lang="en-US" altLang="en-US" dirty="0" smtClean="0"/>
              <a:t>within </a:t>
            </a:r>
            <a:r>
              <a:rPr lang="en-US" altLang="en-US" dirty="0" smtClean="0"/>
              <a:t>one year</a:t>
            </a:r>
          </a:p>
          <a:p>
            <a:r>
              <a:rPr lang="en-US" altLang="en-US" dirty="0" smtClean="0"/>
              <a:t>Pass a comprehensive exam administered by NCDOR</a:t>
            </a:r>
            <a:endParaRPr lang="en-US" altLang="en-US" dirty="0" smtClean="0"/>
          </a:p>
          <a:p>
            <a:r>
              <a:rPr lang="en-US" altLang="en-US" dirty="0" smtClean="0"/>
              <a:t>Assessor completes AV-57 form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Real Property Appraiser I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Exam substitutions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IAAO Course 101</a:t>
            </a:r>
          </a:p>
          <a:p>
            <a:pPr lvl="1"/>
            <a:r>
              <a:rPr lang="en-US" altLang="en-US" dirty="0" smtClean="0"/>
              <a:t>IAAO Course </a:t>
            </a:r>
            <a:r>
              <a:rPr lang="en-US" altLang="en-US" dirty="0" smtClean="0"/>
              <a:t>102</a:t>
            </a:r>
          </a:p>
          <a:p>
            <a:pPr lvl="1"/>
            <a:r>
              <a:rPr lang="en-US" altLang="en-US" dirty="0" smtClean="0"/>
              <a:t>Appraisal </a:t>
            </a:r>
            <a:r>
              <a:rPr lang="en-US" altLang="en-US" dirty="0" smtClean="0"/>
              <a:t>Institute </a:t>
            </a:r>
            <a:r>
              <a:rPr lang="en-US" altLang="en-US" dirty="0" smtClean="0"/>
              <a:t>Course </a:t>
            </a:r>
            <a:r>
              <a:rPr lang="en-US" altLang="en-US" dirty="0" smtClean="0"/>
              <a:t>R-1, R-2 </a:t>
            </a:r>
            <a:r>
              <a:rPr lang="en-US" altLang="en-US" dirty="0" smtClean="0"/>
              <a:t>and</a:t>
            </a:r>
            <a:r>
              <a:rPr lang="en-US" altLang="en-US" dirty="0" smtClean="0"/>
              <a:t> R-3</a:t>
            </a:r>
          </a:p>
          <a:p>
            <a:pPr lvl="1"/>
            <a:r>
              <a:rPr lang="en-US" altLang="en-US" dirty="0" smtClean="0"/>
              <a:t>Holding </a:t>
            </a:r>
            <a:r>
              <a:rPr lang="en-US" altLang="en-US" dirty="0" smtClean="0"/>
              <a:t>the IAAO designation </a:t>
            </a:r>
            <a:r>
              <a:rPr lang="en-US" altLang="en-US" dirty="0" smtClean="0"/>
              <a:t>CAE, RES or AAS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dirty="0" smtClean="0"/>
              <a:t>Personal Property Appraiser I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Exam substitutions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NCDOR Personal </a:t>
            </a:r>
            <a:r>
              <a:rPr lang="en-US" altLang="en-US" dirty="0" smtClean="0"/>
              <a:t>Property Appraisal and Assessment 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Holding </a:t>
            </a:r>
            <a:r>
              <a:rPr lang="en-US" altLang="en-US" dirty="0" smtClean="0"/>
              <a:t>the IAAO designation </a:t>
            </a:r>
            <a:r>
              <a:rPr lang="en-US" altLang="en-US" dirty="0" smtClean="0"/>
              <a:t>PPS or CAE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Property Appraiser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IAAO 101 </a:t>
            </a:r>
          </a:p>
          <a:p>
            <a:r>
              <a:rPr lang="en-US" dirty="0" smtClean="0"/>
              <a:t>IAAO 102</a:t>
            </a:r>
          </a:p>
          <a:p>
            <a:r>
              <a:rPr lang="en-US" dirty="0" smtClean="0"/>
              <a:t>15-hour USPAP</a:t>
            </a:r>
          </a:p>
          <a:p>
            <a:r>
              <a:rPr lang="en-US" dirty="0" smtClean="0"/>
              <a:t>Two additional </a:t>
            </a:r>
            <a:r>
              <a:rPr lang="en-US" dirty="0" smtClean="0"/>
              <a:t>approved courses</a:t>
            </a:r>
          </a:p>
          <a:p>
            <a:r>
              <a:rPr lang="en-US" dirty="0" smtClean="0"/>
              <a:t>Two additional </a:t>
            </a:r>
            <a:r>
              <a:rPr lang="en-US" dirty="0" smtClean="0"/>
              <a:t>approved workshops </a:t>
            </a:r>
            <a:endParaRPr lang="en-US" dirty="0" smtClean="0"/>
          </a:p>
          <a:p>
            <a:r>
              <a:rPr lang="en-US" dirty="0" smtClean="0"/>
              <a:t>Appraiser completes AV-64 form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Note: Appraisers may substitute workshops with additional courses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0669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ertification &amp;amp; Continuing Education&amp;quot;&quot;/&gt;&lt;property id=&quot;20307&quot; value=&quot;257&quot;/&gt;&lt;/object&gt;&lt;object type=&quot;3&quot; unique_id=&quot;10005&quot;&gt;&lt;property id=&quot;20148&quot; value=&quot;5&quot;/&gt;&lt;property id=&quot;20300&quot; value=&quot;Slide 2 - &amp;quot;Training Requirements&amp;quot;&quot;/&gt;&lt;property id=&quot;20307&quot; value=&quot;260&quot;/&gt;&lt;/object&gt;&lt;object type=&quot;3&quot; unique_id=&quot;10006&quot;&gt;&lt;property id=&quot;20148&quot; value=&quot;5&quot;/&gt;&lt;property id=&quot;20300&quot; value=&quot;Slide 3 - &amp;quot;Assessor - Certification&amp;quot;&quot;/&gt;&lt;property id=&quot;20307&quot; value=&quot;261&quot;/&gt;&lt;/object&gt;&lt;object type=&quot;3&quot; unique_id=&quot;10007&quot;&gt;&lt;property id=&quot;20148&quot; value=&quot;5&quot;/&gt;&lt;property id=&quot;20300&quot; value=&quot;Slide 4 - &amp;quot;Assessor  - Continuing Education&amp;quot;&quot;/&gt;&lt;property id=&quot;20307&quot; value=&quot;262&quot;/&gt;&lt;/object&gt;&lt;object type=&quot;3&quot; unique_id=&quot;10008&quot;&gt;&lt;property id=&quot;20148&quot; value=&quot;5&quot;/&gt;&lt;property id=&quot;20300&quot; value=&quot;Slide 5 - &amp;quot;County Appraiser - Certification&amp;quot;&quot;/&gt;&lt;property id=&quot;20307&quot; value=&quot;263&quot;/&gt;&lt;/object&gt;&lt;object type=&quot;3&quot; unique_id=&quot;10009&quot;&gt;&lt;property id=&quot;20148&quot; value=&quot;5&quot;/&gt;&lt;property id=&quot;20300&quot; value=&quot;Slide 6 - &amp;quot;County Appraiser – Certification (Alternatives to Exam)&amp;quot;&quot;/&gt;&lt;property id=&quot;20307&quot; value=&quot;267&quot;/&gt;&lt;/object&gt;&lt;object type=&quot;3&quot; unique_id=&quot;10010&quot;&gt;&lt;property id=&quot;20148&quot; value=&quot;5&quot;/&gt;&lt;property id=&quot;20300&quot; value=&quot;Slide 7 - &amp;quot;County Appraiser – Certification (Alternatives to Exam)&amp;quot;&quot;/&gt;&lt;property id=&quot;20307&quot; value=&quot;268&quot;/&gt;&lt;/object&gt;&lt;object type=&quot;3&quot; unique_id=&quot;10011&quot;&gt;&lt;property id=&quot;20148&quot; value=&quot;5&quot;/&gt;&lt;property id=&quot;20300&quot; value=&quot;Slide 8 - &amp;quot;County Appraiser – Continuing Education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Firm Appraiser - Certification&amp;quot;&quot;/&gt;&lt;property id=&quot;20307&quot; value=&quot;269&quot;/&gt;&lt;/object&gt;&lt;object type=&quot;3&quot; unique_id=&quot;10013&quot;&gt;&lt;property id=&quot;20148&quot; value=&quot;5&quot;/&gt;&lt;property id=&quot;20300&quot; value=&quot;Slide 10 - &amp;quot;Suspension&amp;quot;&quot;/&gt;&lt;property id=&quot;20307&quot; value=&quot;270&quot;/&gt;&lt;/object&gt;&lt;object type=&quot;3&quot; unique_id=&quot;10014&quot;&gt;&lt;property id=&quot;20148&quot; value=&quot;5&quot;/&gt;&lt;property id=&quot;20300&quot; value=&quot;Slide 11 - &amp;quot;Lapses - Assessors&amp;quot;&quot;/&gt;&lt;property id=&quot;20307&quot; value=&quot;271&quot;/&gt;&lt;/object&gt;&lt;object type=&quot;3&quot; unique_id=&quot;10015&quot;&gt;&lt;property id=&quot;20148&quot; value=&quot;5&quot;/&gt;&lt;property id=&quot;20300&quot; value=&quot;Slide 12 - &amp;quot;Lapses - Appraisers&amp;quot;&quot;/&gt;&lt;property id=&quot;20307&quot; value=&quot;27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PTTemplateApril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PPTTemplateApril2016</Template>
  <TotalTime>0</TotalTime>
  <Words>573</Words>
  <Application>Microsoft Office PowerPoint</Application>
  <PresentationFormat>On-screen Show (4:3)</PresentationFormat>
  <Paragraphs>112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Agency FB</vt:lpstr>
      <vt:lpstr>Arial</vt:lpstr>
      <vt:lpstr>Calibri</vt:lpstr>
      <vt:lpstr>Perpetua</vt:lpstr>
      <vt:lpstr>Rockwell</vt:lpstr>
      <vt:lpstr>PPTTemplateApril2016</vt:lpstr>
      <vt:lpstr>Certification and Continuing Education</vt:lpstr>
      <vt:lpstr>Certified Tax Professionals</vt:lpstr>
      <vt:lpstr>Assessor - Certification</vt:lpstr>
      <vt:lpstr>Assessor Continuing Education</vt:lpstr>
      <vt:lpstr>County Appraiser Certification</vt:lpstr>
      <vt:lpstr>Initial Certification</vt:lpstr>
      <vt:lpstr>Real Property Appraiser I</vt:lpstr>
      <vt:lpstr>Personal Property Appraiser I</vt:lpstr>
      <vt:lpstr>Real Property Appraiser II</vt:lpstr>
      <vt:lpstr>Personal Property Appraiser II</vt:lpstr>
      <vt:lpstr>Appraiser III</vt:lpstr>
      <vt:lpstr>Exceptions to Requirements</vt:lpstr>
      <vt:lpstr>County Appraiser Continuing Education</vt:lpstr>
      <vt:lpstr>Additional Requirements for Appraiser II and III</vt:lpstr>
      <vt:lpstr>Firm Appraiser Certification</vt:lpstr>
      <vt:lpstr>Suspension</vt:lpstr>
      <vt:lpstr>Lapses - Assessors</vt:lpstr>
      <vt:lpstr>Lapses - Appraisers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2012-01-12T00:45:07Z</dcterms:created>
  <dcterms:modified xsi:type="dcterms:W3CDTF">2019-09-18T03:09:34Z</dcterms:modified>
</cp:coreProperties>
</file>