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2" r:id="rId2"/>
  </p:sldMasterIdLst>
  <p:notesMasterIdLst>
    <p:notesMasterId r:id="rId63"/>
  </p:notesMasterIdLst>
  <p:handoutMasterIdLst>
    <p:handoutMasterId r:id="rId64"/>
  </p:handoutMasterIdLst>
  <p:sldIdLst>
    <p:sldId id="368" r:id="rId3"/>
    <p:sldId id="439" r:id="rId4"/>
    <p:sldId id="440" r:id="rId5"/>
    <p:sldId id="441" r:id="rId6"/>
    <p:sldId id="442" r:id="rId7"/>
    <p:sldId id="443" r:id="rId8"/>
    <p:sldId id="444" r:id="rId9"/>
    <p:sldId id="447" r:id="rId10"/>
    <p:sldId id="448" r:id="rId11"/>
    <p:sldId id="450" r:id="rId12"/>
    <p:sldId id="451" r:id="rId13"/>
    <p:sldId id="452" r:id="rId14"/>
    <p:sldId id="426" r:id="rId15"/>
    <p:sldId id="427" r:id="rId16"/>
    <p:sldId id="428" r:id="rId17"/>
    <p:sldId id="394" r:id="rId18"/>
    <p:sldId id="371" r:id="rId19"/>
    <p:sldId id="365" r:id="rId20"/>
    <p:sldId id="356" r:id="rId21"/>
    <p:sldId id="433" r:id="rId22"/>
    <p:sldId id="419" r:id="rId23"/>
    <p:sldId id="420" r:id="rId24"/>
    <p:sldId id="431" r:id="rId25"/>
    <p:sldId id="432" r:id="rId26"/>
    <p:sldId id="453" r:id="rId27"/>
    <p:sldId id="454" r:id="rId28"/>
    <p:sldId id="455" r:id="rId29"/>
    <p:sldId id="456"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 id="362" r:id="rId61"/>
    <p:sldId id="425" r:id="rId62"/>
  </p:sldIdLst>
  <p:sldSz cx="9144000" cy="6858000" type="screen4x3"/>
  <p:notesSz cx="7010400" cy="9296400"/>
  <p:defaultTextStyle>
    <a:defPPr>
      <a:defRPr lang="en-US"/>
    </a:defPPr>
    <a:lvl1pPr algn="l" rtl="0" fontAlgn="base">
      <a:spcBef>
        <a:spcPct val="0"/>
      </a:spcBef>
      <a:spcAft>
        <a:spcPct val="0"/>
      </a:spcAft>
      <a:defRPr sz="4000" kern="1200">
        <a:solidFill>
          <a:schemeClr val="tx1"/>
        </a:solidFill>
        <a:latin typeface="Verdana" pitchFamily="34" charset="0"/>
        <a:ea typeface="+mn-ea"/>
        <a:cs typeface="+mn-cs"/>
      </a:defRPr>
    </a:lvl1pPr>
    <a:lvl2pPr marL="457200" algn="l" rtl="0" fontAlgn="base">
      <a:spcBef>
        <a:spcPct val="0"/>
      </a:spcBef>
      <a:spcAft>
        <a:spcPct val="0"/>
      </a:spcAft>
      <a:defRPr sz="4000" kern="1200">
        <a:solidFill>
          <a:schemeClr val="tx1"/>
        </a:solidFill>
        <a:latin typeface="Verdana" pitchFamily="34" charset="0"/>
        <a:ea typeface="+mn-ea"/>
        <a:cs typeface="+mn-cs"/>
      </a:defRPr>
    </a:lvl2pPr>
    <a:lvl3pPr marL="914400" algn="l" rtl="0" fontAlgn="base">
      <a:spcBef>
        <a:spcPct val="0"/>
      </a:spcBef>
      <a:spcAft>
        <a:spcPct val="0"/>
      </a:spcAft>
      <a:defRPr sz="4000" kern="1200">
        <a:solidFill>
          <a:schemeClr val="tx1"/>
        </a:solidFill>
        <a:latin typeface="Verdana" pitchFamily="34" charset="0"/>
        <a:ea typeface="+mn-ea"/>
        <a:cs typeface="+mn-cs"/>
      </a:defRPr>
    </a:lvl3pPr>
    <a:lvl4pPr marL="1371600" algn="l" rtl="0" fontAlgn="base">
      <a:spcBef>
        <a:spcPct val="0"/>
      </a:spcBef>
      <a:spcAft>
        <a:spcPct val="0"/>
      </a:spcAft>
      <a:defRPr sz="4000" kern="1200">
        <a:solidFill>
          <a:schemeClr val="tx1"/>
        </a:solidFill>
        <a:latin typeface="Verdana" pitchFamily="34" charset="0"/>
        <a:ea typeface="+mn-ea"/>
        <a:cs typeface="+mn-cs"/>
      </a:defRPr>
    </a:lvl4pPr>
    <a:lvl5pPr marL="1828800" algn="l" rtl="0" fontAlgn="base">
      <a:spcBef>
        <a:spcPct val="0"/>
      </a:spcBef>
      <a:spcAft>
        <a:spcPct val="0"/>
      </a:spcAft>
      <a:defRPr sz="4000" kern="1200">
        <a:solidFill>
          <a:schemeClr val="tx1"/>
        </a:solidFill>
        <a:latin typeface="Verdana" pitchFamily="34" charset="0"/>
        <a:ea typeface="+mn-ea"/>
        <a:cs typeface="+mn-cs"/>
      </a:defRPr>
    </a:lvl5pPr>
    <a:lvl6pPr marL="2286000" algn="l" defTabSz="914400" rtl="0" eaLnBrk="1" latinLnBrk="0" hangingPunct="1">
      <a:defRPr sz="4000" kern="1200">
        <a:solidFill>
          <a:schemeClr val="tx1"/>
        </a:solidFill>
        <a:latin typeface="Verdana" pitchFamily="34" charset="0"/>
        <a:ea typeface="+mn-ea"/>
        <a:cs typeface="+mn-cs"/>
      </a:defRPr>
    </a:lvl6pPr>
    <a:lvl7pPr marL="2743200" algn="l" defTabSz="914400" rtl="0" eaLnBrk="1" latinLnBrk="0" hangingPunct="1">
      <a:defRPr sz="4000" kern="1200">
        <a:solidFill>
          <a:schemeClr val="tx1"/>
        </a:solidFill>
        <a:latin typeface="Verdana" pitchFamily="34" charset="0"/>
        <a:ea typeface="+mn-ea"/>
        <a:cs typeface="+mn-cs"/>
      </a:defRPr>
    </a:lvl7pPr>
    <a:lvl8pPr marL="3200400" algn="l" defTabSz="914400" rtl="0" eaLnBrk="1" latinLnBrk="0" hangingPunct="1">
      <a:defRPr sz="4000" kern="1200">
        <a:solidFill>
          <a:schemeClr val="tx1"/>
        </a:solidFill>
        <a:latin typeface="Verdana" pitchFamily="34" charset="0"/>
        <a:ea typeface="+mn-ea"/>
        <a:cs typeface="+mn-cs"/>
      </a:defRPr>
    </a:lvl8pPr>
    <a:lvl9pPr marL="3657600" algn="l" defTabSz="914400" rtl="0" eaLnBrk="1" latinLnBrk="0" hangingPunct="1">
      <a:defRPr sz="40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99FF"/>
    <a:srgbClr val="C0C0C0"/>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49" autoAdjust="0"/>
  </p:normalViewPr>
  <p:slideViewPr>
    <p:cSldViewPr>
      <p:cViewPr varScale="1">
        <p:scale>
          <a:sx n="113" d="100"/>
          <a:sy n="113" d="100"/>
        </p:scale>
        <p:origin x="117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394"/>
    </p:cViewPr>
  </p:sorterViewPr>
  <p:notesViewPr>
    <p:cSldViewPr>
      <p:cViewPr varScale="1">
        <p:scale>
          <a:sx n="61" d="100"/>
          <a:sy n="61" d="100"/>
        </p:scale>
        <p:origin x="-1698"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20835"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20836"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20837"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E130F08F-F21D-4E8C-9FD5-B14450F221E0}" type="slidenum">
              <a:rPr lang="en-US"/>
              <a:pPr/>
              <a:t>‹#›</a:t>
            </a:fld>
            <a:endParaRPr lang="en-US"/>
          </a:p>
        </p:txBody>
      </p:sp>
    </p:spTree>
    <p:extLst>
      <p:ext uri="{BB962C8B-B14F-4D97-AF65-F5344CB8AC3E}">
        <p14:creationId xmlns:p14="http://schemas.microsoft.com/office/powerpoint/2010/main" val="948468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82CA2A7-D52A-4F34-9E4E-9EE0E8472BAD}" type="datetimeFigureOut">
              <a:rPr lang="en-US" smtClean="0"/>
              <a:t>8/29/2019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CB5A1DC-B548-47EA-9C53-6104742B442C}" type="slidenum">
              <a:rPr lang="en-US" smtClean="0"/>
              <a:t>‹#›</a:t>
            </a:fld>
            <a:endParaRPr lang="en-US"/>
          </a:p>
        </p:txBody>
      </p:sp>
    </p:spTree>
    <p:extLst>
      <p:ext uri="{BB962C8B-B14F-4D97-AF65-F5344CB8AC3E}">
        <p14:creationId xmlns:p14="http://schemas.microsoft.com/office/powerpoint/2010/main" val="256631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(INTRO) The Bi-Tek billboard valuation calculation and tracking that we have in our system, and it’s been in our system for quite a while, is based on ANSI DOR Billboard Valuation Guide. What it will do for you is calculate the value of the billboard by simply you entering the physical attributes in the information that you get from the taxpayer.  What it does is eliminate the need for you to manually figure and calculate the value, so you get a nice accurate value in a lot less time and we think you might like it.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785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update any information here and it will automatically update the billboard table on the prior screen.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40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12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you’re done adding your billboard valuation and can report on this information.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06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71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going to start from you getting the information from the taxpayer, what you see here is the sample schedule I received from the taxpayer, with all the information about their billboards.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04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look at the NCDOR Valuation Guide, it gives you this nice valuation worksheet of what you need to do in order to come up with the value of the billboard. There is an easier method than to work through this worksheet on every one of your billboards.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81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05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Depreciation Schedule is added from the Billboard Structure Valuation Guide for 25-year/wooden and 50-year/steel structures. The different billboard models are added for single face, v-built, a-frame, etc. from the Billboard Structure Valuation Guide. The billboard acquisition value calculator is the table that calculates the acquisition value, based on the model and the size of the billboard.  *Note:  Additional models/values that are not in the guide can be added as needed. Example a steel framed 3-sided billboard.  Once setup is complete you are ready to enter your billboard data.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09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receive the taxpayers Schedule I/H for data entry.  Our system records Personal Property under Additional Business or Non-Depreciated assets.   We are currently working on a solution that would allow you to import your Personal Property information (such as billboards) from the schedules provided by the taxpayer.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63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enter the data in the fields while the worksheet calculations are completed in the background.  The appraised value is automatically calculated based on the information provided in the table.  No need to manually calculate. The worksheet works similar to the worksheet provided by NCDOR. You can also copy/paste the information from an Excel version of the Schedule I.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04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calculation details, select the ALL ITEMS link and it will take you to the worksheet that automatically calculates the billboard based on the information provided.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27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E91DE-7E6A-4254-912B-CEE466025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85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250974"/>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540BD-BDBE-4901-B389-F6AC12169C42}" type="slidenum">
              <a:rPr lang="en-US" smtClean="0"/>
              <a:pPr/>
              <a:t>‹#›</a:t>
            </a:fld>
            <a:endParaRPr lang="en-US"/>
          </a:p>
        </p:txBody>
      </p:sp>
    </p:spTree>
    <p:extLst>
      <p:ext uri="{BB962C8B-B14F-4D97-AF65-F5344CB8AC3E}">
        <p14:creationId xmlns:p14="http://schemas.microsoft.com/office/powerpoint/2010/main" val="1622384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1CFFD-637F-4177-A7BC-517CD0BAD7BC}" type="slidenum">
              <a:rPr lang="en-US" smtClean="0"/>
              <a:pPr/>
              <a:t>‹#›</a:t>
            </a:fld>
            <a:endParaRPr lang="en-US"/>
          </a:p>
        </p:txBody>
      </p:sp>
    </p:spTree>
    <p:extLst>
      <p:ext uri="{BB962C8B-B14F-4D97-AF65-F5344CB8AC3E}">
        <p14:creationId xmlns:p14="http://schemas.microsoft.com/office/powerpoint/2010/main" val="2940039545"/>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FFE6B-F07C-4CCA-85BC-F4E888DB257B}" type="slidenum">
              <a:rPr lang="en-US" smtClean="0"/>
              <a:pPr/>
              <a:t>‹#›</a:t>
            </a:fld>
            <a:endParaRPr lang="en-US"/>
          </a:p>
        </p:txBody>
      </p:sp>
    </p:spTree>
    <p:extLst>
      <p:ext uri="{BB962C8B-B14F-4D97-AF65-F5344CB8AC3E}">
        <p14:creationId xmlns:p14="http://schemas.microsoft.com/office/powerpoint/2010/main" val="2898812389"/>
      </p:ext>
    </p:extLst>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38561801"/>
      </p:ext>
    </p:extLst>
  </p:cSld>
  <p:clrMapOvr>
    <a:masterClrMapping/>
  </p:clrMapOvr>
  <p:transition advClick="0">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CF8726-8021-49B0-B918-972B54F8A51C}" type="datetimeFigureOut">
              <a:rPr lang="en-US" smtClean="0"/>
              <a:t>8/29/2019</a:t>
            </a:fld>
            <a:endParaRPr lang="en-US"/>
          </a:p>
        </p:txBody>
      </p:sp>
      <p:sp>
        <p:nvSpPr>
          <p:cNvPr id="5" name="Footer Placeholder 4"/>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6" name="Slide Number Placeholder 5"/>
          <p:cNvSpPr>
            <a:spLocks noGrp="1"/>
          </p:cNvSpPr>
          <p:nvPr>
            <p:ph type="sldNum" sz="quarter" idx="12"/>
          </p:nvPr>
        </p:nvSpPr>
        <p:spPr/>
        <p:txBody>
          <a:bodyPr/>
          <a:lstStyle/>
          <a:p>
            <a:fld id="{71F63140-BFB5-465F-B1A3-AB68C9482E03}" type="slidenum">
              <a:rPr lang="en-US" smtClean="0"/>
              <a:t>‹#›</a:t>
            </a:fld>
            <a:endParaRPr lang="en-US" dirty="0"/>
          </a:p>
        </p:txBody>
      </p:sp>
      <p:pic>
        <p:nvPicPr>
          <p:cNvPr id="19" name="Picture 18" descr="C:\Users\Laptop1\AppData\Local\Microsoft\Windows\Temporary Internet Files\Content.Outlook\SC6OZ4AP\BI-Tek_Logo_2color_c.jpg">
            <a:extLst>
              <a:ext uri="{FF2B5EF4-FFF2-40B4-BE49-F238E27FC236}">
                <a16:creationId xmlns:a16="http://schemas.microsoft.com/office/drawing/2014/main" id="{A5F06C0B-C9EA-4014-ABA1-7FCA9B9A390C}"/>
              </a:ext>
            </a:extLst>
          </p:cNvPr>
          <p:cNvPicPr>
            <a:picLocks noChangeAspect="1"/>
          </p:cNvPicPr>
          <p:nvPr userDrawn="1"/>
        </p:nvPicPr>
        <p:blipFill>
          <a:blip r:embed="rId2" cstate="print"/>
          <a:srcRect/>
          <a:stretch>
            <a:fillRect/>
          </a:stretch>
        </p:blipFill>
        <p:spPr bwMode="auto">
          <a:xfrm>
            <a:off x="7402285" y="6120737"/>
            <a:ext cx="1360714" cy="457200"/>
          </a:xfrm>
          <a:prstGeom prst="rect">
            <a:avLst/>
          </a:prstGeom>
          <a:noFill/>
          <a:ln w="9525">
            <a:noFill/>
            <a:miter lim="800000"/>
            <a:headEnd/>
            <a:tailEnd/>
          </a:ln>
        </p:spPr>
      </p:pic>
    </p:spTree>
    <p:extLst>
      <p:ext uri="{BB962C8B-B14F-4D97-AF65-F5344CB8AC3E}">
        <p14:creationId xmlns:p14="http://schemas.microsoft.com/office/powerpoint/2010/main" val="2276799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F8726-8021-49B0-B918-972B54F8A51C}" type="datetimeFigureOut">
              <a:rPr lang="en-US" smtClean="0"/>
              <a:t>8/29/2019</a:t>
            </a:fld>
            <a:endParaRPr lang="en-US"/>
          </a:p>
        </p:txBody>
      </p:sp>
      <p:sp>
        <p:nvSpPr>
          <p:cNvPr id="5" name="Footer Placeholder 4"/>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6" name="Slide Number Placeholder 5"/>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310129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F8726-8021-49B0-B918-972B54F8A51C}" type="datetimeFigureOut">
              <a:rPr lang="en-US" smtClean="0"/>
              <a:t>8/29/2019</a:t>
            </a:fld>
            <a:endParaRPr lang="en-US"/>
          </a:p>
        </p:txBody>
      </p:sp>
      <p:sp>
        <p:nvSpPr>
          <p:cNvPr id="5" name="Footer Placeholder 4"/>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6" name="Slide Number Placeholder 5"/>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163913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CF8726-8021-49B0-B918-972B54F8A51C}" type="datetimeFigureOut">
              <a:rPr lang="en-US" smtClean="0"/>
              <a:t>8/29/2019</a:t>
            </a:fld>
            <a:endParaRPr lang="en-US"/>
          </a:p>
        </p:txBody>
      </p:sp>
      <p:sp>
        <p:nvSpPr>
          <p:cNvPr id="6" name="Footer Placeholder 5"/>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endParaRPr lang="en-US" dirty="0"/>
          </a:p>
        </p:txBody>
      </p:sp>
      <p:sp>
        <p:nvSpPr>
          <p:cNvPr id="7" name="Slide Number Placeholder 6"/>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2453501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CF8726-8021-49B0-B918-972B54F8A51C}" type="datetimeFigureOut">
              <a:rPr lang="en-US" smtClean="0"/>
              <a:t>8/29/2019</a:t>
            </a:fld>
            <a:endParaRPr lang="en-US"/>
          </a:p>
        </p:txBody>
      </p:sp>
      <p:sp>
        <p:nvSpPr>
          <p:cNvPr id="8" name="Footer Placeholder 7"/>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9" name="Slide Number Placeholder 8"/>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172574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CF8726-8021-49B0-B918-972B54F8A51C}" type="datetimeFigureOut">
              <a:rPr lang="en-US" smtClean="0"/>
              <a:t>8/29/2019</a:t>
            </a:fld>
            <a:endParaRPr lang="en-US"/>
          </a:p>
        </p:txBody>
      </p:sp>
      <p:sp>
        <p:nvSpPr>
          <p:cNvPr id="4" name="Footer Placeholder 3"/>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5" name="Slide Number Placeholder 4"/>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3673334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F8726-8021-49B0-B918-972B54F8A51C}"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107593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49C83-DA8E-4A40-8B73-F8F734E3E518}" type="slidenum">
              <a:rPr lang="en-US" smtClean="0"/>
              <a:pPr/>
              <a:t>‹#›</a:t>
            </a:fld>
            <a:endParaRPr lang="en-US"/>
          </a:p>
        </p:txBody>
      </p:sp>
    </p:spTree>
    <p:extLst>
      <p:ext uri="{BB962C8B-B14F-4D97-AF65-F5344CB8AC3E}">
        <p14:creationId xmlns:p14="http://schemas.microsoft.com/office/powerpoint/2010/main" val="2033114664"/>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F8726-8021-49B0-B918-972B54F8A51C}"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838786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F8726-8021-49B0-B918-972B54F8A51C}" type="datetimeFigureOut">
              <a:rPr lang="en-US" smtClean="0"/>
              <a:t>8/29/2019</a:t>
            </a:fld>
            <a:endParaRPr lang="en-US"/>
          </a:p>
        </p:txBody>
      </p:sp>
      <p:sp>
        <p:nvSpPr>
          <p:cNvPr id="6" name="Footer Placeholder 5"/>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endParaRPr lang="en-US" dirty="0"/>
          </a:p>
        </p:txBody>
      </p:sp>
      <p:sp>
        <p:nvSpPr>
          <p:cNvPr id="7" name="Slide Number Placeholder 6"/>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517176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F8726-8021-49B0-B918-972B54F8A51C}" type="datetimeFigureOut">
              <a:rPr lang="en-US" smtClean="0"/>
              <a:t>8/29/2019</a:t>
            </a:fld>
            <a:endParaRPr lang="en-US"/>
          </a:p>
        </p:txBody>
      </p:sp>
      <p:sp>
        <p:nvSpPr>
          <p:cNvPr id="5" name="Footer Placeholder 4"/>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6" name="Slide Number Placeholder 5"/>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1647773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F8726-8021-49B0-B918-972B54F8A51C}" type="datetimeFigureOut">
              <a:rPr lang="en-US" smtClean="0"/>
              <a:t>8/29/2019</a:t>
            </a:fld>
            <a:endParaRPr lang="en-US"/>
          </a:p>
        </p:txBody>
      </p:sp>
      <p:sp>
        <p:nvSpPr>
          <p:cNvPr id="5" name="Footer Placeholder 4"/>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6" name="Slide Number Placeholder 5"/>
          <p:cNvSpPr>
            <a:spLocks noGrp="1"/>
          </p:cNvSpPr>
          <p:nvPr>
            <p:ph type="sldNum" sz="quarter" idx="12"/>
          </p:nvPr>
        </p:nvSpPr>
        <p:spPr/>
        <p:txBody>
          <a:bodyPr/>
          <a:lstStyle/>
          <a:p>
            <a:fld id="{71F63140-BFB5-465F-B1A3-AB68C9482E0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04066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F8726-8021-49B0-B918-972B54F8A51C}" type="datetimeFigureOut">
              <a:rPr lang="en-US" smtClean="0"/>
              <a:t>8/29/2019</a:t>
            </a:fld>
            <a:endParaRPr lang="en-US"/>
          </a:p>
        </p:txBody>
      </p:sp>
      <p:sp>
        <p:nvSpPr>
          <p:cNvPr id="5" name="Footer Placeholder 4"/>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6" name="Slide Number Placeholder 5"/>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401102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F8726-8021-49B0-B918-972B54F8A51C}" type="datetimeFigureOut">
              <a:rPr lang="en-US" smtClean="0"/>
              <a:t>8/29/2019</a:t>
            </a:fld>
            <a:endParaRPr lang="en-US"/>
          </a:p>
        </p:txBody>
      </p:sp>
      <p:sp>
        <p:nvSpPr>
          <p:cNvPr id="5" name="Footer Placeholder 4"/>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6" name="Slide Number Placeholder 5"/>
          <p:cNvSpPr>
            <a:spLocks noGrp="1"/>
          </p:cNvSpPr>
          <p:nvPr>
            <p:ph type="sldNum" sz="quarter" idx="12"/>
          </p:nvPr>
        </p:nvSpPr>
        <p:spPr/>
        <p:txBody>
          <a:bodyPr/>
          <a:lstStyle/>
          <a:p>
            <a:fld id="{71F63140-BFB5-465F-B1A3-AB68C9482E0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5265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F8726-8021-49B0-B918-972B54F8A51C}" type="datetimeFigureOut">
              <a:rPr lang="en-US" smtClean="0"/>
              <a:t>8/29/2019</a:t>
            </a:fld>
            <a:endParaRPr lang="en-US"/>
          </a:p>
        </p:txBody>
      </p:sp>
      <p:sp>
        <p:nvSpPr>
          <p:cNvPr id="5" name="Footer Placeholder 4"/>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6" name="Slide Number Placeholder 5"/>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3253807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F8726-8021-49B0-B918-972B54F8A51C}" type="datetimeFigureOut">
              <a:rPr lang="en-US" smtClean="0"/>
              <a:t>8/29/2019</a:t>
            </a:fld>
            <a:endParaRPr lang="en-US"/>
          </a:p>
        </p:txBody>
      </p:sp>
      <p:sp>
        <p:nvSpPr>
          <p:cNvPr id="5" name="Footer Placeholder 4"/>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6" name="Slide Number Placeholder 5"/>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1939942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F8726-8021-49B0-B918-972B54F8A51C}" type="datetimeFigureOut">
              <a:rPr lang="en-US" smtClean="0"/>
              <a:t>8/29/2019</a:t>
            </a:fld>
            <a:endParaRPr lang="en-US"/>
          </a:p>
        </p:txBody>
      </p:sp>
      <p:sp>
        <p:nvSpPr>
          <p:cNvPr id="5" name="Footer Placeholder 4"/>
          <p:cNvSpPr>
            <a:spLocks noGrp="1"/>
          </p:cNvSpPr>
          <p:nvPr>
            <p:ph type="ftr" sz="quarter" idx="11"/>
          </p:nvPr>
        </p:nvSpPr>
        <p:spPr/>
        <p:txBody>
          <a:bodyPr/>
          <a:lstStyle/>
          <a:p>
            <a:r>
              <a:rPr lang="en-US"/>
              <a:t>2315 West Arbors Drive, Suite 207 Charlotte, NC 28262 1-800-333-3341</a:t>
            </a:r>
          </a:p>
          <a:p>
            <a:r>
              <a:rPr lang="en-US"/>
              <a:t>All Content Copyright © 2019 BI-Tek, LLC. All rights reserved.</a:t>
            </a:r>
          </a:p>
          <a:p>
            <a:endParaRPr lang="en-US" dirty="0"/>
          </a:p>
        </p:txBody>
      </p:sp>
      <p:sp>
        <p:nvSpPr>
          <p:cNvPr id="6" name="Slide Number Placeholder 5"/>
          <p:cNvSpPr>
            <a:spLocks noGrp="1"/>
          </p:cNvSpPr>
          <p:nvPr>
            <p:ph type="sldNum" sz="quarter" idx="12"/>
          </p:nvPr>
        </p:nvSpPr>
        <p:spPr/>
        <p:txBody>
          <a:bodyPr/>
          <a:lstStyle/>
          <a:p>
            <a:fld id="{71F63140-BFB5-465F-B1A3-AB68C9482E03}" type="slidenum">
              <a:rPr lang="en-US" smtClean="0"/>
              <a:t>‹#›</a:t>
            </a:fld>
            <a:endParaRPr lang="en-US"/>
          </a:p>
        </p:txBody>
      </p:sp>
    </p:spTree>
    <p:extLst>
      <p:ext uri="{BB962C8B-B14F-4D97-AF65-F5344CB8AC3E}">
        <p14:creationId xmlns:p14="http://schemas.microsoft.com/office/powerpoint/2010/main" val="265162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94215"/>
            <a:ext cx="9144000" cy="1183822"/>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302580"/>
            <a:ext cx="7886700" cy="178707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EDB48-72E8-4B35-ABB4-134076A18538}" type="slidenum">
              <a:rPr lang="en-US" smtClean="0"/>
              <a:pPr/>
              <a:t>‹#›</a:t>
            </a:fld>
            <a:endParaRPr lang="en-US"/>
          </a:p>
        </p:txBody>
      </p:sp>
    </p:spTree>
    <p:extLst>
      <p:ext uri="{BB962C8B-B14F-4D97-AF65-F5344CB8AC3E}">
        <p14:creationId xmlns:p14="http://schemas.microsoft.com/office/powerpoint/2010/main" val="1376833147"/>
      </p:ext>
    </p:extLst>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548CF-0173-49D9-BD8D-081330FD6E1E}" type="slidenum">
              <a:rPr lang="en-US" smtClean="0"/>
              <a:pPr/>
              <a:t>‹#›</a:t>
            </a:fld>
            <a:endParaRPr lang="en-US"/>
          </a:p>
        </p:txBody>
      </p:sp>
    </p:spTree>
    <p:extLst>
      <p:ext uri="{BB962C8B-B14F-4D97-AF65-F5344CB8AC3E}">
        <p14:creationId xmlns:p14="http://schemas.microsoft.com/office/powerpoint/2010/main" val="3608292850"/>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1920" y="30388"/>
            <a:ext cx="8212079" cy="119425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6414" y="161585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56414" y="2439763"/>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5722" y="161585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5722" y="2439763"/>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8F15F-D721-4D59-8523-746609CDDC09}" type="slidenum">
              <a:rPr lang="en-US" smtClean="0"/>
              <a:pPr/>
              <a:t>‹#›</a:t>
            </a:fld>
            <a:endParaRPr lang="en-US"/>
          </a:p>
        </p:txBody>
      </p:sp>
    </p:spTree>
    <p:extLst>
      <p:ext uri="{BB962C8B-B14F-4D97-AF65-F5344CB8AC3E}">
        <p14:creationId xmlns:p14="http://schemas.microsoft.com/office/powerpoint/2010/main" val="544437848"/>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FCF0F-9624-4696-A717-563A79F84C93}" type="slidenum">
              <a:rPr lang="en-US" smtClean="0"/>
              <a:pPr/>
              <a:t>‹#›</a:t>
            </a:fld>
            <a:endParaRPr lang="en-US"/>
          </a:p>
        </p:txBody>
      </p:sp>
    </p:spTree>
    <p:extLst>
      <p:ext uri="{BB962C8B-B14F-4D97-AF65-F5344CB8AC3E}">
        <p14:creationId xmlns:p14="http://schemas.microsoft.com/office/powerpoint/2010/main" val="4112441248"/>
      </p:ext>
    </p:extLst>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C2512-5A95-40A1-87D0-F572CC14725A}" type="slidenum">
              <a:rPr lang="en-US" smtClean="0"/>
              <a:pPr/>
              <a:t>‹#›</a:t>
            </a:fld>
            <a:endParaRPr lang="en-US"/>
          </a:p>
        </p:txBody>
      </p:sp>
    </p:spTree>
    <p:extLst>
      <p:ext uri="{BB962C8B-B14F-4D97-AF65-F5344CB8AC3E}">
        <p14:creationId xmlns:p14="http://schemas.microsoft.com/office/powerpoint/2010/main" val="285257902"/>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395" y="12573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22127" y="125730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395" y="2857499"/>
            <a:ext cx="2949178"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E6CB8-D6B1-4C40-BA66-0219FDBC7D09}" type="slidenum">
              <a:rPr lang="en-US" smtClean="0"/>
              <a:pPr/>
              <a:t>‹#›</a:t>
            </a:fld>
            <a:endParaRPr lang="en-US"/>
          </a:p>
        </p:txBody>
      </p:sp>
    </p:spTree>
    <p:extLst>
      <p:ext uri="{BB962C8B-B14F-4D97-AF65-F5344CB8AC3E}">
        <p14:creationId xmlns:p14="http://schemas.microsoft.com/office/powerpoint/2010/main" val="3582432522"/>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A1C6A-42A8-43C5-9145-9B12208192A3}" type="slidenum">
              <a:rPr lang="en-US" smtClean="0"/>
              <a:pPr/>
              <a:t>‹#›</a:t>
            </a:fld>
            <a:endParaRPr lang="en-US"/>
          </a:p>
        </p:txBody>
      </p:sp>
    </p:spTree>
    <p:extLst>
      <p:ext uri="{BB962C8B-B14F-4D97-AF65-F5344CB8AC3E}">
        <p14:creationId xmlns:p14="http://schemas.microsoft.com/office/powerpoint/2010/main" val="2573412170"/>
      </p:ext>
    </p:extLst>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2564" y="22226"/>
            <a:ext cx="8221436" cy="1202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92037"/>
            <a:ext cx="7886700" cy="45148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40BD-BDBE-4901-B389-F6AC12169C42}" type="slidenum">
              <a:rPr lang="en-US" smtClean="0"/>
              <a:pPr/>
              <a:t>‹#›</a:t>
            </a:fld>
            <a:endParaRPr lang="en-US"/>
          </a:p>
        </p:txBody>
      </p:sp>
    </p:spTree>
    <p:extLst>
      <p:ext uri="{BB962C8B-B14F-4D97-AF65-F5344CB8AC3E}">
        <p14:creationId xmlns:p14="http://schemas.microsoft.com/office/powerpoint/2010/main" val="27158908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p:wipe dir="d"/>
  </p:transition>
  <p:timing>
    <p:tnLst>
      <p:par>
        <p:cTn id="1" dur="indefinite" restart="never" nodeType="tmRoot"/>
      </p:par>
    </p:tnLst>
  </p:timing>
  <p:txStyles>
    <p:titleStyle>
      <a:lvl1pPr algn="l" defTabSz="914400" rtl="0" eaLnBrk="1" latinLnBrk="0" hangingPunct="1">
        <a:lnSpc>
          <a:spcPct val="90000"/>
        </a:lnSpc>
        <a:spcBef>
          <a:spcPct val="0"/>
        </a:spcBef>
        <a:buNone/>
        <a:defRPr sz="4400" b="1" i="0" u="none"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CF8726-8021-49B0-B918-972B54F8A51C}" type="datetimeFigureOut">
              <a:rPr lang="en-US" smtClean="0"/>
              <a:t>8/29/2019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2315 West Arbors Drive, Suite 207 Charlotte, NC 28262 1-800-333-3341</a:t>
            </a:r>
          </a:p>
          <a:p>
            <a:r>
              <a:rPr lang="en-US"/>
              <a:t>All Content Copyright © 2019 BI-Tek, LLC. All rights reserved.</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1F63140-BFB5-465F-B1A3-AB68C9482E03}" type="slidenum">
              <a:rPr lang="en-US" smtClean="0"/>
              <a:t>‹#›</a:t>
            </a:fld>
            <a:endParaRPr lang="en-US"/>
          </a:p>
        </p:txBody>
      </p:sp>
      <p:pic>
        <p:nvPicPr>
          <p:cNvPr id="18" name="Picture 17" descr="C:\Users\Laptop1\AppData\Local\Microsoft\Windows\Temporary Internet Files\Content.Outlook\SC6OZ4AP\BI-Tek_Logo_2color_c.jpg">
            <a:extLst>
              <a:ext uri="{FF2B5EF4-FFF2-40B4-BE49-F238E27FC236}">
                <a16:creationId xmlns:a16="http://schemas.microsoft.com/office/drawing/2014/main" id="{643E85B0-EC80-4733-BA0E-BEB356ABD04E}"/>
              </a:ext>
            </a:extLst>
          </p:cNvPr>
          <p:cNvPicPr>
            <a:picLocks noChangeAspect="1"/>
          </p:cNvPicPr>
          <p:nvPr userDrawn="1"/>
        </p:nvPicPr>
        <p:blipFill>
          <a:blip r:embed="rId18" cstate="print"/>
          <a:srcRect/>
          <a:stretch>
            <a:fillRect/>
          </a:stretch>
        </p:blipFill>
        <p:spPr bwMode="auto">
          <a:xfrm>
            <a:off x="7402285" y="6120737"/>
            <a:ext cx="1360714" cy="457200"/>
          </a:xfrm>
          <a:prstGeom prst="rect">
            <a:avLst/>
          </a:prstGeom>
          <a:noFill/>
          <a:ln w="9525">
            <a:noFill/>
            <a:miter lim="800000"/>
            <a:headEnd/>
            <a:tailEnd/>
          </a:ln>
        </p:spPr>
      </p:pic>
    </p:spTree>
    <p:extLst>
      <p:ext uri="{BB962C8B-B14F-4D97-AF65-F5344CB8AC3E}">
        <p14:creationId xmlns:p14="http://schemas.microsoft.com/office/powerpoint/2010/main" val="23894258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ved=2ahUKEwiLkvGRj-faAhWrm-AKHXAZALgQjRx6BAgBEAU&amp;url=https://www.trover.com/d/10EmI-south-of-the-border-dillon-county-south-carolina&amp;psig=AOvVaw0ySx5_TXQBFf4d4QRTATdh&amp;ust=152535344807104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om/url?sa=i&amp;rct=j&amp;q=&amp;esrc=s&amp;source=images&amp;cd=&amp;cad=rja&amp;uact=8&amp;ved=2ahUKEwjTl5z6tKfgAhWvTN8KHUYkA9YQjRx6BAgBEAU&amp;url=https://www.adweek.com/creativity/heres-colorful-cryptic-alternative-your-ad-here-signs-unsold-billboards-154969/&amp;psig=AOvVaw3W1ojtC1e2zby2FWSKyIt2&amp;ust=1549552931687302"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llegalsigns.ca/wp-content/uploads/sf8l.jp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illegalsigns.ca/wp-content/uploads/sf3l.jpg" TargetMode="External"/><Relationship Id="rId2" Type="http://schemas.openxmlformats.org/officeDocument/2006/relationships/hyperlink" Target="http://illegalsigns.ca/wp-content/uploads/sf2l.jpg"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llegalsigns.ca/wp-content/uploads/sf20l.jp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bp3.blogger.com/_XJseql2u5l0/Rh8sqK9a6-I/AAAAAAAAAeY/4GVFP44z3nI/s1600-h/strong_tape_billboard.jpg"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bp3.blogger.com/_XJseql2u5l0/R1YFTvOpTTI/AAAAAAAABnU/cpY14RGf98c/s1600-h/naval-museum-billboard.jpeg"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bp2.blogger.com/_XJseql2u5l0/R1bcnfOpTbI/AAAAAAAABoU/gA3cUPZYT_Q/s1600-h/solar-powered-billboard-pg2.jpg"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bp0.blogger.com/_XJseql2u5l0/RhsFza9a6uI/AAAAAAAAAcY/cdL2U3tYxrk/s1600-h/wear_seat_belts_billboard.jpg"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google.com/url?sa=i&amp;source=images&amp;cd=&amp;ved=2ahUKEwjezdyK2_vaAhXvUt8KHWvWDrkQjRx6BAgBEAU&amp;url=https://www.pinterest.com/hill4363/funny-signs/&amp;psig=AOvVaw1vGlHKXYMz1oCPR1RLMwxl&amp;ust=1526059678919789"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subTitle" idx="1"/>
          </p:nvPr>
        </p:nvSpPr>
        <p:spPr>
          <a:xfrm>
            <a:off x="381000" y="3250974"/>
            <a:ext cx="8382000" cy="2845026"/>
          </a:xfrm>
        </p:spPr>
        <p:txBody>
          <a:bodyPr>
            <a:noAutofit/>
          </a:bodyPr>
          <a:lstStyle/>
          <a:p>
            <a:r>
              <a:rPr lang="en-US" dirty="0" smtClean="0"/>
              <a:t>Tuesday September 17, 2019</a:t>
            </a:r>
          </a:p>
          <a:p>
            <a:r>
              <a:rPr lang="en-US" dirty="0" smtClean="0"/>
              <a:t>11:00 a.m. to 11:50 a.m.</a:t>
            </a:r>
          </a:p>
          <a:p>
            <a:r>
              <a:rPr lang="en-US" dirty="0" smtClean="0"/>
              <a:t>Sheraton Four Seasons Hotel </a:t>
            </a:r>
            <a:r>
              <a:rPr lang="en-US" smtClean="0"/>
              <a:t>- Greensboro</a:t>
            </a:r>
            <a:endParaRPr lang="en-US" dirty="0" smtClean="0"/>
          </a:p>
          <a:p>
            <a:r>
              <a:rPr lang="en-US" dirty="0" smtClean="0"/>
              <a:t>Dave Duty- NCDOR Local Govt. Division - Property Tax Section</a:t>
            </a:r>
          </a:p>
          <a:p>
            <a:r>
              <a:rPr lang="en-US" dirty="0" smtClean="0"/>
              <a:t>Ana Maria </a:t>
            </a:r>
            <a:r>
              <a:rPr lang="en-US" dirty="0" err="1" smtClean="0"/>
              <a:t>Bynoe</a:t>
            </a:r>
            <a:r>
              <a:rPr lang="en-US" dirty="0" smtClean="0"/>
              <a:t> – BI-</a:t>
            </a:r>
            <a:r>
              <a:rPr lang="en-US" dirty="0" err="1" smtClean="0"/>
              <a:t>Tek</a:t>
            </a:r>
            <a:r>
              <a:rPr lang="en-US" dirty="0" smtClean="0"/>
              <a:t> Software Company </a:t>
            </a:r>
          </a:p>
        </p:txBody>
      </p:sp>
      <p:sp>
        <p:nvSpPr>
          <p:cNvPr id="88066" name="Rectangle 2"/>
          <p:cNvSpPr>
            <a:spLocks noGrp="1" noChangeArrowheads="1"/>
          </p:cNvSpPr>
          <p:nvPr>
            <p:ph type="ctrTitle" idx="4294967295"/>
          </p:nvPr>
        </p:nvSpPr>
        <p:spPr>
          <a:xfrm>
            <a:off x="1" y="390525"/>
            <a:ext cx="9144000" cy="1895475"/>
          </a:xfrm>
        </p:spPr>
        <p:txBody>
          <a:bodyPr>
            <a:normAutofit/>
          </a:bodyPr>
          <a:lstStyle/>
          <a:p>
            <a:pPr algn="ctr"/>
            <a:r>
              <a:rPr lang="en-US" dirty="0" smtClean="0"/>
              <a:t>2019 Billboard Structures                   Valuation Guide  </a:t>
            </a:r>
            <a:endParaRPr lang="en-US" dirty="0"/>
          </a:p>
        </p:txBody>
      </p:sp>
    </p:spTree>
    <p:extLst>
      <p:ext uri="{BB962C8B-B14F-4D97-AF65-F5344CB8AC3E}">
        <p14:creationId xmlns:p14="http://schemas.microsoft.com/office/powerpoint/2010/main" val="3513395780"/>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26"/>
          <p:cNvSpPr>
            <a:spLocks noGrp="1" noChangeArrowheads="1"/>
          </p:cNvSpPr>
          <p:nvPr>
            <p:ph type="title"/>
          </p:nvPr>
        </p:nvSpPr>
        <p:spPr/>
        <p:txBody>
          <a:bodyPr/>
          <a:lstStyle/>
          <a:p>
            <a:r>
              <a:rPr lang="en-US" smtClean="0"/>
              <a:t>Applying the Cost Approach</a:t>
            </a:r>
            <a:endParaRPr lang="en-US" dirty="0"/>
          </a:p>
        </p:txBody>
      </p:sp>
      <p:sp>
        <p:nvSpPr>
          <p:cNvPr id="168963" name="Rectangle 1027"/>
          <p:cNvSpPr>
            <a:spLocks noGrp="1" noChangeArrowheads="1"/>
          </p:cNvSpPr>
          <p:nvPr>
            <p:ph idx="1"/>
          </p:nvPr>
        </p:nvSpPr>
        <p:spPr/>
        <p:txBody>
          <a:bodyPr/>
          <a:lstStyle/>
          <a:p>
            <a:r>
              <a:rPr lang="en-US" dirty="0" smtClean="0"/>
              <a:t>To value; calculate replacement cost new (RCN), then remove depreciation. </a:t>
            </a:r>
            <a:endParaRPr lang="en-US" dirty="0"/>
          </a:p>
        </p:txBody>
      </p:sp>
    </p:spTree>
    <p:extLst>
      <p:ext uri="{BB962C8B-B14F-4D97-AF65-F5344CB8AC3E}">
        <p14:creationId xmlns:p14="http://schemas.microsoft.com/office/powerpoint/2010/main" val="699910901"/>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p:txBody>
          <a:bodyPr/>
          <a:lstStyle/>
          <a:p>
            <a:r>
              <a:rPr lang="en-US" smtClean="0"/>
              <a:t>Depreciation Schedule</a:t>
            </a:r>
            <a:endParaRPr lang="en-US" dirty="0"/>
          </a:p>
        </p:txBody>
      </p:sp>
      <p:sp>
        <p:nvSpPr>
          <p:cNvPr id="169987" name="Rectangle 1027"/>
          <p:cNvSpPr>
            <a:spLocks noGrp="1" noChangeArrowheads="1"/>
          </p:cNvSpPr>
          <p:nvPr>
            <p:ph idx="1"/>
          </p:nvPr>
        </p:nvSpPr>
        <p:spPr/>
        <p:txBody>
          <a:bodyPr/>
          <a:lstStyle/>
          <a:p>
            <a:r>
              <a:rPr lang="en-US" dirty="0" smtClean="0"/>
              <a:t>Billboard depreciation schedule; little, if any depreciation. </a:t>
            </a:r>
          </a:p>
          <a:p>
            <a:r>
              <a:rPr lang="en-US" dirty="0" smtClean="0"/>
              <a:t>Schedule uses an effective/physical age approach when estimating loss of value.</a:t>
            </a:r>
          </a:p>
          <a:p>
            <a:r>
              <a:rPr lang="en-US" dirty="0" smtClean="0"/>
              <a:t>Value loss from physical depreciation, functional obsolescence or economic obsolescence.</a:t>
            </a:r>
            <a:endParaRPr lang="en-US" dirty="0"/>
          </a:p>
        </p:txBody>
      </p:sp>
    </p:spTree>
    <p:extLst>
      <p:ext uri="{BB962C8B-B14F-4D97-AF65-F5344CB8AC3E}">
        <p14:creationId xmlns:p14="http://schemas.microsoft.com/office/powerpoint/2010/main" val="689079326"/>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mtClean="0"/>
              <a:t>Depreciation Schedule </a:t>
            </a:r>
            <a:endParaRPr lang="en-US"/>
          </a:p>
        </p:txBody>
      </p:sp>
      <p:sp>
        <p:nvSpPr>
          <p:cNvPr id="171011" name="Rectangle 3"/>
          <p:cNvSpPr>
            <a:spLocks noGrp="1" noChangeArrowheads="1"/>
          </p:cNvSpPr>
          <p:nvPr>
            <p:ph idx="1"/>
          </p:nvPr>
        </p:nvSpPr>
        <p:spPr/>
        <p:txBody>
          <a:bodyPr/>
          <a:lstStyle/>
          <a:p>
            <a:r>
              <a:rPr lang="en-US" dirty="0" smtClean="0"/>
              <a:t>The depreciation schedule;</a:t>
            </a:r>
          </a:p>
          <a:p>
            <a:r>
              <a:rPr lang="en-US" dirty="0" smtClean="0"/>
              <a:t>25-year life for wooden structures,</a:t>
            </a:r>
          </a:p>
          <a:p>
            <a:r>
              <a:rPr lang="en-US" dirty="0" smtClean="0"/>
              <a:t>50-year life for steel structures. </a:t>
            </a:r>
          </a:p>
          <a:p>
            <a:r>
              <a:rPr lang="en-US" dirty="0" smtClean="0"/>
              <a:t>Do not go below a 35% percent residual value.</a:t>
            </a:r>
            <a:endParaRPr lang="en-US" dirty="0"/>
          </a:p>
        </p:txBody>
      </p:sp>
    </p:spTree>
    <p:extLst>
      <p:ext uri="{BB962C8B-B14F-4D97-AF65-F5344CB8AC3E}">
        <p14:creationId xmlns:p14="http://schemas.microsoft.com/office/powerpoint/2010/main" val="2393192925"/>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2400" dirty="0" smtClean="0"/>
              <a:t>A Completed I-1 Form</a:t>
            </a:r>
            <a:br>
              <a:rPr lang="en-US" sz="2400" dirty="0" smtClean="0"/>
            </a:br>
            <a:r>
              <a:rPr lang="en-US" sz="2400" dirty="0" smtClean="0"/>
              <a:t>Lamar helped design and develop the I-1 schedule</a:t>
            </a:r>
            <a:br>
              <a:rPr lang="en-US" sz="2400" dirty="0" smtClean="0"/>
            </a:br>
            <a:r>
              <a:rPr lang="en-US" sz="2400" dirty="0" smtClean="0"/>
              <a:t>Comes from the taxpayer after the tax office mails it </a:t>
            </a:r>
            <a:endParaRPr lang="en-US" sz="2400" dirty="0"/>
          </a:p>
        </p:txBody>
      </p:sp>
      <p:sp>
        <p:nvSpPr>
          <p:cNvPr id="7" name="Content Placeholder 6"/>
          <p:cNvSpPr>
            <a:spLocks noGrp="1"/>
          </p:cNvSpPr>
          <p:nvPr>
            <p:ph idx="1"/>
          </p:nvPr>
        </p:nvSpPr>
        <p:spPr/>
        <p:txBody>
          <a:bodyPr/>
          <a:lstStyle/>
          <a:p>
            <a:endParaRPr lang="en-US"/>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92037"/>
            <a:ext cx="8534400" cy="45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348152"/>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224643"/>
            <a:ext cx="6781800" cy="5023758"/>
          </a:xfrm>
          <a:prstGeom prst="rect">
            <a:avLst/>
          </a:prstGeom>
        </p:spPr>
      </p:pic>
      <p:sp>
        <p:nvSpPr>
          <p:cNvPr id="3" name="Title 2"/>
          <p:cNvSpPr>
            <a:spLocks noGrp="1"/>
          </p:cNvSpPr>
          <p:nvPr>
            <p:ph type="title"/>
          </p:nvPr>
        </p:nvSpPr>
        <p:spPr/>
        <p:txBody>
          <a:bodyPr>
            <a:normAutofit/>
          </a:bodyPr>
          <a:lstStyle/>
          <a:p>
            <a:r>
              <a:rPr lang="en-US" sz="3200" dirty="0" smtClean="0"/>
              <a:t>The Billboard Structures Valuation Guide</a:t>
            </a:r>
            <a:br>
              <a:rPr lang="en-US" sz="3200" dirty="0" smtClean="0"/>
            </a:br>
            <a:r>
              <a:rPr lang="en-US" sz="3200" dirty="0" smtClean="0"/>
              <a:t>Focus of this workshop – Major tool needed</a:t>
            </a:r>
            <a:endParaRPr lang="en-US" sz="3200" dirty="0"/>
          </a:p>
        </p:txBody>
      </p:sp>
    </p:spTree>
    <p:extLst>
      <p:ext uri="{BB962C8B-B14F-4D97-AF65-F5344CB8AC3E}">
        <p14:creationId xmlns:p14="http://schemas.microsoft.com/office/powerpoint/2010/main" val="1257929239"/>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1295400"/>
            <a:ext cx="7772400" cy="4876799"/>
          </a:xfrm>
          <a:prstGeom prst="rect">
            <a:avLst/>
          </a:prstGeom>
        </p:spPr>
      </p:pic>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Base Cost Tables</a:t>
            </a:r>
            <a:br>
              <a:rPr lang="en-US" sz="3200" dirty="0" smtClean="0"/>
            </a:br>
            <a:r>
              <a:rPr lang="en-US" sz="3200" dirty="0" smtClean="0"/>
              <a:t>Starting point for valuation</a:t>
            </a:r>
            <a:br>
              <a:rPr lang="en-US" sz="3200" dirty="0" smtClean="0"/>
            </a:br>
            <a:r>
              <a:rPr lang="en-US" sz="3200" dirty="0" smtClean="0"/>
              <a:t/>
            </a:r>
            <a:br>
              <a:rPr lang="en-US" sz="3200" dirty="0" smtClean="0"/>
            </a:br>
            <a:endParaRPr lang="en-US" sz="3200" dirty="0"/>
          </a:p>
        </p:txBody>
      </p:sp>
    </p:spTree>
    <p:extLst>
      <p:ext uri="{BB962C8B-B14F-4D97-AF65-F5344CB8AC3E}">
        <p14:creationId xmlns:p14="http://schemas.microsoft.com/office/powerpoint/2010/main" val="4041858828"/>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77798" y="1295400"/>
            <a:ext cx="5388404" cy="5562600"/>
          </a:xfrm>
          <a:prstGeom prst="rect">
            <a:avLst/>
          </a:prstGeom>
        </p:spPr>
      </p:pic>
      <p:sp>
        <p:nvSpPr>
          <p:cNvPr id="2" name="Title 1"/>
          <p:cNvSpPr>
            <a:spLocks noGrp="1"/>
          </p:cNvSpPr>
          <p:nvPr>
            <p:ph type="title"/>
          </p:nvPr>
        </p:nvSpPr>
        <p:spPr/>
        <p:txBody>
          <a:bodyPr>
            <a:normAutofit/>
          </a:bodyPr>
          <a:lstStyle/>
          <a:p>
            <a:r>
              <a:rPr lang="en-US" sz="3200" dirty="0" smtClean="0"/>
              <a:t>Valuation Worksheet</a:t>
            </a:r>
            <a:br>
              <a:rPr lang="en-US" sz="3200" dirty="0" smtClean="0"/>
            </a:br>
            <a:r>
              <a:rPr lang="en-US" sz="3200" dirty="0" smtClean="0"/>
              <a:t>Organizes your approach to getting a value</a:t>
            </a:r>
            <a:endParaRPr lang="en-US" sz="3200" dirty="0"/>
          </a:p>
        </p:txBody>
      </p:sp>
    </p:spTree>
    <p:extLst>
      <p:ext uri="{BB962C8B-B14F-4D97-AF65-F5344CB8AC3E}">
        <p14:creationId xmlns:p14="http://schemas.microsoft.com/office/powerpoint/2010/main" val="936196184"/>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Appraise this billboard:</a:t>
            </a:r>
            <a:endParaRPr lang="en-US" dirty="0"/>
          </a:p>
        </p:txBody>
      </p:sp>
      <p:sp>
        <p:nvSpPr>
          <p:cNvPr id="3" name="Content Placeholder 2"/>
          <p:cNvSpPr>
            <a:spLocks noGrp="1"/>
          </p:cNvSpPr>
          <p:nvPr>
            <p:ph idx="1"/>
          </p:nvPr>
        </p:nvSpPr>
        <p:spPr/>
        <p:txBody>
          <a:bodyPr/>
          <a:lstStyle/>
          <a:p>
            <a:r>
              <a:rPr lang="en-US" dirty="0" smtClean="0"/>
              <a:t>2005 1A  25’HAGL 300 sq. ft. w/lights</a:t>
            </a:r>
          </a:p>
          <a:p>
            <a:r>
              <a:rPr lang="en-US" dirty="0" smtClean="0"/>
              <a:t>Use a blank worksheet – pg. 15</a:t>
            </a:r>
          </a:p>
          <a:p>
            <a:r>
              <a:rPr lang="en-US" dirty="0" smtClean="0"/>
              <a:t>Use Depreciation Schedule – pg. 25</a:t>
            </a:r>
            <a:endParaRPr lang="en-US" dirty="0"/>
          </a:p>
        </p:txBody>
      </p:sp>
      <p:sp>
        <p:nvSpPr>
          <p:cNvPr id="4" name="Rectangle 3"/>
          <p:cNvSpPr>
            <a:spLocks noChangeArrowheads="1"/>
          </p:cNvSpPr>
          <p:nvPr/>
        </p:nvSpPr>
        <p:spPr bwMode="auto">
          <a:xfrm>
            <a:off x="0" y="6267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CC0000"/>
                </a:solidFill>
                <a:effectLst/>
                <a:latin typeface="Arial" panose="020B0604020202020204" pitchFamily="34" charset="0"/>
              </a:rPr>
              <a:t>1224 × 811Images may be subject to copyright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6" name="Picture 2" descr="Image result for south of the border billboard sig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7848600"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12481"/>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838200"/>
            <a:ext cx="7772400" cy="5333999"/>
          </a:xfrm>
          <a:prstGeom prst="rect">
            <a:avLst/>
          </a:prstGeom>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mtClean="0"/>
              <a:t>Solution</a:t>
            </a:r>
            <a:endParaRPr lang="en-US" dirty="0"/>
          </a:p>
        </p:txBody>
      </p:sp>
      <p:sp>
        <p:nvSpPr>
          <p:cNvPr id="227331" name="Rectangle 3"/>
          <p:cNvSpPr>
            <a:spLocks noGrp="1" noChangeArrowheads="1"/>
          </p:cNvSpPr>
          <p:nvPr>
            <p:ph idx="1"/>
          </p:nvPr>
        </p:nvSpPr>
        <p:spPr>
          <a:xfrm>
            <a:off x="685800" y="1524000"/>
            <a:ext cx="7886700" cy="4514850"/>
          </a:xfrm>
        </p:spPr>
        <p:txBody>
          <a:bodyPr/>
          <a:lstStyle/>
          <a:p>
            <a:r>
              <a:rPr lang="en-US" dirty="0" smtClean="0"/>
              <a:t>From Manual: 1A @ 25 ft. HAGL with face at 300 sq. ft. &amp; lights= $8,340</a:t>
            </a:r>
          </a:p>
          <a:p>
            <a:r>
              <a:rPr lang="en-US" dirty="0" smtClean="0"/>
              <a:t>Year is 2005, and will be 14 yrs. old in 2019:</a:t>
            </a:r>
          </a:p>
          <a:p>
            <a:r>
              <a:rPr lang="en-US" dirty="0" smtClean="0"/>
              <a:t>From Depreciation Table, 14 yr. Wood = 44%</a:t>
            </a:r>
          </a:p>
          <a:p>
            <a:r>
              <a:rPr lang="en-US" dirty="0" smtClean="0"/>
              <a:t>Multiply $8,340 by .44 to arrive at value:</a:t>
            </a:r>
          </a:p>
          <a:p>
            <a:r>
              <a:rPr lang="en-US" dirty="0" smtClean="0"/>
              <a:t>$8,340 x .44 = $3,669</a:t>
            </a:r>
          </a:p>
          <a:p>
            <a:endParaRPr lang="en-US" dirty="0" smtClean="0"/>
          </a:p>
          <a:p>
            <a:r>
              <a:rPr lang="en-US" dirty="0" smtClean="0"/>
              <a:t>The value for 2019 is $3,669</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 calcmode="lin" valueType="num">
                                      <p:cBhvr additive="base">
                                        <p:cTn id="7" dur="500" fill="hold"/>
                                        <p:tgtEl>
                                          <p:spTgt spid="227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7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7331">
                                            <p:txEl>
                                              <p:pRg st="1" end="1"/>
                                            </p:txEl>
                                          </p:spTgt>
                                        </p:tgtEl>
                                        <p:attrNameLst>
                                          <p:attrName>style.visibility</p:attrName>
                                        </p:attrNameLst>
                                      </p:cBhvr>
                                      <p:to>
                                        <p:strVal val="visible"/>
                                      </p:to>
                                    </p:set>
                                    <p:anim calcmode="lin" valueType="num">
                                      <p:cBhvr additive="base">
                                        <p:cTn id="13" dur="500" fill="hold"/>
                                        <p:tgtEl>
                                          <p:spTgt spid="227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7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7331">
                                            <p:txEl>
                                              <p:pRg st="2" end="2"/>
                                            </p:txEl>
                                          </p:spTgt>
                                        </p:tgtEl>
                                        <p:attrNameLst>
                                          <p:attrName>style.visibility</p:attrName>
                                        </p:attrNameLst>
                                      </p:cBhvr>
                                      <p:to>
                                        <p:strVal val="visible"/>
                                      </p:to>
                                    </p:set>
                                    <p:anim calcmode="lin" valueType="num">
                                      <p:cBhvr additive="base">
                                        <p:cTn id="19" dur="500" fill="hold"/>
                                        <p:tgtEl>
                                          <p:spTgt spid="2273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7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7331">
                                            <p:txEl>
                                              <p:pRg st="3" end="3"/>
                                            </p:txEl>
                                          </p:spTgt>
                                        </p:tgtEl>
                                        <p:attrNameLst>
                                          <p:attrName>style.visibility</p:attrName>
                                        </p:attrNameLst>
                                      </p:cBhvr>
                                      <p:to>
                                        <p:strVal val="visible"/>
                                      </p:to>
                                    </p:set>
                                    <p:anim calcmode="lin" valueType="num">
                                      <p:cBhvr additive="base">
                                        <p:cTn id="25" dur="500" fill="hold"/>
                                        <p:tgtEl>
                                          <p:spTgt spid="2273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73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7331">
                                            <p:txEl>
                                              <p:pRg st="4" end="4"/>
                                            </p:txEl>
                                          </p:spTgt>
                                        </p:tgtEl>
                                        <p:attrNameLst>
                                          <p:attrName>style.visibility</p:attrName>
                                        </p:attrNameLst>
                                      </p:cBhvr>
                                      <p:to>
                                        <p:strVal val="visible"/>
                                      </p:to>
                                    </p:set>
                                    <p:anim calcmode="lin" valueType="num">
                                      <p:cBhvr additive="base">
                                        <p:cTn id="31" dur="500" fill="hold"/>
                                        <p:tgtEl>
                                          <p:spTgt spid="2273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73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7331">
                                            <p:txEl>
                                              <p:pRg st="6" end="6"/>
                                            </p:txEl>
                                          </p:spTgt>
                                        </p:tgtEl>
                                        <p:attrNameLst>
                                          <p:attrName>style.visibility</p:attrName>
                                        </p:attrNameLst>
                                      </p:cBhvr>
                                      <p:to>
                                        <p:strVal val="visible"/>
                                      </p:to>
                                    </p:set>
                                    <p:anim calcmode="lin" valueType="num">
                                      <p:cBhvr additive="base">
                                        <p:cTn id="37" dur="500" fill="hold"/>
                                        <p:tgtEl>
                                          <p:spTgt spid="22733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73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normAutofit fontScale="90000"/>
          </a:bodyPr>
          <a:lstStyle/>
          <a:p>
            <a:pPr algn="ctr"/>
            <a:r>
              <a:rPr lang="en-US" dirty="0" smtClean="0"/>
              <a:t>Property Tax Section Listing Form</a:t>
            </a:r>
            <a:br>
              <a:rPr lang="en-US" dirty="0" smtClean="0"/>
            </a:br>
            <a:r>
              <a:rPr lang="en-US" dirty="0" smtClean="0"/>
              <a:t>I-1 Form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564" y="1447800"/>
            <a:ext cx="7696200" cy="4617720"/>
          </a:xfrm>
          <a:prstGeom prst="rect">
            <a:avLst/>
          </a:prstGeom>
        </p:spPr>
      </p:pic>
    </p:spTree>
    <p:extLst>
      <p:ext uri="{BB962C8B-B14F-4D97-AF65-F5344CB8AC3E}">
        <p14:creationId xmlns:p14="http://schemas.microsoft.com/office/powerpoint/2010/main" val="644039599"/>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52" t="6678" r="2171"/>
          <a:stretch/>
        </p:blipFill>
        <p:spPr>
          <a:xfrm>
            <a:off x="1524000" y="1295400"/>
            <a:ext cx="6176962" cy="4846206"/>
          </a:xfrm>
          <a:prstGeom prst="rect">
            <a:avLst/>
          </a:prstGeom>
        </p:spPr>
      </p:pic>
      <p:sp>
        <p:nvSpPr>
          <p:cNvPr id="6" name="Title 5"/>
          <p:cNvSpPr>
            <a:spLocks noGrp="1"/>
          </p:cNvSpPr>
          <p:nvPr>
            <p:ph type="title"/>
          </p:nvPr>
        </p:nvSpPr>
        <p:spPr/>
        <p:txBody>
          <a:bodyPr>
            <a:normAutofit/>
          </a:bodyPr>
          <a:lstStyle/>
          <a:p>
            <a:r>
              <a:rPr lang="en-US" sz="2800" dirty="0"/>
              <a:t>B</a:t>
            </a:r>
            <a:r>
              <a:rPr lang="en-US" sz="2800" dirty="0" smtClean="0"/>
              <a:t>) 3B  378 sf  25’ HAGL  Lights  2011  Stacked</a:t>
            </a:r>
            <a:endParaRPr lang="en-US" sz="2800" dirty="0"/>
          </a:p>
        </p:txBody>
      </p:sp>
      <p:sp>
        <p:nvSpPr>
          <p:cNvPr id="7" name="TextBox 6"/>
          <p:cNvSpPr txBox="1"/>
          <p:nvPr/>
        </p:nvSpPr>
        <p:spPr>
          <a:xfrm>
            <a:off x="5257800" y="1626908"/>
            <a:ext cx="819455" cy="307777"/>
          </a:xfrm>
          <a:prstGeom prst="rect">
            <a:avLst/>
          </a:prstGeom>
          <a:noFill/>
        </p:spPr>
        <p:txBody>
          <a:bodyPr wrap="none" rtlCol="0">
            <a:spAutoFit/>
          </a:bodyPr>
          <a:lstStyle/>
          <a:p>
            <a:r>
              <a:rPr lang="en-US" sz="1400" dirty="0" smtClean="0"/>
              <a:t>41,570</a:t>
            </a:r>
            <a:endParaRPr lang="en-US" sz="1400" dirty="0"/>
          </a:p>
        </p:txBody>
      </p:sp>
      <p:sp>
        <p:nvSpPr>
          <p:cNvPr id="9" name="TextBox 8"/>
          <p:cNvSpPr txBox="1"/>
          <p:nvPr/>
        </p:nvSpPr>
        <p:spPr>
          <a:xfrm>
            <a:off x="5257798" y="2632644"/>
            <a:ext cx="819455" cy="307777"/>
          </a:xfrm>
          <a:prstGeom prst="rect">
            <a:avLst/>
          </a:prstGeom>
          <a:noFill/>
        </p:spPr>
        <p:txBody>
          <a:bodyPr wrap="none" rtlCol="0">
            <a:spAutoFit/>
          </a:bodyPr>
          <a:lstStyle/>
          <a:p>
            <a:r>
              <a:rPr lang="en-US" sz="1400" dirty="0" smtClean="0"/>
              <a:t>10,393</a:t>
            </a:r>
            <a:endParaRPr lang="en-US" sz="1400" dirty="0"/>
          </a:p>
        </p:txBody>
      </p:sp>
      <p:sp>
        <p:nvSpPr>
          <p:cNvPr id="10" name="TextBox 9"/>
          <p:cNvSpPr txBox="1"/>
          <p:nvPr/>
        </p:nvSpPr>
        <p:spPr>
          <a:xfrm>
            <a:off x="6422473" y="2632643"/>
            <a:ext cx="819455" cy="307777"/>
          </a:xfrm>
          <a:prstGeom prst="rect">
            <a:avLst/>
          </a:prstGeom>
          <a:noFill/>
        </p:spPr>
        <p:txBody>
          <a:bodyPr wrap="none" rtlCol="0">
            <a:spAutoFit/>
          </a:bodyPr>
          <a:lstStyle/>
          <a:p>
            <a:r>
              <a:rPr lang="en-US" sz="1400" dirty="0" smtClean="0"/>
              <a:t>51,963</a:t>
            </a:r>
            <a:endParaRPr lang="en-US" sz="1400" dirty="0"/>
          </a:p>
        </p:txBody>
      </p:sp>
      <p:sp>
        <p:nvSpPr>
          <p:cNvPr id="11" name="TextBox 10"/>
          <p:cNvSpPr txBox="1"/>
          <p:nvPr/>
        </p:nvSpPr>
        <p:spPr>
          <a:xfrm>
            <a:off x="5257799" y="3347406"/>
            <a:ext cx="819455" cy="307777"/>
          </a:xfrm>
          <a:prstGeom prst="rect">
            <a:avLst/>
          </a:prstGeom>
          <a:noFill/>
        </p:spPr>
        <p:txBody>
          <a:bodyPr wrap="none" rtlCol="0">
            <a:spAutoFit/>
          </a:bodyPr>
          <a:lstStyle/>
          <a:p>
            <a:r>
              <a:rPr lang="en-US" sz="1400" dirty="0" smtClean="0"/>
              <a:t>51,963</a:t>
            </a:r>
            <a:endParaRPr lang="en-US" sz="1400" dirty="0"/>
          </a:p>
        </p:txBody>
      </p:sp>
      <p:sp>
        <p:nvSpPr>
          <p:cNvPr id="12" name="TextBox 11"/>
          <p:cNvSpPr txBox="1"/>
          <p:nvPr/>
        </p:nvSpPr>
        <p:spPr>
          <a:xfrm>
            <a:off x="5257798" y="3655183"/>
            <a:ext cx="478016" cy="307777"/>
          </a:xfrm>
          <a:prstGeom prst="rect">
            <a:avLst/>
          </a:prstGeom>
          <a:noFill/>
        </p:spPr>
        <p:txBody>
          <a:bodyPr wrap="none" rtlCol="0">
            <a:spAutoFit/>
          </a:bodyPr>
          <a:lstStyle/>
          <a:p>
            <a:r>
              <a:rPr lang="en-US" sz="1400" dirty="0" smtClean="0"/>
              <a:t>.84</a:t>
            </a:r>
            <a:endParaRPr lang="en-US" sz="1400" dirty="0"/>
          </a:p>
        </p:txBody>
      </p:sp>
      <p:sp>
        <p:nvSpPr>
          <p:cNvPr id="13" name="TextBox 12"/>
          <p:cNvSpPr txBox="1"/>
          <p:nvPr/>
        </p:nvSpPr>
        <p:spPr>
          <a:xfrm>
            <a:off x="5257799" y="4033717"/>
            <a:ext cx="819456" cy="307777"/>
          </a:xfrm>
          <a:prstGeom prst="rect">
            <a:avLst/>
          </a:prstGeom>
          <a:noFill/>
        </p:spPr>
        <p:txBody>
          <a:bodyPr wrap="square" rtlCol="0">
            <a:spAutoFit/>
          </a:bodyPr>
          <a:lstStyle/>
          <a:p>
            <a:r>
              <a:rPr lang="en-US" sz="1400" dirty="0" smtClean="0"/>
              <a:t>43,649</a:t>
            </a:r>
            <a:endParaRPr lang="en-US" sz="1400" dirty="0"/>
          </a:p>
        </p:txBody>
      </p:sp>
      <p:sp>
        <p:nvSpPr>
          <p:cNvPr id="14" name="TextBox 13"/>
          <p:cNvSpPr txBox="1"/>
          <p:nvPr/>
        </p:nvSpPr>
        <p:spPr>
          <a:xfrm>
            <a:off x="5257799" y="5707189"/>
            <a:ext cx="819455" cy="307777"/>
          </a:xfrm>
          <a:prstGeom prst="rect">
            <a:avLst/>
          </a:prstGeom>
          <a:noFill/>
        </p:spPr>
        <p:txBody>
          <a:bodyPr wrap="none" rtlCol="0">
            <a:spAutoFit/>
          </a:bodyPr>
          <a:lstStyle/>
          <a:p>
            <a:r>
              <a:rPr lang="en-US" sz="1400" dirty="0" smtClean="0"/>
              <a:t>43,649</a:t>
            </a:r>
            <a:endParaRPr lang="en-US" sz="1400" dirty="0"/>
          </a:p>
        </p:txBody>
      </p:sp>
      <p:sp>
        <p:nvSpPr>
          <p:cNvPr id="15" name="TextBox 14"/>
          <p:cNvSpPr txBox="1"/>
          <p:nvPr/>
        </p:nvSpPr>
        <p:spPr>
          <a:xfrm>
            <a:off x="5257799" y="5364033"/>
            <a:ext cx="298480" cy="307777"/>
          </a:xfrm>
          <a:prstGeom prst="rect">
            <a:avLst/>
          </a:prstGeom>
          <a:noFill/>
        </p:spPr>
        <p:txBody>
          <a:bodyPr wrap="none" rtlCol="0">
            <a:spAutoFit/>
          </a:bodyPr>
          <a:lstStyle/>
          <a:p>
            <a:r>
              <a:rPr lang="en-US" sz="1400" dirty="0"/>
              <a:t>0</a:t>
            </a:r>
          </a:p>
        </p:txBody>
      </p:sp>
    </p:spTree>
    <p:extLst>
      <p:ext uri="{BB962C8B-B14F-4D97-AF65-F5344CB8AC3E}">
        <p14:creationId xmlns:p14="http://schemas.microsoft.com/office/powerpoint/2010/main" val="8477359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INTERSTATE OUTDOOR, INC. VS. JOHNSTON COUNTY</a:t>
            </a:r>
            <a:endParaRPr lang="en-US" dirty="0"/>
          </a:p>
        </p:txBody>
      </p:sp>
      <p:sp>
        <p:nvSpPr>
          <p:cNvPr id="34819" name="Text Placeholder 2"/>
          <p:cNvSpPr>
            <a:spLocks noGrp="1"/>
          </p:cNvSpPr>
          <p:nvPr>
            <p:ph idx="1"/>
          </p:nvPr>
        </p:nvSpPr>
        <p:spPr/>
        <p:txBody>
          <a:bodyPr/>
          <a:lstStyle/>
          <a:p>
            <a:pPr algn="ctr"/>
            <a:endParaRPr lang="en-US" altLang="en-US" sz="3000" dirty="0" smtClean="0"/>
          </a:p>
          <a:p>
            <a:pPr algn="ctr"/>
            <a:endParaRPr lang="en-US" altLang="en-US" sz="3000" dirty="0"/>
          </a:p>
          <a:p>
            <a:pPr algn="ctr"/>
            <a:endParaRPr lang="en-US" altLang="en-US" sz="3000" dirty="0" smtClean="0"/>
          </a:p>
          <a:p>
            <a:pPr algn="ctr"/>
            <a:r>
              <a:rPr lang="en-US" altLang="en-US" sz="3000" dirty="0" smtClean="0"/>
              <a:t>11 PTC 1062</a:t>
            </a:r>
          </a:p>
        </p:txBody>
      </p:sp>
    </p:spTree>
    <p:extLst>
      <p:ext uri="{BB962C8B-B14F-4D97-AF65-F5344CB8AC3E}">
        <p14:creationId xmlns:p14="http://schemas.microsoft.com/office/powerpoint/2010/main" val="3820761713"/>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0972"/>
            <a:ext cx="8221436" cy="1577974"/>
          </a:xfrm>
        </p:spPr>
        <p:txBody>
          <a:bodyPr>
            <a:normAutofit/>
          </a:bodyPr>
          <a:lstStyle/>
          <a:p>
            <a:r>
              <a:rPr lang="en-US" sz="3600" dirty="0" smtClean="0"/>
              <a:t>North Carolina Court of Appeals: Interstate Outdoor, Inc. vs. Johnston County, 9-16-14</a:t>
            </a:r>
            <a:endParaRPr lang="en-US" sz="3600" dirty="0"/>
          </a:p>
        </p:txBody>
      </p:sp>
      <p:sp>
        <p:nvSpPr>
          <p:cNvPr id="35843" name="Content Placeholder 6"/>
          <p:cNvSpPr>
            <a:spLocks noGrp="1"/>
          </p:cNvSpPr>
          <p:nvPr>
            <p:ph idx="1"/>
          </p:nvPr>
        </p:nvSpPr>
        <p:spPr>
          <a:xfrm>
            <a:off x="628650" y="1676401"/>
            <a:ext cx="7886700" cy="4430486"/>
          </a:xfrm>
        </p:spPr>
        <p:txBody>
          <a:bodyPr>
            <a:normAutofit/>
          </a:bodyPr>
          <a:lstStyle/>
          <a:p>
            <a:r>
              <a:rPr lang="en-US" altLang="en-US" dirty="0" smtClean="0"/>
              <a:t>We affirm the Commission’s decisions because Interstate failed to produce substantial evidence that the valuation method used by Johnston County was arbitrary or illegal.</a:t>
            </a:r>
          </a:p>
          <a:p>
            <a:endParaRPr lang="en-US" altLang="en-US" dirty="0" smtClean="0"/>
          </a:p>
          <a:p>
            <a:r>
              <a:rPr lang="en-US" altLang="en-US" dirty="0" smtClean="0"/>
              <a:t>The PTC found that Interstate failed to show that the quotes it used “included all the costs that make the property ready for its intended uses,” or a substantial connection between the quotes and the actual costs of constructing the billboards at issue.</a:t>
            </a:r>
          </a:p>
          <a:p>
            <a:endParaRPr lang="en-US" altLang="en-US" dirty="0" smtClean="0"/>
          </a:p>
          <a:p>
            <a:endParaRPr lang="en-US" altLang="en-US" dirty="0" smtClean="0"/>
          </a:p>
        </p:txBody>
      </p:sp>
    </p:spTree>
    <p:extLst>
      <p:ext uri="{BB962C8B-B14F-4D97-AF65-F5344CB8AC3E}">
        <p14:creationId xmlns:p14="http://schemas.microsoft.com/office/powerpoint/2010/main" val="2475685875"/>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lumMod val="65000"/>
                    <a:lumOff val="35000"/>
                  </a:prstClr>
                </a:solidFill>
              </a:rPr>
              <a:t>North Carolina Court of Appeals: Interstate Outdoor, Inc. vs. Johnston County, 9-16-14</a:t>
            </a:r>
            <a:endParaRPr lang="en-US" dirty="0"/>
          </a:p>
        </p:txBody>
      </p:sp>
      <p:sp>
        <p:nvSpPr>
          <p:cNvPr id="3" name="Content Placeholder 2"/>
          <p:cNvSpPr>
            <a:spLocks noGrp="1"/>
          </p:cNvSpPr>
          <p:nvPr>
            <p:ph idx="1"/>
          </p:nvPr>
        </p:nvSpPr>
        <p:spPr/>
        <p:txBody>
          <a:bodyPr>
            <a:normAutofit fontScale="92500"/>
          </a:bodyPr>
          <a:lstStyle/>
          <a:p>
            <a:r>
              <a:rPr lang="en-US" sz="2100" b="1" dirty="0">
                <a:solidFill>
                  <a:prstClr val="black">
                    <a:lumMod val="65000"/>
                    <a:lumOff val="35000"/>
                  </a:prstClr>
                </a:solidFill>
                <a:latin typeface="Calibri Light"/>
                <a:ea typeface="+mj-ea"/>
                <a:cs typeface="+mj-cs"/>
              </a:rPr>
              <a:t>N.C.G.S. 105-291(g) authorizes the Department of Revenue to “develop and recommend standards and rules to be used by tax supervisors and other responsible officials in the appraisal of specific kinds and categories of property for taxation.”  The Local Government Division of the Department of Revenue created a Billboard Structures Valuation Guide…</a:t>
            </a:r>
            <a:br>
              <a:rPr lang="en-US" sz="2100" b="1" dirty="0">
                <a:solidFill>
                  <a:prstClr val="black">
                    <a:lumMod val="65000"/>
                    <a:lumOff val="35000"/>
                  </a:prstClr>
                </a:solidFill>
                <a:latin typeface="Calibri Light"/>
                <a:ea typeface="+mj-ea"/>
                <a:cs typeface="+mj-cs"/>
              </a:rPr>
            </a:br>
            <a:r>
              <a:rPr lang="en-US" sz="2100" b="1" dirty="0">
                <a:solidFill>
                  <a:prstClr val="black">
                    <a:lumMod val="65000"/>
                    <a:lumOff val="35000"/>
                  </a:prstClr>
                </a:solidFill>
                <a:latin typeface="Calibri Light"/>
                <a:ea typeface="+mj-ea"/>
                <a:cs typeface="+mj-cs"/>
              </a:rPr>
              <a:t/>
            </a:r>
            <a:br>
              <a:rPr lang="en-US" sz="2100" b="1" dirty="0">
                <a:solidFill>
                  <a:prstClr val="black">
                    <a:lumMod val="65000"/>
                    <a:lumOff val="35000"/>
                  </a:prstClr>
                </a:solidFill>
                <a:latin typeface="Calibri Light"/>
                <a:ea typeface="+mj-ea"/>
                <a:cs typeface="+mj-cs"/>
              </a:rPr>
            </a:br>
            <a:r>
              <a:rPr lang="en-US" sz="2100" b="1" dirty="0">
                <a:solidFill>
                  <a:prstClr val="black">
                    <a:lumMod val="65000"/>
                    <a:lumOff val="35000"/>
                  </a:prstClr>
                </a:solidFill>
                <a:latin typeface="Calibri Light"/>
                <a:ea typeface="+mj-ea"/>
                <a:cs typeface="+mj-cs"/>
              </a:rPr>
              <a:t>The use of schedules of values and rules of application not only makes the valuation of a substantial number of [pieces] of property feasible, but also ensures objective and consistent countywide property valuations and corollary equity in property tax liability.”</a:t>
            </a:r>
            <a:br>
              <a:rPr lang="en-US" sz="2100" b="1" dirty="0">
                <a:solidFill>
                  <a:prstClr val="black">
                    <a:lumMod val="65000"/>
                    <a:lumOff val="35000"/>
                  </a:prstClr>
                </a:solidFill>
                <a:latin typeface="Calibri Light"/>
                <a:ea typeface="+mj-ea"/>
                <a:cs typeface="+mj-cs"/>
              </a:rPr>
            </a:br>
            <a:r>
              <a:rPr lang="en-US" sz="2100" b="1" dirty="0">
                <a:solidFill>
                  <a:prstClr val="black">
                    <a:lumMod val="65000"/>
                    <a:lumOff val="35000"/>
                  </a:prstClr>
                </a:solidFill>
                <a:latin typeface="Calibri Light"/>
                <a:ea typeface="+mj-ea"/>
                <a:cs typeface="+mj-cs"/>
              </a:rPr>
              <a:t/>
            </a:r>
            <a:br>
              <a:rPr lang="en-US" sz="2100" b="1" dirty="0">
                <a:solidFill>
                  <a:prstClr val="black">
                    <a:lumMod val="65000"/>
                    <a:lumOff val="35000"/>
                  </a:prstClr>
                </a:solidFill>
                <a:latin typeface="Calibri Light"/>
                <a:ea typeface="+mj-ea"/>
                <a:cs typeface="+mj-cs"/>
              </a:rPr>
            </a:br>
            <a:r>
              <a:rPr lang="en-US" sz="2100" b="1" dirty="0">
                <a:solidFill>
                  <a:prstClr val="black">
                    <a:lumMod val="65000"/>
                    <a:lumOff val="35000"/>
                  </a:prstClr>
                </a:solidFill>
                <a:latin typeface="Calibri Light"/>
                <a:ea typeface="+mj-ea"/>
                <a:cs typeface="+mj-cs"/>
              </a:rPr>
              <a:t>The impracticality of assessing each and every billboard based on the precise soil conditions at its base and wind load is a valid consideration for the county.</a:t>
            </a:r>
            <a:br>
              <a:rPr lang="en-US" sz="2100" b="1" dirty="0">
                <a:solidFill>
                  <a:prstClr val="black">
                    <a:lumMod val="65000"/>
                    <a:lumOff val="35000"/>
                  </a:prstClr>
                </a:solidFill>
                <a:latin typeface="Calibri Light"/>
                <a:ea typeface="+mj-ea"/>
                <a:cs typeface="+mj-cs"/>
              </a:rPr>
            </a:br>
            <a:r>
              <a:rPr lang="en-US" sz="2100" b="1" dirty="0">
                <a:solidFill>
                  <a:prstClr val="black">
                    <a:lumMod val="65000"/>
                    <a:lumOff val="35000"/>
                  </a:prstClr>
                </a:solidFill>
                <a:latin typeface="Calibri Light"/>
                <a:ea typeface="+mj-ea"/>
                <a:cs typeface="+mj-cs"/>
              </a:rPr>
              <a:t/>
            </a:r>
            <a:br>
              <a:rPr lang="en-US" sz="2100" b="1" dirty="0">
                <a:solidFill>
                  <a:prstClr val="black">
                    <a:lumMod val="65000"/>
                    <a:lumOff val="35000"/>
                  </a:prstClr>
                </a:solidFill>
                <a:latin typeface="Calibri Light"/>
                <a:ea typeface="+mj-ea"/>
                <a:cs typeface="+mj-cs"/>
              </a:rPr>
            </a:br>
            <a:endParaRPr lang="en-US" dirty="0"/>
          </a:p>
        </p:txBody>
      </p:sp>
    </p:spTree>
    <p:extLst>
      <p:ext uri="{BB962C8B-B14F-4D97-AF65-F5344CB8AC3E}">
        <p14:creationId xmlns:p14="http://schemas.microsoft.com/office/powerpoint/2010/main" val="2907423913"/>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lumMod val="65000"/>
                    <a:lumOff val="35000"/>
                  </a:prstClr>
                </a:solidFill>
              </a:rPr>
              <a:t>North Carolina Court of Appeals: Interstate Outdoor, Inc. vs. Johnston County, 9-16-14</a:t>
            </a:r>
            <a:endParaRPr lang="en-US" dirty="0"/>
          </a:p>
        </p:txBody>
      </p:sp>
      <p:sp>
        <p:nvSpPr>
          <p:cNvPr id="3" name="Content Placeholder 2"/>
          <p:cNvSpPr>
            <a:spLocks noGrp="1"/>
          </p:cNvSpPr>
          <p:nvPr>
            <p:ph idx="1"/>
          </p:nvPr>
        </p:nvSpPr>
        <p:spPr/>
        <p:txBody>
          <a:bodyPr/>
          <a:lstStyle/>
          <a:p>
            <a:r>
              <a:rPr lang="en-US" sz="2400" b="1" dirty="0">
                <a:solidFill>
                  <a:prstClr val="black">
                    <a:lumMod val="65000"/>
                    <a:lumOff val="35000"/>
                  </a:prstClr>
                </a:solidFill>
                <a:latin typeface="Calibri Light"/>
                <a:ea typeface="+mj-ea"/>
                <a:cs typeface="+mj-cs"/>
              </a:rPr>
              <a:t>…it was not illegal or arbitrary for Johnston County to appraise Interstate’s billboards in bulk.  The method followed by Johnston County took into account the relevant properties of the billboards, such as their size, design, and age.  Interstate has failed to show that the method prescribed by the Billboard Guide produces a value significantly higher than the true value.</a:t>
            </a:r>
            <a:endParaRPr lang="en-US" dirty="0"/>
          </a:p>
        </p:txBody>
      </p:sp>
    </p:spTree>
    <p:extLst>
      <p:ext uri="{BB962C8B-B14F-4D97-AF65-F5344CB8AC3E}">
        <p14:creationId xmlns:p14="http://schemas.microsoft.com/office/powerpoint/2010/main" val="1841905970"/>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457200"/>
            <a:ext cx="8686800" cy="1600200"/>
          </a:xfrm>
        </p:spPr>
        <p:txBody>
          <a:bodyPr/>
          <a:lstStyle/>
          <a:p>
            <a:r>
              <a:rPr lang="en-US" dirty="0"/>
              <a:t> </a:t>
            </a:r>
          </a:p>
        </p:txBody>
      </p:sp>
      <p:sp>
        <p:nvSpPr>
          <p:cNvPr id="5" name="Footer Placeholder 4">
            <a:extLst>
              <a:ext uri="{FF2B5EF4-FFF2-40B4-BE49-F238E27FC236}">
                <a16:creationId xmlns:a16="http://schemas.microsoft.com/office/drawing/2014/main" id="{D188CDF0-26A5-46D9-A6E8-C5A370B9FBF4}"/>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B3DD07E6-07F1-449D-9694-D9D97AD73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27660"/>
            <a:ext cx="8275320" cy="5516880"/>
          </a:xfrm>
          <a:prstGeom prst="rect">
            <a:avLst/>
          </a:prstGeom>
        </p:spPr>
      </p:pic>
      <p:pic>
        <p:nvPicPr>
          <p:cNvPr id="15" name="Picture 14" descr="C:\Users\Laptop1\AppData\Local\Microsoft\Windows\Temporary Internet Files\Content.Outlook\SC6OZ4AP\BI-Tek_Logo_2color_c.jpg"/>
          <p:cNvPicPr>
            <a:picLocks noChangeAspect="1"/>
          </p:cNvPicPr>
          <p:nvPr/>
        </p:nvPicPr>
        <p:blipFill>
          <a:blip r:embed="rId4" cstate="print"/>
          <a:srcRect/>
          <a:stretch>
            <a:fillRect/>
          </a:stretch>
        </p:blipFill>
        <p:spPr bwMode="auto">
          <a:xfrm>
            <a:off x="3365672" y="1905000"/>
            <a:ext cx="3733800" cy="1188027"/>
          </a:xfrm>
          <a:prstGeom prst="rect">
            <a:avLst/>
          </a:prstGeom>
          <a:noFill/>
          <a:ln w="9525">
            <a:noFill/>
            <a:miter lim="800000"/>
            <a:headEnd/>
            <a:tailEnd/>
          </a:ln>
        </p:spPr>
      </p:pic>
      <p:sp>
        <p:nvSpPr>
          <p:cNvPr id="14" name="Content Placeholder 13"/>
          <p:cNvSpPr>
            <a:spLocks noGrp="1"/>
          </p:cNvSpPr>
          <p:nvPr>
            <p:ph idx="1"/>
          </p:nvPr>
        </p:nvSpPr>
        <p:spPr>
          <a:xfrm>
            <a:off x="450850" y="3407686"/>
            <a:ext cx="7924800" cy="2229513"/>
          </a:xfrm>
        </p:spPr>
        <p:txBody>
          <a:bodyPr>
            <a:normAutofit fontScale="62500" lnSpcReduction="20000"/>
          </a:bodyPr>
          <a:lstStyle/>
          <a:p>
            <a:pPr>
              <a:buNone/>
            </a:pPr>
            <a:endParaRPr lang="en-US" dirty="0"/>
          </a:p>
          <a:p>
            <a:pPr>
              <a:buNone/>
            </a:pPr>
            <a:endParaRPr lang="en-US" dirty="0"/>
          </a:p>
          <a:p>
            <a:pPr>
              <a:buNone/>
            </a:pPr>
            <a:endParaRPr lang="en-US" dirty="0"/>
          </a:p>
          <a:p>
            <a:pPr algn="ctr">
              <a:buNone/>
            </a:pPr>
            <a:r>
              <a:rPr lang="en-US" sz="10000" b="1" dirty="0">
                <a:solidFill>
                  <a:schemeClr val="bg1"/>
                </a:solidFill>
              </a:rPr>
              <a:t>Billboard Valuation</a:t>
            </a:r>
          </a:p>
          <a:p>
            <a:pPr algn="ctr">
              <a:buNone/>
            </a:pPr>
            <a:endParaRPr lang="en-US" sz="2000" dirty="0"/>
          </a:p>
          <a:p>
            <a:pPr algn="r">
              <a:buNone/>
            </a:pPr>
            <a:r>
              <a:rPr lang="en-US" dirty="0"/>
              <a:t>	</a:t>
            </a:r>
          </a:p>
        </p:txBody>
      </p:sp>
    </p:spTree>
    <p:extLst>
      <p:ext uri="{BB962C8B-B14F-4D97-AF65-F5344CB8AC3E}">
        <p14:creationId xmlns:p14="http://schemas.microsoft.com/office/powerpoint/2010/main" val="3342520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259080" y="1206500"/>
            <a:ext cx="7541343" cy="1447800"/>
          </a:xfrm>
        </p:spPr>
        <p:txBody>
          <a:bodyPr>
            <a:normAutofit lnSpcReduction="10000"/>
          </a:bodyPr>
          <a:lstStyle/>
          <a:p>
            <a:pPr marL="457200" lvl="1" indent="0">
              <a:buClrTx/>
              <a:buNone/>
            </a:pPr>
            <a:r>
              <a:rPr lang="en-US" sz="2800" u="sng" dirty="0"/>
              <a:t>Bi-Tek Billboard Valuation</a:t>
            </a:r>
          </a:p>
          <a:p>
            <a:pPr lvl="1">
              <a:buClr>
                <a:schemeClr val="tx1"/>
              </a:buClr>
              <a:buFont typeface="Wingdings" panose="05000000000000000000" pitchFamily="2" charset="2"/>
              <a:buChar char="Ø"/>
            </a:pPr>
            <a:r>
              <a:rPr lang="en-US" sz="2800" dirty="0"/>
              <a:t>Based on the NCDOR Billboard Structures Valuation Guide</a:t>
            </a:r>
          </a:p>
          <a:p>
            <a:pPr marL="457200" lvl="1" indent="0">
              <a:buClr>
                <a:schemeClr val="tx1"/>
              </a:buClr>
              <a:buNone/>
            </a:pPr>
            <a:endParaRPr lang="en-US" dirty="0"/>
          </a:p>
        </p:txBody>
      </p:sp>
      <p:sp>
        <p:nvSpPr>
          <p:cNvPr id="4" name="Footer Placeholder 4">
            <a:extLst>
              <a:ext uri="{FF2B5EF4-FFF2-40B4-BE49-F238E27FC236}">
                <a16:creationId xmlns:a16="http://schemas.microsoft.com/office/drawing/2014/main" id="{EBB268CA-2B97-4E64-AC3C-1DAFD0C2265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Content Placeholder 2">
            <a:extLst>
              <a:ext uri="{FF2B5EF4-FFF2-40B4-BE49-F238E27FC236}">
                <a16:creationId xmlns:a16="http://schemas.microsoft.com/office/drawing/2014/main" id="{1DFD1D0D-CF2F-4D88-A4FE-AC24719DD099}"/>
              </a:ext>
            </a:extLst>
          </p:cNvPr>
          <p:cNvSpPr txBox="1">
            <a:spLocks/>
          </p:cNvSpPr>
          <p:nvPr/>
        </p:nvSpPr>
        <p:spPr>
          <a:xfrm>
            <a:off x="228599" y="2590800"/>
            <a:ext cx="7541343" cy="1117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marR="0" lvl="1" indent="-285750" algn="l" defTabSz="457200" rtl="0" eaLnBrk="1" fontAlgn="auto" latinLnBrk="0" hangingPunct="1">
              <a:lnSpc>
                <a:spcPct val="100000"/>
              </a:lnSpc>
              <a:spcBef>
                <a:spcPts val="1000"/>
              </a:spcBef>
              <a:spcAft>
                <a:spcPts val="0"/>
              </a:spcAft>
              <a:buClr>
                <a:prstClr val="black"/>
              </a:buClr>
              <a:buSzPct val="80000"/>
              <a:buFont typeface="Wingdings" panose="05000000000000000000" pitchFamily="2" charset="2"/>
              <a:buChar char="Ø"/>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Calculates the value of a billboard by entering physical attributes.</a:t>
            </a:r>
          </a:p>
          <a:p>
            <a:pPr marL="457200" marR="0" lvl="1" indent="0" algn="l" defTabSz="457200" rtl="0" eaLnBrk="1" fontAlgn="auto" latinLnBrk="0" hangingPunct="1">
              <a:lnSpc>
                <a:spcPct val="100000"/>
              </a:lnSpc>
              <a:spcBef>
                <a:spcPts val="1000"/>
              </a:spcBef>
              <a:spcAft>
                <a:spcPts val="0"/>
              </a:spcAft>
              <a:buClr>
                <a:prstClr val="black"/>
              </a:buClr>
              <a:buSzPct val="80000"/>
              <a:buFont typeface="Wingdings 3" charset="2"/>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457200" marR="0" lvl="1" indent="0" algn="l" defTabSz="457200" rtl="0" eaLnBrk="1" fontAlgn="auto" latinLnBrk="0" hangingPunct="1">
              <a:lnSpc>
                <a:spcPct val="100000"/>
              </a:lnSpc>
              <a:spcBef>
                <a:spcPts val="1000"/>
              </a:spcBef>
              <a:spcAft>
                <a:spcPts val="0"/>
              </a:spcAft>
              <a:buClr>
                <a:prstClr val="black"/>
              </a:buClr>
              <a:buSzPct val="80000"/>
              <a:buFont typeface="Wingdings 3" charset="2"/>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6" name="Content Placeholder 2">
            <a:extLst>
              <a:ext uri="{FF2B5EF4-FFF2-40B4-BE49-F238E27FC236}">
                <a16:creationId xmlns:a16="http://schemas.microsoft.com/office/drawing/2014/main" id="{BC3FECD6-7C58-48E9-B7EC-6DFD2DB2B74B}"/>
              </a:ext>
            </a:extLst>
          </p:cNvPr>
          <p:cNvSpPr txBox="1">
            <a:spLocks/>
          </p:cNvSpPr>
          <p:nvPr/>
        </p:nvSpPr>
        <p:spPr>
          <a:xfrm>
            <a:off x="259080" y="3666463"/>
            <a:ext cx="7541343" cy="990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marR="0" lvl="1" indent="-285750" algn="l" defTabSz="457200" rtl="0" eaLnBrk="1" fontAlgn="auto" latinLnBrk="0" hangingPunct="1">
              <a:lnSpc>
                <a:spcPct val="100000"/>
              </a:lnSpc>
              <a:spcBef>
                <a:spcPts val="1000"/>
              </a:spcBef>
              <a:spcAft>
                <a:spcPts val="0"/>
              </a:spcAft>
              <a:buClr>
                <a:prstClr val="black"/>
              </a:buClr>
              <a:buSzPct val="80000"/>
              <a:buFont typeface="Wingdings" panose="05000000000000000000" pitchFamily="2" charset="2"/>
              <a:buChar char="Ø"/>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Eliminates the need to manually figure the value!</a:t>
            </a:r>
          </a:p>
          <a:p>
            <a:pPr marL="457200" marR="0" lvl="1" indent="0" algn="l" defTabSz="457200" rtl="0" eaLnBrk="1" fontAlgn="auto" latinLnBrk="0" hangingPunct="1">
              <a:lnSpc>
                <a:spcPct val="100000"/>
              </a:lnSpc>
              <a:spcBef>
                <a:spcPts val="1000"/>
              </a:spcBef>
              <a:spcAft>
                <a:spcPts val="0"/>
              </a:spcAft>
              <a:buClr>
                <a:prstClr val="black"/>
              </a:buClr>
              <a:buSzPct val="80000"/>
              <a:buFont typeface="Wingdings 3" charset="2"/>
              <a:buNone/>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457200" marR="0" lvl="1" indent="0" algn="l" defTabSz="457200" rtl="0" eaLnBrk="1" fontAlgn="auto" latinLnBrk="0" hangingPunct="1">
              <a:lnSpc>
                <a:spcPct val="100000"/>
              </a:lnSpc>
              <a:spcBef>
                <a:spcPts val="1000"/>
              </a:spcBef>
              <a:spcAft>
                <a:spcPts val="0"/>
              </a:spcAft>
              <a:buClr>
                <a:prstClr val="black"/>
              </a:buClr>
              <a:buSzPct val="80000"/>
              <a:buFont typeface="Wingdings 3" charset="2"/>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570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A0B9-1CB1-432F-9836-51DFFAF43B8E}"/>
              </a:ext>
            </a:extLst>
          </p:cNvPr>
          <p:cNvSpPr>
            <a:spLocks noGrp="1"/>
          </p:cNvSpPr>
          <p:nvPr>
            <p:ph type="title"/>
          </p:nvPr>
        </p:nvSpPr>
        <p:spPr>
          <a:xfrm>
            <a:off x="457200" y="609600"/>
            <a:ext cx="6858001" cy="1320800"/>
          </a:xfrm>
        </p:spPr>
        <p:txBody>
          <a:bodyPr/>
          <a:lstStyle/>
          <a:p>
            <a:r>
              <a:rPr lang="en-US" dirty="0"/>
              <a:t>Schedule I</a:t>
            </a:r>
          </a:p>
        </p:txBody>
      </p:sp>
      <p:sp>
        <p:nvSpPr>
          <p:cNvPr id="4" name="Footer Placeholder 4">
            <a:extLst>
              <a:ext uri="{FF2B5EF4-FFF2-40B4-BE49-F238E27FC236}">
                <a16:creationId xmlns:a16="http://schemas.microsoft.com/office/drawing/2014/main" id="{CD23D932-3A54-45A3-AF19-CE36C8C8A69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3F4A3C9A-9D31-4FB0-AF8A-8FE08D7245A8}"/>
              </a:ext>
            </a:extLst>
          </p:cNvPr>
          <p:cNvSpPr txBox="1"/>
          <p:nvPr/>
        </p:nvSpPr>
        <p:spPr>
          <a:xfrm>
            <a:off x="457200" y="5487502"/>
            <a:ext cx="6477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Completed by the Taxpayer with their Billboard information</a:t>
            </a:r>
          </a:p>
        </p:txBody>
      </p:sp>
      <p:pic>
        <p:nvPicPr>
          <p:cNvPr id="7" name="Picture 6">
            <a:extLst>
              <a:ext uri="{FF2B5EF4-FFF2-40B4-BE49-F238E27FC236}">
                <a16:creationId xmlns:a16="http://schemas.microsoft.com/office/drawing/2014/main" id="{8A187035-995E-4D19-BB8E-5FB84EBED4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22" t="6590" r="25555" b="14250"/>
          <a:stretch/>
        </p:blipFill>
        <p:spPr>
          <a:xfrm rot="5400000">
            <a:off x="1857618" y="-52662"/>
            <a:ext cx="4192968" cy="6963324"/>
          </a:xfrm>
          <a:prstGeom prst="rect">
            <a:avLst/>
          </a:prstGeom>
        </p:spPr>
      </p:pic>
    </p:spTree>
    <p:extLst>
      <p:ext uri="{BB962C8B-B14F-4D97-AF65-F5344CB8AC3E}">
        <p14:creationId xmlns:p14="http://schemas.microsoft.com/office/powerpoint/2010/main" val="29521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A42E-F741-4E63-8DA8-2AC7CC895531}"/>
              </a:ext>
            </a:extLst>
          </p:cNvPr>
          <p:cNvSpPr>
            <a:spLocks noGrp="1"/>
          </p:cNvSpPr>
          <p:nvPr>
            <p:ph type="title"/>
          </p:nvPr>
        </p:nvSpPr>
        <p:spPr>
          <a:xfrm>
            <a:off x="609599" y="609600"/>
            <a:ext cx="6347713" cy="762000"/>
          </a:xfrm>
        </p:spPr>
        <p:txBody>
          <a:bodyPr/>
          <a:lstStyle/>
          <a:p>
            <a:r>
              <a:rPr lang="en-US" dirty="0"/>
              <a:t>Manual Calculation</a:t>
            </a:r>
          </a:p>
        </p:txBody>
      </p:sp>
      <p:pic>
        <p:nvPicPr>
          <p:cNvPr id="4" name="Content Placeholder 3">
            <a:extLst>
              <a:ext uri="{FF2B5EF4-FFF2-40B4-BE49-F238E27FC236}">
                <a16:creationId xmlns:a16="http://schemas.microsoft.com/office/drawing/2014/main" id="{0F325C2E-7E6A-4B05-93DF-564928D8EC11}"/>
              </a:ext>
            </a:extLst>
          </p:cNvPr>
          <p:cNvPicPr>
            <a:picLocks noGrp="1" noChangeAspect="1"/>
          </p:cNvPicPr>
          <p:nvPr>
            <p:ph idx="1"/>
          </p:nvPr>
        </p:nvPicPr>
        <p:blipFill>
          <a:blip r:embed="rId3"/>
          <a:stretch>
            <a:fillRect/>
          </a:stretch>
        </p:blipFill>
        <p:spPr>
          <a:xfrm>
            <a:off x="1421255" y="1447800"/>
            <a:ext cx="4724400" cy="3752850"/>
          </a:xfrm>
          <a:prstGeom prst="rect">
            <a:avLst/>
          </a:prstGeom>
        </p:spPr>
      </p:pic>
      <p:sp>
        <p:nvSpPr>
          <p:cNvPr id="6" name="Footer Placeholder 4">
            <a:extLst>
              <a:ext uri="{FF2B5EF4-FFF2-40B4-BE49-F238E27FC236}">
                <a16:creationId xmlns:a16="http://schemas.microsoft.com/office/drawing/2014/main" id="{4B36780B-EEDF-4101-8901-0C25B3A7805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F1988CA8-EC17-42B2-BBCE-50427986F842}"/>
              </a:ext>
            </a:extLst>
          </p:cNvPr>
          <p:cNvSpPr txBox="1"/>
          <p:nvPr/>
        </p:nvSpPr>
        <p:spPr>
          <a:xfrm rot="19833658">
            <a:off x="814494" y="2520920"/>
            <a:ext cx="6396975" cy="64633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rebuchet MS" panose="020B0603020202020204"/>
                <a:ea typeface="+mn-ea"/>
                <a:cs typeface="+mn-cs"/>
              </a:rPr>
              <a:t>THERE’S AN EASIER METHOD!</a:t>
            </a:r>
          </a:p>
        </p:txBody>
      </p:sp>
      <p:sp>
        <p:nvSpPr>
          <p:cNvPr id="7" name="TextBox 6">
            <a:extLst>
              <a:ext uri="{FF2B5EF4-FFF2-40B4-BE49-F238E27FC236}">
                <a16:creationId xmlns:a16="http://schemas.microsoft.com/office/drawing/2014/main" id="{68F08E40-D010-4864-9DAC-132EB73351D3}"/>
              </a:ext>
            </a:extLst>
          </p:cNvPr>
          <p:cNvSpPr txBox="1"/>
          <p:nvPr/>
        </p:nvSpPr>
        <p:spPr>
          <a:xfrm>
            <a:off x="457200" y="5487502"/>
            <a:ext cx="7239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YOUR CHOICE: Do the math, or let Bi-Tek software do it for you!</a:t>
            </a:r>
          </a:p>
        </p:txBody>
      </p:sp>
    </p:spTree>
    <p:extLst>
      <p:ext uri="{BB962C8B-B14F-4D97-AF65-F5344CB8AC3E}">
        <p14:creationId xmlns:p14="http://schemas.microsoft.com/office/powerpoint/2010/main" val="215120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65C9-28BA-48E6-B65C-F98E2CDCCECB}"/>
              </a:ext>
            </a:extLst>
          </p:cNvPr>
          <p:cNvSpPr>
            <a:spLocks noGrp="1"/>
          </p:cNvSpPr>
          <p:nvPr>
            <p:ph type="title"/>
          </p:nvPr>
        </p:nvSpPr>
        <p:spPr/>
        <p:txBody>
          <a:bodyPr/>
          <a:lstStyle/>
          <a:p>
            <a:r>
              <a:rPr lang="en-US" dirty="0"/>
              <a:t>Setup</a:t>
            </a:r>
          </a:p>
        </p:txBody>
      </p:sp>
      <p:sp>
        <p:nvSpPr>
          <p:cNvPr id="4" name="Footer Placeholder 4">
            <a:extLst>
              <a:ext uri="{FF2B5EF4-FFF2-40B4-BE49-F238E27FC236}">
                <a16:creationId xmlns:a16="http://schemas.microsoft.com/office/drawing/2014/main" id="{F1494F37-187A-410E-9941-66DA45B91EF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Content Placeholder 2">
            <a:extLst>
              <a:ext uri="{FF2B5EF4-FFF2-40B4-BE49-F238E27FC236}">
                <a16:creationId xmlns:a16="http://schemas.microsoft.com/office/drawing/2014/main" id="{73A5D2D1-AF4E-4941-835D-39D7F72C3C8F}"/>
              </a:ext>
            </a:extLst>
          </p:cNvPr>
          <p:cNvSpPr>
            <a:spLocks noGrp="1"/>
          </p:cNvSpPr>
          <p:nvPr>
            <p:ph idx="1"/>
          </p:nvPr>
        </p:nvSpPr>
        <p:spPr>
          <a:xfrm>
            <a:off x="685800" y="1295998"/>
            <a:ext cx="7315200" cy="2133002"/>
          </a:xfrm>
        </p:spPr>
        <p:txBody>
          <a:bodyPr>
            <a:noAutofit/>
          </a:bodyPr>
          <a:lstStyle/>
          <a:p>
            <a:pPr marL="457200" lvl="1" indent="-457200">
              <a:buClr>
                <a:schemeClr val="tx1"/>
              </a:buClr>
              <a:buFont typeface="Wingdings" panose="05000000000000000000" pitchFamily="2" charset="2"/>
              <a:buChar char="Ø"/>
            </a:pPr>
            <a:r>
              <a:rPr lang="en-US" sz="2800" dirty="0"/>
              <a:t>Bi-Tek performs the initial setup and can work with you year-to-year to ensure we maintain the most up-to-date acquisition value calculations.  </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5260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95400"/>
            <a:ext cx="4142711" cy="4871358"/>
          </a:xfrm>
          <a:prstGeom prst="rect">
            <a:avLst/>
          </a:prstGeom>
        </p:spPr>
      </p:pic>
      <p:sp>
        <p:nvSpPr>
          <p:cNvPr id="5" name="Title 4"/>
          <p:cNvSpPr>
            <a:spLocks noGrp="1"/>
          </p:cNvSpPr>
          <p:nvPr>
            <p:ph type="title"/>
          </p:nvPr>
        </p:nvSpPr>
        <p:spPr/>
        <p:txBody>
          <a:bodyPr/>
          <a:lstStyle/>
          <a:p>
            <a:r>
              <a:rPr lang="en-US" dirty="0" smtClean="0"/>
              <a:t>Instruction Page; I-1 Form</a:t>
            </a:r>
            <a:endParaRPr lang="en-US" dirty="0"/>
          </a:p>
        </p:txBody>
      </p:sp>
    </p:spTree>
    <p:extLst>
      <p:ext uri="{BB962C8B-B14F-4D97-AF65-F5344CB8AC3E}">
        <p14:creationId xmlns:p14="http://schemas.microsoft.com/office/powerpoint/2010/main" val="1806144330"/>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65C9-28BA-48E6-B65C-F98E2CDCCECB}"/>
              </a:ext>
            </a:extLst>
          </p:cNvPr>
          <p:cNvSpPr>
            <a:spLocks noGrp="1"/>
          </p:cNvSpPr>
          <p:nvPr>
            <p:ph type="title"/>
          </p:nvPr>
        </p:nvSpPr>
        <p:spPr>
          <a:xfrm>
            <a:off x="619759" y="304800"/>
            <a:ext cx="6347713" cy="1320800"/>
          </a:xfrm>
        </p:spPr>
        <p:txBody>
          <a:bodyPr/>
          <a:lstStyle/>
          <a:p>
            <a:r>
              <a:rPr lang="en-US" dirty="0"/>
              <a:t>Setup</a:t>
            </a:r>
          </a:p>
        </p:txBody>
      </p:sp>
      <p:sp>
        <p:nvSpPr>
          <p:cNvPr id="4" name="Footer Placeholder 4">
            <a:extLst>
              <a:ext uri="{FF2B5EF4-FFF2-40B4-BE49-F238E27FC236}">
                <a16:creationId xmlns:a16="http://schemas.microsoft.com/office/drawing/2014/main" id="{F1494F37-187A-410E-9941-66DA45B91EF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Content Placeholder 2">
            <a:extLst>
              <a:ext uri="{FF2B5EF4-FFF2-40B4-BE49-F238E27FC236}">
                <a16:creationId xmlns:a16="http://schemas.microsoft.com/office/drawing/2014/main" id="{73A5D2D1-AF4E-4941-835D-39D7F72C3C8F}"/>
              </a:ext>
            </a:extLst>
          </p:cNvPr>
          <p:cNvSpPr>
            <a:spLocks noGrp="1"/>
          </p:cNvSpPr>
          <p:nvPr>
            <p:ph idx="1"/>
          </p:nvPr>
        </p:nvSpPr>
        <p:spPr>
          <a:xfrm>
            <a:off x="660398" y="965200"/>
            <a:ext cx="7721599" cy="660400"/>
          </a:xfrm>
        </p:spPr>
        <p:txBody>
          <a:bodyPr>
            <a:noAutofit/>
          </a:bodyPr>
          <a:lstStyle/>
          <a:p>
            <a:pPr marL="0" lvl="1" indent="0">
              <a:buClr>
                <a:schemeClr val="tx1"/>
              </a:buClr>
              <a:buNone/>
            </a:pPr>
            <a:r>
              <a:rPr lang="en-US" sz="2800" dirty="0"/>
              <a:t>Billboard valuation setup consists of:</a:t>
            </a:r>
          </a:p>
          <a:p>
            <a:pPr marL="0" indent="0">
              <a:buNone/>
            </a:pPr>
            <a:endParaRPr lang="en-US" sz="2800" dirty="0"/>
          </a:p>
        </p:txBody>
      </p:sp>
      <p:sp>
        <p:nvSpPr>
          <p:cNvPr id="9" name="Content Placeholder 2">
            <a:extLst>
              <a:ext uri="{FF2B5EF4-FFF2-40B4-BE49-F238E27FC236}">
                <a16:creationId xmlns:a16="http://schemas.microsoft.com/office/drawing/2014/main" id="{96B3D623-182D-4E63-9F74-4D52A7C7E03E}"/>
              </a:ext>
            </a:extLst>
          </p:cNvPr>
          <p:cNvSpPr txBox="1">
            <a:spLocks/>
          </p:cNvSpPr>
          <p:nvPr/>
        </p:nvSpPr>
        <p:spPr>
          <a:xfrm>
            <a:off x="711199" y="1703917"/>
            <a:ext cx="7721601" cy="7001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marR="0" lvl="1" indent="-457200" algn="l" defTabSz="457200" rtl="0" eaLnBrk="1" fontAlgn="auto" latinLnBrk="0" hangingPunct="1">
              <a:lnSpc>
                <a:spcPct val="100000"/>
              </a:lnSpc>
              <a:spcBef>
                <a:spcPts val="1000"/>
              </a:spcBef>
              <a:spcAft>
                <a:spcPts val="0"/>
              </a:spcAft>
              <a:buClr>
                <a:prstClr val="black"/>
              </a:buClr>
              <a:buSzPct val="80000"/>
              <a:buFont typeface="Wingdings" panose="05000000000000000000" pitchFamily="2" charset="2"/>
              <a:buChar char="Ø"/>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Depreciation Schedule</a:t>
            </a:r>
          </a:p>
        </p:txBody>
      </p:sp>
      <p:sp>
        <p:nvSpPr>
          <p:cNvPr id="10" name="Content Placeholder 2">
            <a:extLst>
              <a:ext uri="{FF2B5EF4-FFF2-40B4-BE49-F238E27FC236}">
                <a16:creationId xmlns:a16="http://schemas.microsoft.com/office/drawing/2014/main" id="{9619499D-A507-4CB6-B120-FEB443246A5B}"/>
              </a:ext>
            </a:extLst>
          </p:cNvPr>
          <p:cNvSpPr txBox="1">
            <a:spLocks/>
          </p:cNvSpPr>
          <p:nvPr/>
        </p:nvSpPr>
        <p:spPr>
          <a:xfrm>
            <a:off x="711198" y="2404037"/>
            <a:ext cx="7721601" cy="7001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marR="0" lvl="1" indent="-457200" algn="l" defTabSz="457200" rtl="0" eaLnBrk="1" fontAlgn="auto" latinLnBrk="0" hangingPunct="1">
              <a:lnSpc>
                <a:spcPct val="100000"/>
              </a:lnSpc>
              <a:spcBef>
                <a:spcPts val="1000"/>
              </a:spcBef>
              <a:spcAft>
                <a:spcPts val="0"/>
              </a:spcAft>
              <a:buClr>
                <a:prstClr val="black"/>
              </a:buClr>
              <a:buSzPct val="80000"/>
              <a:buFont typeface="Wingdings" panose="05000000000000000000" pitchFamily="2" charset="2"/>
              <a:buChar char="Ø"/>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Billboard Models </a:t>
            </a:r>
          </a:p>
        </p:txBody>
      </p:sp>
      <p:sp>
        <p:nvSpPr>
          <p:cNvPr id="11" name="Content Placeholder 2">
            <a:extLst>
              <a:ext uri="{FF2B5EF4-FFF2-40B4-BE49-F238E27FC236}">
                <a16:creationId xmlns:a16="http://schemas.microsoft.com/office/drawing/2014/main" id="{5FAB3AA5-7108-4136-AFD7-9F4AF93A18A3}"/>
              </a:ext>
            </a:extLst>
          </p:cNvPr>
          <p:cNvSpPr txBox="1">
            <a:spLocks/>
          </p:cNvSpPr>
          <p:nvPr/>
        </p:nvSpPr>
        <p:spPr>
          <a:xfrm>
            <a:off x="711198" y="3078940"/>
            <a:ext cx="7721601" cy="7001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marR="0" lvl="1" indent="-457200" algn="l" defTabSz="457200" rtl="0" eaLnBrk="1" fontAlgn="auto" latinLnBrk="0" hangingPunct="1">
              <a:lnSpc>
                <a:spcPct val="100000"/>
              </a:lnSpc>
              <a:spcBef>
                <a:spcPts val="1000"/>
              </a:spcBef>
              <a:spcAft>
                <a:spcPts val="0"/>
              </a:spcAft>
              <a:buClr>
                <a:prstClr val="black"/>
              </a:buClr>
              <a:buSzPct val="80000"/>
              <a:buFont typeface="Wingdings" panose="05000000000000000000" pitchFamily="2" charset="2"/>
              <a:buChar char="Ø"/>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Billboard Acquisition Value Calculator</a:t>
            </a:r>
          </a:p>
        </p:txBody>
      </p:sp>
    </p:spTree>
    <p:extLst>
      <p:ext uri="{BB962C8B-B14F-4D97-AF65-F5344CB8AC3E}">
        <p14:creationId xmlns:p14="http://schemas.microsoft.com/office/powerpoint/2010/main" val="112511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D967-9300-47C7-80EF-852CD7122DA9}"/>
              </a:ext>
            </a:extLst>
          </p:cNvPr>
          <p:cNvSpPr>
            <a:spLocks noGrp="1"/>
          </p:cNvSpPr>
          <p:nvPr>
            <p:ph type="title"/>
          </p:nvPr>
        </p:nvSpPr>
        <p:spPr/>
        <p:txBody>
          <a:bodyPr/>
          <a:lstStyle/>
          <a:p>
            <a:r>
              <a:rPr lang="en-US" dirty="0"/>
              <a:t>Overview </a:t>
            </a:r>
          </a:p>
        </p:txBody>
      </p:sp>
      <p:pic>
        <p:nvPicPr>
          <p:cNvPr id="4" name="Content Placeholder 3">
            <a:extLst>
              <a:ext uri="{FF2B5EF4-FFF2-40B4-BE49-F238E27FC236}">
                <a16:creationId xmlns:a16="http://schemas.microsoft.com/office/drawing/2014/main" id="{E7DCC8CB-8E32-4506-87E7-107FB1236AD9}"/>
              </a:ext>
            </a:extLst>
          </p:cNvPr>
          <p:cNvPicPr>
            <a:picLocks noGrp="1" noChangeAspect="1"/>
          </p:cNvPicPr>
          <p:nvPr>
            <p:ph idx="1"/>
          </p:nvPr>
        </p:nvPicPr>
        <p:blipFill>
          <a:blip r:embed="rId3"/>
          <a:stretch>
            <a:fillRect/>
          </a:stretch>
        </p:blipFill>
        <p:spPr>
          <a:xfrm>
            <a:off x="578419" y="1361222"/>
            <a:ext cx="6348413" cy="2742393"/>
          </a:xfrm>
          <a:prstGeom prst="rect">
            <a:avLst/>
          </a:prstGeom>
        </p:spPr>
      </p:pic>
      <p:sp>
        <p:nvSpPr>
          <p:cNvPr id="5" name="Footer Placeholder 4">
            <a:extLst>
              <a:ext uri="{FF2B5EF4-FFF2-40B4-BE49-F238E27FC236}">
                <a16:creationId xmlns:a16="http://schemas.microsoft.com/office/drawing/2014/main" id="{053ED9E5-7033-4E6E-9626-FEF8361F7C1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3160C663-610F-401D-835F-7DD116304FAE}"/>
              </a:ext>
            </a:extLst>
          </p:cNvPr>
          <p:cNvSpPr txBox="1"/>
          <p:nvPr/>
        </p:nvSpPr>
        <p:spPr>
          <a:xfrm>
            <a:off x="578419" y="4671794"/>
            <a:ext cx="6858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Billboards would be entered while recording your Personal Property</a:t>
            </a:r>
          </a:p>
        </p:txBody>
      </p:sp>
    </p:spTree>
    <p:extLst>
      <p:ext uri="{BB962C8B-B14F-4D97-AF65-F5344CB8AC3E}">
        <p14:creationId xmlns:p14="http://schemas.microsoft.com/office/powerpoint/2010/main" val="14946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D66B-336A-42F0-938C-A38CCB7ABE20}"/>
              </a:ext>
            </a:extLst>
          </p:cNvPr>
          <p:cNvSpPr>
            <a:spLocks noGrp="1"/>
          </p:cNvSpPr>
          <p:nvPr>
            <p:ph type="title"/>
          </p:nvPr>
        </p:nvSpPr>
        <p:spPr/>
        <p:txBody>
          <a:bodyPr/>
          <a:lstStyle/>
          <a:p>
            <a:r>
              <a:rPr lang="en-US" dirty="0"/>
              <a:t>Overview</a:t>
            </a:r>
          </a:p>
        </p:txBody>
      </p:sp>
      <p:sp>
        <p:nvSpPr>
          <p:cNvPr id="6" name="Footer Placeholder 4">
            <a:extLst>
              <a:ext uri="{FF2B5EF4-FFF2-40B4-BE49-F238E27FC236}">
                <a16:creationId xmlns:a16="http://schemas.microsoft.com/office/drawing/2014/main" id="{5BD1E00E-CA46-40B4-A442-CE242C76E92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801292FD-3AC7-4803-900F-8DD2277531A1}"/>
              </a:ext>
            </a:extLst>
          </p:cNvPr>
          <p:cNvSpPr txBox="1"/>
          <p:nvPr/>
        </p:nvSpPr>
        <p:spPr>
          <a:xfrm>
            <a:off x="381000" y="4191000"/>
            <a:ext cx="76200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 user can enter the data from the Schedule I/H provided by the taxpayer to the appropriate fields in the Personal Property Billboard table.</a:t>
            </a:r>
          </a:p>
        </p:txBody>
      </p:sp>
      <p:pic>
        <p:nvPicPr>
          <p:cNvPr id="9" name="Picture 8">
            <a:extLst>
              <a:ext uri="{FF2B5EF4-FFF2-40B4-BE49-F238E27FC236}">
                <a16:creationId xmlns:a16="http://schemas.microsoft.com/office/drawing/2014/main" id="{0A32AE16-D4CD-4DB5-BEF4-3C6E29E1D647}"/>
              </a:ext>
            </a:extLst>
          </p:cNvPr>
          <p:cNvPicPr>
            <a:picLocks noChangeAspect="1"/>
          </p:cNvPicPr>
          <p:nvPr/>
        </p:nvPicPr>
        <p:blipFill>
          <a:blip r:embed="rId3"/>
          <a:stretch>
            <a:fillRect/>
          </a:stretch>
        </p:blipFill>
        <p:spPr>
          <a:xfrm>
            <a:off x="354330" y="1503662"/>
            <a:ext cx="8435340" cy="2326676"/>
          </a:xfrm>
          <a:prstGeom prst="rect">
            <a:avLst/>
          </a:prstGeom>
        </p:spPr>
      </p:pic>
    </p:spTree>
    <p:extLst>
      <p:ext uri="{BB962C8B-B14F-4D97-AF65-F5344CB8AC3E}">
        <p14:creationId xmlns:p14="http://schemas.microsoft.com/office/powerpoint/2010/main" val="70075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D66B-336A-42F0-938C-A38CCB7ABE20}"/>
              </a:ext>
            </a:extLst>
          </p:cNvPr>
          <p:cNvSpPr>
            <a:spLocks noGrp="1"/>
          </p:cNvSpPr>
          <p:nvPr>
            <p:ph type="title"/>
          </p:nvPr>
        </p:nvSpPr>
        <p:spPr/>
        <p:txBody>
          <a:bodyPr/>
          <a:lstStyle/>
          <a:p>
            <a:r>
              <a:rPr lang="en-US" dirty="0"/>
              <a:t>Overview</a:t>
            </a:r>
          </a:p>
        </p:txBody>
      </p:sp>
      <p:sp>
        <p:nvSpPr>
          <p:cNvPr id="6" name="Footer Placeholder 4">
            <a:extLst>
              <a:ext uri="{FF2B5EF4-FFF2-40B4-BE49-F238E27FC236}">
                <a16:creationId xmlns:a16="http://schemas.microsoft.com/office/drawing/2014/main" id="{5BD1E00E-CA46-40B4-A442-CE242C76E92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801292FD-3AC7-4803-900F-8DD2277531A1}"/>
              </a:ext>
            </a:extLst>
          </p:cNvPr>
          <p:cNvSpPr txBox="1"/>
          <p:nvPr/>
        </p:nvSpPr>
        <p:spPr>
          <a:xfrm>
            <a:off x="381000" y="4147239"/>
            <a:ext cx="76200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 worksheet is contained within the </a:t>
            </a:r>
            <a:r>
              <a:rPr kumimoji="0" lang="en-US" sz="1800" b="0" i="0" u="sng" strike="noStrike" kern="1200" cap="none" spc="0" normalizeH="0" baseline="0" noProof="0" dirty="0">
                <a:ln>
                  <a:noFill/>
                </a:ln>
                <a:solidFill>
                  <a:prstClr val="black"/>
                </a:solidFill>
                <a:effectLst/>
                <a:uLnTx/>
                <a:uFillTx/>
                <a:latin typeface="Trebuchet MS" panose="020B0603020202020204"/>
                <a:ea typeface="+mn-ea"/>
                <a:cs typeface="+mn-cs"/>
              </a:rPr>
              <a:t>All Items</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link within the table.  Select the link to be taken to the calculations worksheet and to modify the Appraised Cost.</a:t>
            </a:r>
            <a:endParaRPr kumimoji="0" lang="en-US" sz="1800" b="0" i="0" u="sng"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2C4DBD87-3A56-49B1-B988-28A55D7304C0}"/>
              </a:ext>
            </a:extLst>
          </p:cNvPr>
          <p:cNvPicPr>
            <a:picLocks noChangeAspect="1"/>
          </p:cNvPicPr>
          <p:nvPr/>
        </p:nvPicPr>
        <p:blipFill>
          <a:blip r:embed="rId3"/>
          <a:stretch>
            <a:fillRect/>
          </a:stretch>
        </p:blipFill>
        <p:spPr>
          <a:xfrm>
            <a:off x="304800" y="1533761"/>
            <a:ext cx="8534400" cy="2353999"/>
          </a:xfrm>
          <a:prstGeom prst="rect">
            <a:avLst/>
          </a:prstGeom>
        </p:spPr>
      </p:pic>
    </p:spTree>
    <p:extLst>
      <p:ext uri="{BB962C8B-B14F-4D97-AF65-F5344CB8AC3E}">
        <p14:creationId xmlns:p14="http://schemas.microsoft.com/office/powerpoint/2010/main" val="6438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D66B-336A-42F0-938C-A38CCB7ABE20}"/>
              </a:ext>
            </a:extLst>
          </p:cNvPr>
          <p:cNvSpPr>
            <a:spLocks noGrp="1"/>
          </p:cNvSpPr>
          <p:nvPr>
            <p:ph type="title"/>
          </p:nvPr>
        </p:nvSpPr>
        <p:spPr>
          <a:xfrm>
            <a:off x="538480" y="362141"/>
            <a:ext cx="6347713" cy="1320800"/>
          </a:xfrm>
        </p:spPr>
        <p:txBody>
          <a:bodyPr/>
          <a:lstStyle/>
          <a:p>
            <a:r>
              <a:rPr lang="en-US" dirty="0"/>
              <a:t>Overview</a:t>
            </a:r>
          </a:p>
        </p:txBody>
      </p:sp>
      <p:sp>
        <p:nvSpPr>
          <p:cNvPr id="6" name="Footer Placeholder 4">
            <a:extLst>
              <a:ext uri="{FF2B5EF4-FFF2-40B4-BE49-F238E27FC236}">
                <a16:creationId xmlns:a16="http://schemas.microsoft.com/office/drawing/2014/main" id="{5BD1E00E-CA46-40B4-A442-CE242C76E92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801292FD-3AC7-4803-900F-8DD2277531A1}"/>
              </a:ext>
            </a:extLst>
          </p:cNvPr>
          <p:cNvSpPr txBox="1"/>
          <p:nvPr/>
        </p:nvSpPr>
        <p:spPr>
          <a:xfrm>
            <a:off x="457200" y="5029200"/>
            <a:ext cx="76200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 worksheet is populated with all of the information contained on the previous screen billboard table with the exception of Additional Reporting Costs and any adjustments.   </a:t>
            </a:r>
            <a:endParaRPr kumimoji="0" lang="en-US" sz="1800" b="0" i="0" u="sng"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9" name="Picture 8">
            <a:extLst>
              <a:ext uri="{FF2B5EF4-FFF2-40B4-BE49-F238E27FC236}">
                <a16:creationId xmlns:a16="http://schemas.microsoft.com/office/drawing/2014/main" id="{4B5CEB36-E985-427D-9FE2-D770CE6F9A95}"/>
              </a:ext>
            </a:extLst>
          </p:cNvPr>
          <p:cNvPicPr>
            <a:picLocks noChangeAspect="1"/>
          </p:cNvPicPr>
          <p:nvPr/>
        </p:nvPicPr>
        <p:blipFill>
          <a:blip r:embed="rId3"/>
          <a:stretch>
            <a:fillRect/>
          </a:stretch>
        </p:blipFill>
        <p:spPr>
          <a:xfrm>
            <a:off x="533400" y="966405"/>
            <a:ext cx="6549773" cy="3955859"/>
          </a:xfrm>
          <a:prstGeom prst="rect">
            <a:avLst/>
          </a:prstGeom>
        </p:spPr>
      </p:pic>
    </p:spTree>
    <p:extLst>
      <p:ext uri="{BB962C8B-B14F-4D97-AF65-F5344CB8AC3E}">
        <p14:creationId xmlns:p14="http://schemas.microsoft.com/office/powerpoint/2010/main" val="27094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D66B-336A-42F0-938C-A38CCB7ABE20}"/>
              </a:ext>
            </a:extLst>
          </p:cNvPr>
          <p:cNvSpPr>
            <a:spLocks noGrp="1"/>
          </p:cNvSpPr>
          <p:nvPr>
            <p:ph type="title"/>
          </p:nvPr>
        </p:nvSpPr>
        <p:spPr>
          <a:xfrm>
            <a:off x="533400" y="102922"/>
            <a:ext cx="6347713" cy="1320800"/>
          </a:xfrm>
        </p:spPr>
        <p:txBody>
          <a:bodyPr/>
          <a:lstStyle/>
          <a:p>
            <a:r>
              <a:rPr lang="en-US" dirty="0"/>
              <a:t>Overview</a:t>
            </a:r>
          </a:p>
        </p:txBody>
      </p:sp>
      <p:sp>
        <p:nvSpPr>
          <p:cNvPr id="6" name="Footer Placeholder 4">
            <a:extLst>
              <a:ext uri="{FF2B5EF4-FFF2-40B4-BE49-F238E27FC236}">
                <a16:creationId xmlns:a16="http://schemas.microsoft.com/office/drawing/2014/main" id="{5BD1E00E-CA46-40B4-A442-CE242C76E92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801292FD-3AC7-4803-900F-8DD2277531A1}"/>
              </a:ext>
            </a:extLst>
          </p:cNvPr>
          <p:cNvSpPr txBox="1"/>
          <p:nvPr/>
        </p:nvSpPr>
        <p:spPr>
          <a:xfrm>
            <a:off x="533400" y="4800600"/>
            <a:ext cx="76200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Adding Additional Reporting Costs will increase the Grand Total Value as an adjustment would decrease the Grand Total.  You can also modify any existing information.  </a:t>
            </a:r>
            <a:endParaRPr kumimoji="0" lang="en-US" sz="1800" b="0" i="0" u="sng"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619DC159-48A6-404D-BFDC-620D614DAE45}"/>
              </a:ext>
            </a:extLst>
          </p:cNvPr>
          <p:cNvPicPr>
            <a:picLocks noChangeAspect="1"/>
          </p:cNvPicPr>
          <p:nvPr/>
        </p:nvPicPr>
        <p:blipFill>
          <a:blip r:embed="rId3"/>
          <a:stretch>
            <a:fillRect/>
          </a:stretch>
        </p:blipFill>
        <p:spPr>
          <a:xfrm>
            <a:off x="609599" y="780481"/>
            <a:ext cx="6549773" cy="3955859"/>
          </a:xfrm>
          <a:prstGeom prst="rect">
            <a:avLst/>
          </a:prstGeom>
        </p:spPr>
      </p:pic>
    </p:spTree>
    <p:extLst>
      <p:ext uri="{BB962C8B-B14F-4D97-AF65-F5344CB8AC3E}">
        <p14:creationId xmlns:p14="http://schemas.microsoft.com/office/powerpoint/2010/main" val="25974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D66B-336A-42F0-938C-A38CCB7ABE20}"/>
              </a:ext>
            </a:extLst>
          </p:cNvPr>
          <p:cNvSpPr>
            <a:spLocks noGrp="1"/>
          </p:cNvSpPr>
          <p:nvPr>
            <p:ph type="title"/>
          </p:nvPr>
        </p:nvSpPr>
        <p:spPr>
          <a:xfrm>
            <a:off x="609599" y="341821"/>
            <a:ext cx="6347713" cy="1320800"/>
          </a:xfrm>
        </p:spPr>
        <p:txBody>
          <a:bodyPr/>
          <a:lstStyle/>
          <a:p>
            <a:r>
              <a:rPr lang="en-US" dirty="0"/>
              <a:t>Overview</a:t>
            </a:r>
          </a:p>
        </p:txBody>
      </p:sp>
      <p:sp>
        <p:nvSpPr>
          <p:cNvPr id="6" name="Footer Placeholder 4">
            <a:extLst>
              <a:ext uri="{FF2B5EF4-FFF2-40B4-BE49-F238E27FC236}">
                <a16:creationId xmlns:a16="http://schemas.microsoft.com/office/drawing/2014/main" id="{5BD1E00E-CA46-40B4-A442-CE242C76E92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801292FD-3AC7-4803-900F-8DD2277531A1}"/>
              </a:ext>
            </a:extLst>
          </p:cNvPr>
          <p:cNvSpPr txBox="1"/>
          <p:nvPr/>
        </p:nvSpPr>
        <p:spPr>
          <a:xfrm>
            <a:off x="533400" y="5029200"/>
            <a:ext cx="7620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Save &amp; Exit on this page takes you back to the billboard table and applies any Additional Reporting Costs or adjustment to the APR Value.</a:t>
            </a:r>
            <a:endParaRPr kumimoji="0" lang="en-US" sz="1800" b="0" i="0" u="sng"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9" name="Picture 8">
            <a:extLst>
              <a:ext uri="{FF2B5EF4-FFF2-40B4-BE49-F238E27FC236}">
                <a16:creationId xmlns:a16="http://schemas.microsoft.com/office/drawing/2014/main" id="{4B5CEB36-E985-427D-9FE2-D770CE6F9A95}"/>
              </a:ext>
            </a:extLst>
          </p:cNvPr>
          <p:cNvPicPr>
            <a:picLocks noChangeAspect="1"/>
          </p:cNvPicPr>
          <p:nvPr/>
        </p:nvPicPr>
        <p:blipFill>
          <a:blip r:embed="rId3"/>
          <a:stretch>
            <a:fillRect/>
          </a:stretch>
        </p:blipFill>
        <p:spPr>
          <a:xfrm>
            <a:off x="609599" y="971741"/>
            <a:ext cx="6549773" cy="3955859"/>
          </a:xfrm>
          <a:prstGeom prst="rect">
            <a:avLst/>
          </a:prstGeom>
        </p:spPr>
      </p:pic>
    </p:spTree>
    <p:extLst>
      <p:ext uri="{BB962C8B-B14F-4D97-AF65-F5344CB8AC3E}">
        <p14:creationId xmlns:p14="http://schemas.microsoft.com/office/powerpoint/2010/main" val="420112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D66B-336A-42F0-938C-A38CCB7ABE20}"/>
              </a:ext>
            </a:extLst>
          </p:cNvPr>
          <p:cNvSpPr>
            <a:spLocks noGrp="1"/>
          </p:cNvSpPr>
          <p:nvPr>
            <p:ph type="title"/>
          </p:nvPr>
        </p:nvSpPr>
        <p:spPr>
          <a:xfrm>
            <a:off x="609599" y="341821"/>
            <a:ext cx="6347713" cy="1320800"/>
          </a:xfrm>
        </p:spPr>
        <p:txBody>
          <a:bodyPr/>
          <a:lstStyle/>
          <a:p>
            <a:r>
              <a:rPr lang="en-US" dirty="0"/>
              <a:t>Overview</a:t>
            </a:r>
          </a:p>
        </p:txBody>
      </p:sp>
      <p:sp>
        <p:nvSpPr>
          <p:cNvPr id="6" name="Footer Placeholder 4">
            <a:extLst>
              <a:ext uri="{FF2B5EF4-FFF2-40B4-BE49-F238E27FC236}">
                <a16:creationId xmlns:a16="http://schemas.microsoft.com/office/drawing/2014/main" id="{5BD1E00E-CA46-40B4-A442-CE242C76E92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801292FD-3AC7-4803-900F-8DD2277531A1}"/>
              </a:ext>
            </a:extLst>
          </p:cNvPr>
          <p:cNvSpPr txBox="1"/>
          <p:nvPr/>
        </p:nvSpPr>
        <p:spPr>
          <a:xfrm>
            <a:off x="419099" y="3863176"/>
            <a:ext cx="7620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Once you Save &amp; Exit on the Personal Property page your billboard valuations are saved. </a:t>
            </a:r>
            <a:endParaRPr kumimoji="0" lang="en-US" sz="1800" b="0" i="0" u="sng"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E690F9DF-D47C-4DA6-ADF5-E2A5665890F7}"/>
              </a:ext>
            </a:extLst>
          </p:cNvPr>
          <p:cNvPicPr>
            <a:picLocks noChangeAspect="1"/>
          </p:cNvPicPr>
          <p:nvPr/>
        </p:nvPicPr>
        <p:blipFill>
          <a:blip r:embed="rId3"/>
          <a:stretch>
            <a:fillRect/>
          </a:stretch>
        </p:blipFill>
        <p:spPr>
          <a:xfrm>
            <a:off x="419099" y="1295431"/>
            <a:ext cx="8305801" cy="2290946"/>
          </a:xfrm>
          <a:prstGeom prst="rect">
            <a:avLst/>
          </a:prstGeom>
        </p:spPr>
      </p:pic>
    </p:spTree>
    <p:extLst>
      <p:ext uri="{BB962C8B-B14F-4D97-AF65-F5344CB8AC3E}">
        <p14:creationId xmlns:p14="http://schemas.microsoft.com/office/powerpoint/2010/main" val="18329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16CA-EBE6-4EDD-95DF-EB66F95C330F}"/>
              </a:ext>
            </a:extLst>
          </p:cNvPr>
          <p:cNvSpPr>
            <a:spLocks noGrp="1"/>
          </p:cNvSpPr>
          <p:nvPr>
            <p:ph type="title"/>
          </p:nvPr>
        </p:nvSpPr>
        <p:spPr>
          <a:xfrm>
            <a:off x="609599" y="441352"/>
            <a:ext cx="6347713" cy="914400"/>
          </a:xfrm>
        </p:spPr>
        <p:txBody>
          <a:bodyPr/>
          <a:lstStyle/>
          <a:p>
            <a:r>
              <a:rPr lang="en-US" dirty="0"/>
              <a:t>Reporting</a:t>
            </a:r>
          </a:p>
        </p:txBody>
      </p:sp>
      <p:sp>
        <p:nvSpPr>
          <p:cNvPr id="7" name="Footer Placeholder 4">
            <a:extLst>
              <a:ext uri="{FF2B5EF4-FFF2-40B4-BE49-F238E27FC236}">
                <a16:creationId xmlns:a16="http://schemas.microsoft.com/office/drawing/2014/main" id="{CFB36A89-A192-4075-8881-AC837790852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0AA6EE33-346C-46E2-AA1F-5B2025860E02}"/>
              </a:ext>
            </a:extLst>
          </p:cNvPr>
          <p:cNvSpPr txBox="1"/>
          <p:nvPr/>
        </p:nvSpPr>
        <p:spPr>
          <a:xfrm>
            <a:off x="609599" y="1122285"/>
            <a:ext cx="7620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Queries can be created to retrieve all Personal Properties containing billboards by adding a Boolean search for the Property Type = BB.  </a:t>
            </a:r>
          </a:p>
        </p:txBody>
      </p:sp>
      <p:pic>
        <p:nvPicPr>
          <p:cNvPr id="10" name="Picture 9">
            <a:extLst>
              <a:ext uri="{FF2B5EF4-FFF2-40B4-BE49-F238E27FC236}">
                <a16:creationId xmlns:a16="http://schemas.microsoft.com/office/drawing/2014/main" id="{EE7966E6-E9D3-48BC-80F2-848C4C38F60A}"/>
              </a:ext>
            </a:extLst>
          </p:cNvPr>
          <p:cNvPicPr>
            <a:picLocks noChangeAspect="1"/>
          </p:cNvPicPr>
          <p:nvPr/>
        </p:nvPicPr>
        <p:blipFill>
          <a:blip r:embed="rId3"/>
          <a:stretch>
            <a:fillRect/>
          </a:stretch>
        </p:blipFill>
        <p:spPr>
          <a:xfrm>
            <a:off x="640079" y="1862571"/>
            <a:ext cx="6858000" cy="3908704"/>
          </a:xfrm>
          <a:prstGeom prst="rect">
            <a:avLst/>
          </a:prstGeom>
        </p:spPr>
      </p:pic>
    </p:spTree>
    <p:extLst>
      <p:ext uri="{BB962C8B-B14F-4D97-AF65-F5344CB8AC3E}">
        <p14:creationId xmlns:p14="http://schemas.microsoft.com/office/powerpoint/2010/main" val="3144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16CA-EBE6-4EDD-95DF-EB66F95C330F}"/>
              </a:ext>
            </a:extLst>
          </p:cNvPr>
          <p:cNvSpPr>
            <a:spLocks noGrp="1"/>
          </p:cNvSpPr>
          <p:nvPr>
            <p:ph type="title"/>
          </p:nvPr>
        </p:nvSpPr>
        <p:spPr>
          <a:xfrm>
            <a:off x="609599" y="441352"/>
            <a:ext cx="6347713" cy="914400"/>
          </a:xfrm>
        </p:spPr>
        <p:txBody>
          <a:bodyPr/>
          <a:lstStyle/>
          <a:p>
            <a:r>
              <a:rPr lang="en-US" dirty="0"/>
              <a:t>Reporting</a:t>
            </a:r>
          </a:p>
        </p:txBody>
      </p:sp>
      <p:sp>
        <p:nvSpPr>
          <p:cNvPr id="7" name="Footer Placeholder 4">
            <a:extLst>
              <a:ext uri="{FF2B5EF4-FFF2-40B4-BE49-F238E27FC236}">
                <a16:creationId xmlns:a16="http://schemas.microsoft.com/office/drawing/2014/main" id="{CFB36A89-A192-4075-8881-AC837790852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0AA6EE33-346C-46E2-AA1F-5B2025860E02}"/>
              </a:ext>
            </a:extLst>
          </p:cNvPr>
          <p:cNvSpPr txBox="1"/>
          <p:nvPr/>
        </p:nvSpPr>
        <p:spPr>
          <a:xfrm>
            <a:off x="609599" y="1122285"/>
            <a:ext cx="7620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 results of the query can contain all or some of the columns in the billboard table and can be exported in different formats like excel.   </a:t>
            </a:r>
          </a:p>
        </p:txBody>
      </p:sp>
      <p:pic>
        <p:nvPicPr>
          <p:cNvPr id="3" name="Picture 2">
            <a:extLst>
              <a:ext uri="{FF2B5EF4-FFF2-40B4-BE49-F238E27FC236}">
                <a16:creationId xmlns:a16="http://schemas.microsoft.com/office/drawing/2014/main" id="{D35C1392-8F4D-457E-A2C9-FCC110D5BB34}"/>
              </a:ext>
            </a:extLst>
          </p:cNvPr>
          <p:cNvPicPr>
            <a:picLocks noChangeAspect="1"/>
          </p:cNvPicPr>
          <p:nvPr/>
        </p:nvPicPr>
        <p:blipFill>
          <a:blip r:embed="rId2"/>
          <a:stretch>
            <a:fillRect/>
          </a:stretch>
        </p:blipFill>
        <p:spPr>
          <a:xfrm>
            <a:off x="609599" y="2209800"/>
            <a:ext cx="8229600" cy="1505712"/>
          </a:xfrm>
          <a:prstGeom prst="rect">
            <a:avLst/>
          </a:prstGeom>
        </p:spPr>
      </p:pic>
    </p:spTree>
    <p:extLst>
      <p:ext uri="{BB962C8B-B14F-4D97-AF65-F5344CB8AC3E}">
        <p14:creationId xmlns:p14="http://schemas.microsoft.com/office/powerpoint/2010/main" val="13319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I-1 Form</a:t>
            </a:r>
            <a:endParaRPr lang="en-US" dirty="0"/>
          </a:p>
        </p:txBody>
      </p:sp>
      <p:sp>
        <p:nvSpPr>
          <p:cNvPr id="35843" name="Content Placeholder 3"/>
          <p:cNvSpPr>
            <a:spLocks noGrp="1"/>
          </p:cNvSpPr>
          <p:nvPr>
            <p:ph sz="half" idx="1"/>
          </p:nvPr>
        </p:nvSpPr>
        <p:spPr/>
        <p:txBody>
          <a:bodyPr/>
          <a:lstStyle/>
          <a:p>
            <a:r>
              <a:rPr lang="en-US" altLang="en-US" dirty="0" smtClean="0"/>
              <a:t>Panel Numbers</a:t>
            </a:r>
          </a:p>
          <a:p>
            <a:r>
              <a:rPr lang="en-US" altLang="en-US" dirty="0" smtClean="0"/>
              <a:t>DOT Permit Number</a:t>
            </a:r>
          </a:p>
          <a:p>
            <a:r>
              <a:rPr lang="en-US" altLang="en-US" dirty="0" smtClean="0"/>
              <a:t>Location</a:t>
            </a:r>
          </a:p>
          <a:p>
            <a:r>
              <a:rPr lang="en-US" altLang="en-US" dirty="0" smtClean="0"/>
              <a:t>City/District/None</a:t>
            </a:r>
          </a:p>
          <a:p>
            <a:r>
              <a:rPr lang="en-US" altLang="en-US" dirty="0" smtClean="0"/>
              <a:t>Build Date</a:t>
            </a:r>
          </a:p>
          <a:p>
            <a:r>
              <a:rPr lang="en-US" altLang="en-US" dirty="0" smtClean="0"/>
              <a:t>Class &amp; Type</a:t>
            </a:r>
          </a:p>
          <a:p>
            <a:r>
              <a:rPr lang="en-US" altLang="en-US" dirty="0" smtClean="0"/>
              <a:t>HAGL Distance</a:t>
            </a:r>
          </a:p>
          <a:p>
            <a:r>
              <a:rPr lang="en-US" altLang="en-US" dirty="0" smtClean="0"/>
              <a:t>County ID Number</a:t>
            </a:r>
          </a:p>
          <a:p>
            <a:endParaRPr lang="en-US" altLang="en-US" dirty="0" smtClean="0"/>
          </a:p>
        </p:txBody>
      </p:sp>
      <p:sp>
        <p:nvSpPr>
          <p:cNvPr id="35844" name="Content Placeholder 4"/>
          <p:cNvSpPr>
            <a:spLocks noGrp="1"/>
          </p:cNvSpPr>
          <p:nvPr>
            <p:ph sz="half" idx="2"/>
          </p:nvPr>
        </p:nvSpPr>
        <p:spPr/>
        <p:txBody>
          <a:bodyPr/>
          <a:lstStyle/>
          <a:p>
            <a:r>
              <a:rPr lang="en-US" altLang="en-US" dirty="0" smtClean="0"/>
              <a:t>Display Face Sq. Feet</a:t>
            </a:r>
          </a:p>
          <a:p>
            <a:r>
              <a:rPr lang="en-US" altLang="en-US" dirty="0" smtClean="0"/>
              <a:t>Stacked Display ?</a:t>
            </a:r>
          </a:p>
          <a:p>
            <a:r>
              <a:rPr lang="en-US" altLang="en-US" dirty="0" smtClean="0"/>
              <a:t>Side-By-Side Display</a:t>
            </a:r>
          </a:p>
          <a:p>
            <a:r>
              <a:rPr lang="en-US" altLang="en-US" dirty="0" smtClean="0"/>
              <a:t>Illuminated ?</a:t>
            </a:r>
          </a:p>
          <a:p>
            <a:r>
              <a:rPr lang="en-US" altLang="en-US" dirty="0" smtClean="0"/>
              <a:t>Original Display Face Equipment Cost for Electronic/Digital or Tri-Vision</a:t>
            </a:r>
          </a:p>
        </p:txBody>
      </p:sp>
    </p:spTree>
    <p:extLst>
      <p:ext uri="{BB962C8B-B14F-4D97-AF65-F5344CB8AC3E}">
        <p14:creationId xmlns:p14="http://schemas.microsoft.com/office/powerpoint/2010/main" val="442391517"/>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A841-5397-4982-B60B-F1558DA1AE62}"/>
              </a:ext>
            </a:extLst>
          </p:cNvPr>
          <p:cNvSpPr>
            <a:spLocks noGrp="1"/>
          </p:cNvSpPr>
          <p:nvPr>
            <p:ph type="title"/>
          </p:nvPr>
        </p:nvSpPr>
        <p:spPr>
          <a:xfrm>
            <a:off x="609599" y="609600"/>
            <a:ext cx="6347713" cy="609600"/>
          </a:xfrm>
        </p:spPr>
        <p:txBody>
          <a:bodyPr>
            <a:normAutofit fontScale="90000"/>
          </a:bodyPr>
          <a:lstStyle/>
          <a:p>
            <a:r>
              <a:rPr lang="en-US" dirty="0"/>
              <a:t>Take-aways</a:t>
            </a:r>
          </a:p>
        </p:txBody>
      </p:sp>
      <p:sp>
        <p:nvSpPr>
          <p:cNvPr id="3" name="Content Placeholder 2">
            <a:extLst>
              <a:ext uri="{FF2B5EF4-FFF2-40B4-BE49-F238E27FC236}">
                <a16:creationId xmlns:a16="http://schemas.microsoft.com/office/drawing/2014/main" id="{4CD80455-886A-410F-87F5-FA0621769B5F}"/>
              </a:ext>
            </a:extLst>
          </p:cNvPr>
          <p:cNvSpPr>
            <a:spLocks noGrp="1"/>
          </p:cNvSpPr>
          <p:nvPr>
            <p:ph idx="1"/>
          </p:nvPr>
        </p:nvSpPr>
        <p:spPr>
          <a:xfrm>
            <a:off x="685800" y="1295998"/>
            <a:ext cx="6347714" cy="2133002"/>
          </a:xfrm>
        </p:spPr>
        <p:txBody>
          <a:bodyPr/>
          <a:lstStyle/>
          <a:p>
            <a:pPr marL="0" indent="0">
              <a:buNone/>
            </a:pPr>
            <a:r>
              <a:rPr lang="en-US" sz="2000" dirty="0"/>
              <a:t>BI-Tek removes the need for manual calculations of Billboards</a:t>
            </a:r>
          </a:p>
          <a:p>
            <a:r>
              <a:rPr lang="en-US" sz="2000" dirty="0"/>
              <a:t>Minimal setup required</a:t>
            </a:r>
          </a:p>
          <a:p>
            <a:r>
              <a:rPr lang="en-US" sz="2000" dirty="0"/>
              <a:t>Data entry made easy</a:t>
            </a:r>
          </a:p>
          <a:p>
            <a:r>
              <a:rPr lang="en-US" sz="2000" dirty="0"/>
              <a:t>Reporting is customizable</a:t>
            </a:r>
          </a:p>
          <a:p>
            <a:endParaRPr lang="en-US" dirty="0"/>
          </a:p>
        </p:txBody>
      </p:sp>
      <p:sp>
        <p:nvSpPr>
          <p:cNvPr id="4" name="Footer Placeholder 4">
            <a:extLst>
              <a:ext uri="{FF2B5EF4-FFF2-40B4-BE49-F238E27FC236}">
                <a16:creationId xmlns:a16="http://schemas.microsoft.com/office/drawing/2014/main" id="{C75596CC-9977-4FE6-BACB-C24104EF696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2315 West Arbors Drive, Suite 207 Charlotte, NC 28262 1-800-333-3341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All Content Copyright © 2019 BI-Tek,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Content Placeholder 2">
            <a:extLst>
              <a:ext uri="{FF2B5EF4-FFF2-40B4-BE49-F238E27FC236}">
                <a16:creationId xmlns:a16="http://schemas.microsoft.com/office/drawing/2014/main" id="{5EB2087F-F807-4591-B2EA-052F81BD86A5}"/>
              </a:ext>
            </a:extLst>
          </p:cNvPr>
          <p:cNvSpPr txBox="1">
            <a:spLocks/>
          </p:cNvSpPr>
          <p:nvPr/>
        </p:nvSpPr>
        <p:spPr>
          <a:xfrm>
            <a:off x="609598" y="3526118"/>
            <a:ext cx="6347714" cy="1447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For questions on how to use this feature and or the Bi-Tek system, or how to get this feature added to your existing Bi-Tek system, please feel free to contact us at +1-800-333-3341.  </a:t>
            </a:r>
          </a:p>
        </p:txBody>
      </p:sp>
    </p:spTree>
    <p:extLst>
      <p:ext uri="{BB962C8B-B14F-4D97-AF65-F5344CB8AC3E}">
        <p14:creationId xmlns:p14="http://schemas.microsoft.com/office/powerpoint/2010/main" val="39970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a:xfrm>
            <a:off x="981075" y="0"/>
            <a:ext cx="8162925" cy="762000"/>
          </a:xfrm>
        </p:spPr>
        <p:txBody>
          <a:bodyPr/>
          <a:lstStyle/>
          <a:p>
            <a:r>
              <a:rPr lang="en-US"/>
              <a:t>Summary</a:t>
            </a:r>
          </a:p>
        </p:txBody>
      </p:sp>
      <p:pic>
        <p:nvPicPr>
          <p:cNvPr id="1026" name="Picture 2" descr="Image result for billboard sig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772400"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descr="http://illegalsigns.ca/wp-content/uploads/sf8.jpg">
            <a:hlinkClick r:id="rId2"/>
          </p:cNvPr>
          <p:cNvPicPr>
            <a:picLocks noChangeAspect="1" noChangeArrowheads="1"/>
          </p:cNvPicPr>
          <p:nvPr/>
        </p:nvPicPr>
        <p:blipFill>
          <a:blip r:embed="rId3" cstate="print"/>
          <a:srcRect/>
          <a:stretch>
            <a:fillRect/>
          </a:stretch>
        </p:blipFill>
        <p:spPr bwMode="auto">
          <a:xfrm>
            <a:off x="533400" y="381000"/>
            <a:ext cx="8305800" cy="5943600"/>
          </a:xfrm>
          <a:prstGeom prst="rect">
            <a:avLst/>
          </a:prstGeom>
          <a:noFill/>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981075" y="-477838"/>
            <a:ext cx="8162925" cy="2101851"/>
          </a:xfrm>
        </p:spPr>
        <p:txBody>
          <a:bodyPr/>
          <a:lstStyle/>
          <a:p>
            <a:r>
              <a:rPr lang="en-US">
                <a:hlinkClick r:id="rId2"/>
              </a:rPr>
              <a:t> </a:t>
            </a:r>
            <a:r>
              <a:rPr lang="en-US"/>
              <a:t/>
            </a:r>
            <a:br>
              <a:rPr lang="en-US"/>
            </a:br>
            <a:r>
              <a:rPr lang="en-US">
                <a:hlinkClick r:id="rId3"/>
              </a:rPr>
              <a:t> </a:t>
            </a:r>
            <a:r>
              <a:rPr lang="en-US"/>
              <a:t/>
            </a:r>
            <a:br>
              <a:rPr lang="en-US"/>
            </a:br>
            <a:endParaRPr lang="en-US"/>
          </a:p>
        </p:txBody>
      </p:sp>
      <p:pic>
        <p:nvPicPr>
          <p:cNvPr id="102404" name="Picture 4" descr="http://illegalsigns.ca/wp-content/uploads/sf2.jpg">
            <a:hlinkClick r:id="rId2"/>
          </p:cNvPr>
          <p:cNvPicPr>
            <a:picLocks noChangeAspect="1" noChangeArrowheads="1"/>
          </p:cNvPicPr>
          <p:nvPr/>
        </p:nvPicPr>
        <p:blipFill>
          <a:blip r:embed="rId4" cstate="print"/>
          <a:srcRect/>
          <a:stretch>
            <a:fillRect/>
          </a:stretch>
        </p:blipFill>
        <p:spPr bwMode="auto">
          <a:xfrm>
            <a:off x="1828800" y="101600"/>
            <a:ext cx="5486400" cy="3268663"/>
          </a:xfrm>
          <a:prstGeom prst="rect">
            <a:avLst/>
          </a:prstGeom>
          <a:noFill/>
        </p:spPr>
      </p:pic>
      <p:pic>
        <p:nvPicPr>
          <p:cNvPr id="102405" name="Picture 5" descr="http://illegalsigns.ca/wp-content/uploads/sf3.jpg">
            <a:hlinkClick r:id="rId3"/>
          </p:cNvPr>
          <p:cNvPicPr>
            <a:picLocks noChangeAspect="1" noChangeArrowheads="1"/>
          </p:cNvPicPr>
          <p:nvPr/>
        </p:nvPicPr>
        <p:blipFill>
          <a:blip r:embed="rId5" cstate="print"/>
          <a:srcRect/>
          <a:stretch>
            <a:fillRect/>
          </a:stretch>
        </p:blipFill>
        <p:spPr bwMode="auto">
          <a:xfrm>
            <a:off x="1828800" y="3590925"/>
            <a:ext cx="5486400" cy="2657475"/>
          </a:xfrm>
          <a:prstGeom prst="rect">
            <a:avLst/>
          </a:prstGeom>
          <a:noFill/>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descr="http://illegalsigns.ca/wp-content/uploads/sf20.jpg">
            <a:hlinkClick r:id="rId2"/>
          </p:cNvPr>
          <p:cNvPicPr>
            <a:picLocks noChangeAspect="1" noChangeArrowheads="1"/>
          </p:cNvPicPr>
          <p:nvPr/>
        </p:nvPicPr>
        <p:blipFill>
          <a:blip r:embed="rId3" cstate="print"/>
          <a:srcRect/>
          <a:stretch>
            <a:fillRect/>
          </a:stretch>
        </p:blipFill>
        <p:spPr bwMode="auto">
          <a:xfrm>
            <a:off x="533400" y="381000"/>
            <a:ext cx="8153400" cy="5867400"/>
          </a:xfrm>
          <a:prstGeom prst="rect">
            <a:avLst/>
          </a:prstGeom>
          <a:noFill/>
        </p:spPr>
      </p:pic>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3" descr="http://www.hard-c.com/images/uploads/2007/10/billboard_rejoice_comb.jpg"/>
          <p:cNvPicPr>
            <a:picLocks noChangeAspect="1" noChangeArrowheads="1"/>
          </p:cNvPicPr>
          <p:nvPr/>
        </p:nvPicPr>
        <p:blipFill>
          <a:blip r:embed="rId2" cstate="print"/>
          <a:srcRect/>
          <a:stretch>
            <a:fillRect/>
          </a:stretch>
        </p:blipFill>
        <p:spPr bwMode="auto">
          <a:xfrm>
            <a:off x="457200" y="304800"/>
            <a:ext cx="8305800" cy="5943600"/>
          </a:xfrm>
          <a:prstGeom prst="rect">
            <a:avLst/>
          </a:prstGeom>
          <a:noFill/>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http://billboardswork24-7.com/images/mobile_billboards_banner_img.jpg"/>
          <p:cNvPicPr>
            <a:picLocks noChangeAspect="1" noChangeArrowheads="1"/>
          </p:cNvPicPr>
          <p:nvPr/>
        </p:nvPicPr>
        <p:blipFill>
          <a:blip r:embed="rId2" cstate="print"/>
          <a:srcRect/>
          <a:stretch>
            <a:fillRect/>
          </a:stretch>
        </p:blipFill>
        <p:spPr bwMode="auto">
          <a:xfrm>
            <a:off x="381000" y="457200"/>
            <a:ext cx="8305800" cy="5791200"/>
          </a:xfrm>
          <a:prstGeom prst="rect">
            <a:avLst/>
          </a:prstGeom>
          <a:noFill/>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descr="http://gizmodo.com/assets/resources/2008/05/bladerunner-style-billboards.jpg"/>
          <p:cNvPicPr>
            <a:picLocks noChangeAspect="1" noChangeArrowheads="1"/>
          </p:cNvPicPr>
          <p:nvPr/>
        </p:nvPicPr>
        <p:blipFill>
          <a:blip r:embed="rId2" cstate="print"/>
          <a:srcRect/>
          <a:stretch>
            <a:fillRect/>
          </a:stretch>
        </p:blipFill>
        <p:spPr bwMode="auto">
          <a:xfrm>
            <a:off x="304800" y="609600"/>
            <a:ext cx="8534400" cy="5562600"/>
          </a:xfrm>
          <a:prstGeom prst="rect">
            <a:avLst/>
          </a:prstGeom>
          <a:noFill/>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descr="http://www.hard-c.com/images/uploads/2007/10/billboard_sharp_knife.jpg"/>
          <p:cNvPicPr>
            <a:picLocks noChangeAspect="1" noChangeArrowheads="1"/>
          </p:cNvPicPr>
          <p:nvPr/>
        </p:nvPicPr>
        <p:blipFill>
          <a:blip r:embed="rId2" cstate="print"/>
          <a:srcRect/>
          <a:stretch>
            <a:fillRect/>
          </a:stretch>
        </p:blipFill>
        <p:spPr bwMode="auto">
          <a:xfrm>
            <a:off x="533400" y="852488"/>
            <a:ext cx="8153400" cy="5154612"/>
          </a:xfrm>
          <a:prstGeom prst="rect">
            <a:avLst/>
          </a:prstGeom>
          <a:noFill/>
        </p:spPr>
      </p:pic>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descr="http://www.technovelgy.com/graphics/content05/space-billboard.jpg"/>
          <p:cNvPicPr>
            <a:picLocks noChangeAspect="1" noChangeArrowheads="1"/>
          </p:cNvPicPr>
          <p:nvPr/>
        </p:nvPicPr>
        <p:blipFill>
          <a:blip r:embed="rId2" cstate="print"/>
          <a:srcRect/>
          <a:stretch>
            <a:fillRect/>
          </a:stretch>
        </p:blipFill>
        <p:spPr bwMode="auto">
          <a:xfrm>
            <a:off x="609600" y="381000"/>
            <a:ext cx="8229600" cy="5867400"/>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458200" cy="1447800"/>
          </a:xfrm>
        </p:spPr>
        <p:txBody>
          <a:bodyPr/>
          <a:lstStyle/>
          <a:p>
            <a:pPr algn="ctr" eaLnBrk="1" fontAlgn="auto" hangingPunct="1">
              <a:spcAft>
                <a:spcPts val="0"/>
              </a:spcAft>
              <a:defRPr/>
            </a:pPr>
            <a:r>
              <a:rPr lang="en-US" sz="2400" dirty="0" smtClean="0"/>
              <a:t>Lamar helped design and develop the I-1 schedule </a:t>
            </a:r>
            <a:endParaRPr lang="en-US" sz="2400" dirty="0"/>
          </a:p>
        </p:txBody>
      </p:sp>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endParaRPr lang="en-US" dirty="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162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694467"/>
      </p:ext>
    </p:extLst>
  </p:cSld>
  <p:clrMapOvr>
    <a:masterClrMapping/>
  </p:clrMapOvr>
  <p:transition advClick="0">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descr="http://www.textually.org/textually/archives/images/set3/2008.03.digitalbillboardga.jpg"/>
          <p:cNvPicPr>
            <a:picLocks noChangeAspect="1" noChangeArrowheads="1"/>
          </p:cNvPicPr>
          <p:nvPr/>
        </p:nvPicPr>
        <p:blipFill>
          <a:blip r:embed="rId2" cstate="print"/>
          <a:srcRect/>
          <a:stretch>
            <a:fillRect/>
          </a:stretch>
        </p:blipFill>
        <p:spPr bwMode="auto">
          <a:xfrm>
            <a:off x="381000" y="609600"/>
            <a:ext cx="8382000" cy="5410200"/>
          </a:xfrm>
          <a:prstGeom prst="rect">
            <a:avLst/>
          </a:prstGeom>
          <a:noFill/>
        </p:spPr>
      </p:pic>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Picture 3" descr="http://www.larryhnetka.com/wordpress/wp-content/1%20OCTOBER%202006/_chance6.gif"/>
          <p:cNvPicPr>
            <a:picLocks noChangeAspect="1" noChangeArrowheads="1"/>
          </p:cNvPicPr>
          <p:nvPr/>
        </p:nvPicPr>
        <p:blipFill>
          <a:blip r:embed="rId2" cstate="print"/>
          <a:srcRect/>
          <a:stretch>
            <a:fillRect/>
          </a:stretch>
        </p:blipFill>
        <p:spPr bwMode="auto">
          <a:xfrm>
            <a:off x="1371600" y="914400"/>
            <a:ext cx="6477000" cy="3962400"/>
          </a:xfrm>
          <a:prstGeom prst="rect">
            <a:avLst/>
          </a:prstGeom>
          <a:noFill/>
        </p:spPr>
      </p:pic>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Picture 3" descr="http://makersmark.com/images/wallpaper/800x600_truck.jpg"/>
          <p:cNvPicPr>
            <a:picLocks noChangeAspect="1" noChangeArrowheads="1"/>
          </p:cNvPicPr>
          <p:nvPr/>
        </p:nvPicPr>
        <p:blipFill>
          <a:blip r:embed="rId2" cstate="print"/>
          <a:srcRect/>
          <a:stretch>
            <a:fillRect/>
          </a:stretch>
        </p:blipFill>
        <p:spPr bwMode="auto">
          <a:xfrm>
            <a:off x="609600" y="381000"/>
            <a:ext cx="7797800" cy="5848350"/>
          </a:xfrm>
          <a:prstGeom prst="rect">
            <a:avLst/>
          </a:prstGeom>
          <a:noFill/>
        </p:spPr>
      </p:pic>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Picture 3" descr="http://bp3.blogger.com/_XJseql2u5l0/Rh8sqK9a6-I/AAAAAAAAAeY/4GVFP44z3nI/s320/strong_tape_billboard.jpg">
            <a:hlinkClick r:id="rId2"/>
          </p:cNvPr>
          <p:cNvPicPr>
            <a:picLocks noChangeAspect="1" noChangeArrowheads="1"/>
          </p:cNvPicPr>
          <p:nvPr/>
        </p:nvPicPr>
        <p:blipFill>
          <a:blip r:embed="rId3" cstate="print"/>
          <a:srcRect/>
          <a:stretch>
            <a:fillRect/>
          </a:stretch>
        </p:blipFill>
        <p:spPr bwMode="auto">
          <a:xfrm>
            <a:off x="457200" y="381000"/>
            <a:ext cx="8153400" cy="5867400"/>
          </a:xfrm>
          <a:prstGeom prst="rect">
            <a:avLst/>
          </a:prstGeom>
          <a:noFill/>
        </p:spPr>
      </p:pic>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descr="http://cn1.kaboodle.com/hi/img/2/0/0/c6/2/AAAAAtzb2YgAAAAAAMYpnQ.jpg"/>
          <p:cNvPicPr>
            <a:picLocks noChangeAspect="1" noChangeArrowheads="1"/>
          </p:cNvPicPr>
          <p:nvPr/>
        </p:nvPicPr>
        <p:blipFill>
          <a:blip r:embed="rId2" cstate="print"/>
          <a:srcRect/>
          <a:stretch>
            <a:fillRect/>
          </a:stretch>
        </p:blipFill>
        <p:spPr bwMode="auto">
          <a:xfrm>
            <a:off x="533400" y="533400"/>
            <a:ext cx="8153400" cy="5715000"/>
          </a:xfrm>
          <a:prstGeom prst="rect">
            <a:avLst/>
          </a:prstGeom>
          <a:noFill/>
        </p:spPr>
      </p:pic>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Picture 3" descr="http://bp3.blogger.com/_XJseql2u5l0/R1YFTvOpTTI/AAAAAAAABnU/cpY14RGf98c/s320/naval-museum-billboard.jpeg">
            <a:hlinkClick r:id="rId2"/>
          </p:cNvPr>
          <p:cNvPicPr>
            <a:picLocks noChangeAspect="1" noChangeArrowheads="1"/>
          </p:cNvPicPr>
          <p:nvPr/>
        </p:nvPicPr>
        <p:blipFill>
          <a:blip r:embed="rId3" cstate="print"/>
          <a:srcRect/>
          <a:stretch>
            <a:fillRect/>
          </a:stretch>
        </p:blipFill>
        <p:spPr bwMode="auto">
          <a:xfrm>
            <a:off x="381000" y="228601"/>
            <a:ext cx="8534400" cy="6019800"/>
          </a:xfrm>
          <a:prstGeom prst="rect">
            <a:avLst/>
          </a:prstGeom>
          <a:noFill/>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3" descr="Formula billboard"/>
          <p:cNvPicPr>
            <a:picLocks noChangeAspect="1" noChangeArrowheads="1"/>
          </p:cNvPicPr>
          <p:nvPr/>
        </p:nvPicPr>
        <p:blipFill>
          <a:blip r:embed="rId2" cstate="print"/>
          <a:srcRect/>
          <a:stretch>
            <a:fillRect/>
          </a:stretch>
        </p:blipFill>
        <p:spPr bwMode="auto">
          <a:xfrm>
            <a:off x="304800" y="838200"/>
            <a:ext cx="8610600" cy="5183188"/>
          </a:xfrm>
          <a:prstGeom prst="rect">
            <a:avLst/>
          </a:prstGeom>
          <a:noFill/>
        </p:spPr>
      </p:pic>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1" name="Picture 5" descr="http://bp2.blogger.com/_XJseql2u5l0/R1bcnfOpTbI/AAAAAAAABoU/gA3cUPZYT_Q/s320/solar-powered-billboard-pg2.jpg">
            <a:hlinkClick r:id="rId2"/>
          </p:cNvPr>
          <p:cNvPicPr>
            <a:picLocks noChangeAspect="1" noChangeArrowheads="1"/>
          </p:cNvPicPr>
          <p:nvPr/>
        </p:nvPicPr>
        <p:blipFill>
          <a:blip r:embed="rId3" cstate="print"/>
          <a:srcRect/>
          <a:stretch>
            <a:fillRect/>
          </a:stretch>
        </p:blipFill>
        <p:spPr bwMode="auto">
          <a:xfrm>
            <a:off x="228600" y="685800"/>
            <a:ext cx="8686800" cy="5562600"/>
          </a:xfrm>
          <a:prstGeom prst="rect">
            <a:avLst/>
          </a:prstGeom>
          <a:noFill/>
        </p:spPr>
      </p:pic>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descr="http://bp0.blogger.com/_XJseql2u5l0/RhsFza9a6uI/AAAAAAAAAcY/cdL2U3tYxrk/s320/wear_seat_belts_billboard.jpg">
            <a:hlinkClick r:id="rId2"/>
          </p:cNvPr>
          <p:cNvPicPr>
            <a:picLocks noChangeAspect="1" noChangeArrowheads="1"/>
          </p:cNvPicPr>
          <p:nvPr/>
        </p:nvPicPr>
        <p:blipFill>
          <a:blip r:embed="rId3" cstate="print"/>
          <a:srcRect/>
          <a:stretch>
            <a:fillRect/>
          </a:stretch>
        </p:blipFill>
        <p:spPr bwMode="auto">
          <a:xfrm>
            <a:off x="304800" y="304800"/>
            <a:ext cx="8534400" cy="5867400"/>
          </a:xfrm>
          <a:prstGeom prst="rect">
            <a:avLst/>
          </a:prstGeom>
          <a:noFill/>
        </p:spPr>
      </p:pic>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5" name="Picture 3" descr="http://www.theautochannel.com/news/2007/01/29/035307.1-lg.jpg"/>
          <p:cNvPicPr>
            <a:picLocks noChangeAspect="1" noChangeArrowheads="1"/>
          </p:cNvPicPr>
          <p:nvPr/>
        </p:nvPicPr>
        <p:blipFill>
          <a:blip r:embed="rId2" cstate="print"/>
          <a:srcRect/>
          <a:stretch>
            <a:fillRect/>
          </a:stretch>
        </p:blipFill>
        <p:spPr bwMode="auto">
          <a:xfrm>
            <a:off x="1219200" y="457200"/>
            <a:ext cx="6096000" cy="5791200"/>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Pro-Active County Business Practices for Listing Forms</a:t>
            </a:r>
            <a:endParaRPr lang="en-US" dirty="0"/>
          </a:p>
        </p:txBody>
      </p:sp>
      <p:sp>
        <p:nvSpPr>
          <p:cNvPr id="3" name="Content Placeholder 2"/>
          <p:cNvSpPr>
            <a:spLocks noGrp="1"/>
          </p:cNvSpPr>
          <p:nvPr>
            <p:ph idx="1"/>
          </p:nvPr>
        </p:nvSpPr>
        <p:spPr/>
        <p:txBody>
          <a:bodyPr/>
          <a:lstStyle/>
          <a:p>
            <a:r>
              <a:rPr lang="en-US" dirty="0" smtClean="0"/>
              <a:t>Mail manual &amp; I-1 Schedule to T.P.</a:t>
            </a:r>
          </a:p>
          <a:p>
            <a:r>
              <a:rPr lang="en-US" dirty="0" smtClean="0"/>
              <a:t>Use the manual to value billboards</a:t>
            </a:r>
          </a:p>
          <a:p>
            <a:r>
              <a:rPr lang="en-US" dirty="0" smtClean="0"/>
              <a:t>Require T.P. to use the I-1 form</a:t>
            </a:r>
          </a:p>
          <a:p>
            <a:r>
              <a:rPr lang="en-US" dirty="0" smtClean="0"/>
              <a:t>Compare old worksheets to I-1 form</a:t>
            </a:r>
          </a:p>
          <a:p>
            <a:r>
              <a:rPr lang="en-US" dirty="0" smtClean="0"/>
              <a:t>Use the income approach on the land</a:t>
            </a:r>
          </a:p>
          <a:p>
            <a:r>
              <a:rPr lang="en-US" dirty="0" smtClean="0"/>
              <a:t>Create Excel program that values your B.B.</a:t>
            </a:r>
            <a:endParaRPr lang="en-US" dirty="0"/>
          </a:p>
        </p:txBody>
      </p:sp>
    </p:spTree>
    <p:extLst>
      <p:ext uri="{BB962C8B-B14F-4D97-AF65-F5344CB8AC3E}">
        <p14:creationId xmlns:p14="http://schemas.microsoft.com/office/powerpoint/2010/main" val="2449986034"/>
      </p:ext>
    </p:extLst>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000" dirty="0" smtClean="0"/>
              <a:t>Thanks for attending the 2019 Billboard Structures Valuation Guide Workshop!!!</a:t>
            </a:r>
            <a:endParaRPr lang="en-US" sz="2000" dirty="0"/>
          </a:p>
        </p:txBody>
      </p:sp>
      <p:sp>
        <p:nvSpPr>
          <p:cNvPr id="40964" name="Rectangle 3"/>
          <p:cNvSpPr>
            <a:spLocks noChangeArrowheads="1"/>
          </p:cNvSpPr>
          <p:nvPr/>
        </p:nvSpPr>
        <p:spPr bwMode="auto">
          <a:xfrm>
            <a:off x="0" y="6267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CC0000"/>
                </a:solidFill>
                <a:effectLst/>
                <a:uLnTx/>
                <a:uFillTx/>
                <a:latin typeface="Arial" panose="020B0604020202020204" pitchFamily="34" charset="0"/>
                <a:ea typeface="+mn-ea"/>
                <a:cs typeface="+mn-cs"/>
              </a:rPr>
              <a:t>640 × 960Images may be subject to copyright</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pic>
        <p:nvPicPr>
          <p:cNvPr id="40965" name="Picture 2" descr="Image result for billboard signs funn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7010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p:cNvSpPr>
            <a:spLocks noChangeArrowheads="1"/>
          </p:cNvSpPr>
          <p:nvPr/>
        </p:nvSpPr>
        <p:spPr bwMode="auto">
          <a:xfrm>
            <a:off x="0" y="62679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CC0000"/>
                </a:solidFill>
                <a:effectLst/>
                <a:uLnTx/>
                <a:uFillTx/>
                <a:latin typeface="Arial" panose="020B0604020202020204" pitchFamily="34" charset="0"/>
                <a:ea typeface="+mn-ea"/>
                <a:cs typeface="+mn-cs"/>
              </a:rPr>
              <a:t>640 × 960Images may be subject to copyright</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3982218"/>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mtClean="0"/>
              <a:t>Guess What?</a:t>
            </a:r>
            <a:endParaRPr lang="en-US"/>
          </a:p>
        </p:txBody>
      </p:sp>
      <p:sp>
        <p:nvSpPr>
          <p:cNvPr id="235523" name="Rectangle 3"/>
          <p:cNvSpPr>
            <a:spLocks noGrp="1" noChangeArrowheads="1"/>
          </p:cNvSpPr>
          <p:nvPr>
            <p:ph idx="1"/>
          </p:nvPr>
        </p:nvSpPr>
        <p:spPr/>
        <p:txBody>
          <a:bodyPr/>
          <a:lstStyle/>
          <a:p>
            <a:r>
              <a:rPr lang="en-US" dirty="0" smtClean="0"/>
              <a:t>You too can develop your own excel valuation worksheet!</a:t>
            </a:r>
          </a:p>
          <a:p>
            <a:r>
              <a:rPr lang="en-US" dirty="0" smtClean="0"/>
              <a:t>Just contact your County IT Dept. for help!</a:t>
            </a:r>
          </a:p>
          <a:p>
            <a:r>
              <a:rPr lang="en-US" dirty="0" smtClean="0"/>
              <a:t>When you do create your own sheet, share it with all the other counties!</a:t>
            </a:r>
          </a:p>
          <a:p>
            <a:r>
              <a:rPr lang="en-US" dirty="0" smtClean="0"/>
              <a:t>But wait, if you call now, we’ll double this offer at no extra charge!</a:t>
            </a:r>
          </a:p>
          <a:p>
            <a:r>
              <a:rPr lang="en-US" dirty="0" smtClean="0"/>
              <a:t>BONUS: Software vendor program will be presented very soon!</a:t>
            </a:r>
            <a:endParaRPr lang="en-US" dirty="0"/>
          </a:p>
        </p:txBody>
      </p:sp>
    </p:spTree>
    <p:extLst>
      <p:ext uri="{BB962C8B-B14F-4D97-AF65-F5344CB8AC3E}">
        <p14:creationId xmlns:p14="http://schemas.microsoft.com/office/powerpoint/2010/main" val="213174122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 calcmode="lin" valueType="num">
                                      <p:cBhvr additive="base">
                                        <p:cTn id="7" dur="500" fill="hold"/>
                                        <p:tgtEl>
                                          <p:spTgt spid="235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23">
                                            <p:txEl>
                                              <p:pRg st="1" end="1"/>
                                            </p:txEl>
                                          </p:spTgt>
                                        </p:tgtEl>
                                        <p:attrNameLst>
                                          <p:attrName>style.visibility</p:attrName>
                                        </p:attrNameLst>
                                      </p:cBhvr>
                                      <p:to>
                                        <p:strVal val="visible"/>
                                      </p:to>
                                    </p:set>
                                    <p:anim calcmode="lin" valueType="num">
                                      <p:cBhvr additive="base">
                                        <p:cTn id="13" dur="500" fill="hold"/>
                                        <p:tgtEl>
                                          <p:spTgt spid="2355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23">
                                            <p:txEl>
                                              <p:pRg st="2" end="2"/>
                                            </p:txEl>
                                          </p:spTgt>
                                        </p:tgtEl>
                                        <p:attrNameLst>
                                          <p:attrName>style.visibility</p:attrName>
                                        </p:attrNameLst>
                                      </p:cBhvr>
                                      <p:to>
                                        <p:strVal val="visible"/>
                                      </p:to>
                                    </p:set>
                                    <p:anim calcmode="lin" valueType="num">
                                      <p:cBhvr additive="base">
                                        <p:cTn id="19" dur="500" fill="hold"/>
                                        <p:tgtEl>
                                          <p:spTgt spid="2355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23">
                                            <p:txEl>
                                              <p:pRg st="3" end="3"/>
                                            </p:txEl>
                                          </p:spTgt>
                                        </p:tgtEl>
                                        <p:attrNameLst>
                                          <p:attrName>style.visibility</p:attrName>
                                        </p:attrNameLst>
                                      </p:cBhvr>
                                      <p:to>
                                        <p:strVal val="visible"/>
                                      </p:to>
                                    </p:set>
                                    <p:anim calcmode="lin" valueType="num">
                                      <p:cBhvr additive="base">
                                        <p:cTn id="25" dur="500" fill="hold"/>
                                        <p:tgtEl>
                                          <p:spTgt spid="2355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23">
                                            <p:txEl>
                                              <p:pRg st="4" end="4"/>
                                            </p:txEl>
                                          </p:spTgt>
                                        </p:tgtEl>
                                        <p:attrNameLst>
                                          <p:attrName>style.visibility</p:attrName>
                                        </p:attrNameLst>
                                      </p:cBhvr>
                                      <p:to>
                                        <p:strVal val="visible"/>
                                      </p:to>
                                    </p:set>
                                    <p:anim calcmode="lin" valueType="num">
                                      <p:cBhvr additive="base">
                                        <p:cTn id="31" dur="500" fill="hold"/>
                                        <p:tgtEl>
                                          <p:spTgt spid="2355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Grp="1" noChangeArrowheads="1"/>
          </p:cNvSpPr>
          <p:nvPr>
            <p:ph type="title"/>
          </p:nvPr>
        </p:nvSpPr>
        <p:spPr/>
        <p:txBody>
          <a:bodyPr>
            <a:normAutofit fontScale="90000"/>
          </a:bodyPr>
          <a:lstStyle/>
          <a:p>
            <a:r>
              <a:rPr lang="en-US" smtClean="0"/>
              <a:t>Valuation-Sales Comparison &amp; Income Approaches</a:t>
            </a:r>
            <a:endParaRPr lang="en-US" dirty="0"/>
          </a:p>
        </p:txBody>
      </p:sp>
      <p:sp>
        <p:nvSpPr>
          <p:cNvPr id="165891" name="Rectangle 1027"/>
          <p:cNvSpPr>
            <a:spLocks noGrp="1" noChangeArrowheads="1"/>
          </p:cNvSpPr>
          <p:nvPr>
            <p:ph idx="1"/>
          </p:nvPr>
        </p:nvSpPr>
        <p:spPr/>
        <p:txBody>
          <a:bodyPr/>
          <a:lstStyle/>
          <a:p>
            <a:r>
              <a:rPr lang="en-US" dirty="0" smtClean="0"/>
              <a:t>Due to the many difficulties inherent in the appraisal of billboards when applying the sales and income approach to value, we recommend appraising and assessing these structures using the cost approach to value after they are listed as personal property.</a:t>
            </a:r>
            <a:endParaRPr lang="en-US" dirty="0"/>
          </a:p>
        </p:txBody>
      </p:sp>
    </p:spTree>
    <p:extLst>
      <p:ext uri="{BB962C8B-B14F-4D97-AF65-F5344CB8AC3E}">
        <p14:creationId xmlns:p14="http://schemas.microsoft.com/office/powerpoint/2010/main" val="3552835928"/>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smtClean="0"/>
              <a:t>Valuation-Cost Approach</a:t>
            </a:r>
            <a:endParaRPr lang="en-US"/>
          </a:p>
        </p:txBody>
      </p:sp>
      <p:sp>
        <p:nvSpPr>
          <p:cNvPr id="173059" name="Rectangle 3"/>
          <p:cNvSpPr>
            <a:spLocks noGrp="1" noChangeArrowheads="1"/>
          </p:cNvSpPr>
          <p:nvPr>
            <p:ph idx="1"/>
          </p:nvPr>
        </p:nvSpPr>
        <p:spPr/>
        <p:txBody>
          <a:bodyPr/>
          <a:lstStyle/>
          <a:p>
            <a:r>
              <a:rPr lang="en-US" dirty="0" smtClean="0"/>
              <a:t>Industry wide use of cost approach</a:t>
            </a:r>
          </a:p>
          <a:p>
            <a:r>
              <a:rPr lang="en-US" dirty="0" smtClean="0"/>
              <a:t>An efficient methodology; uniformly &amp; consistently reaches fair market value </a:t>
            </a:r>
          </a:p>
          <a:p>
            <a:r>
              <a:rPr lang="en-US" dirty="0" smtClean="0"/>
              <a:t>The RCN less depreciation method is simple</a:t>
            </a:r>
          </a:p>
          <a:p>
            <a:r>
              <a:rPr lang="en-US" dirty="0" smtClean="0"/>
              <a:t>Helps avoid the complicated allocation process when using the income and market approach.</a:t>
            </a:r>
            <a:endParaRPr lang="en-US" dirty="0"/>
          </a:p>
        </p:txBody>
      </p:sp>
    </p:spTree>
    <p:extLst>
      <p:ext uri="{BB962C8B-B14F-4D97-AF65-F5344CB8AC3E}">
        <p14:creationId xmlns:p14="http://schemas.microsoft.com/office/powerpoint/2010/main" val="225523148"/>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5447</TotalTime>
  <Words>2062</Words>
  <Application>Microsoft Office PowerPoint</Application>
  <PresentationFormat>On-screen Show (4:3)</PresentationFormat>
  <Paragraphs>200</Paragraphs>
  <Slides>60</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Arial</vt:lpstr>
      <vt:lpstr>Calibri</vt:lpstr>
      <vt:lpstr>Calibri Light</vt:lpstr>
      <vt:lpstr>Trebuchet MS</vt:lpstr>
      <vt:lpstr>Verdana</vt:lpstr>
      <vt:lpstr>Wingdings</vt:lpstr>
      <vt:lpstr>Wingdings 2</vt:lpstr>
      <vt:lpstr>Wingdings 3</vt:lpstr>
      <vt:lpstr>Powerpointtemplate</vt:lpstr>
      <vt:lpstr>Facet</vt:lpstr>
      <vt:lpstr>2019 Billboard Structures                   Valuation Guide  </vt:lpstr>
      <vt:lpstr>Property Tax Section Listing Form I-1 Form </vt:lpstr>
      <vt:lpstr>Instruction Page; I-1 Form</vt:lpstr>
      <vt:lpstr>Categories; I-1 Form</vt:lpstr>
      <vt:lpstr>Lamar helped design and develop the I-1 schedule </vt:lpstr>
      <vt:lpstr>Pro-Active County Business Practices for Listing Forms</vt:lpstr>
      <vt:lpstr>Guess What?</vt:lpstr>
      <vt:lpstr>Valuation-Sales Comparison &amp; Income Approaches</vt:lpstr>
      <vt:lpstr>Valuation-Cost Approach</vt:lpstr>
      <vt:lpstr>Applying the Cost Approach</vt:lpstr>
      <vt:lpstr>Depreciation Schedule</vt:lpstr>
      <vt:lpstr>Depreciation Schedule </vt:lpstr>
      <vt:lpstr>A Completed I-1 Form Lamar helped design and develop the I-1 schedule Comes from the taxpayer after the tax office mails it </vt:lpstr>
      <vt:lpstr>The Billboard Structures Valuation Guide Focus of this workshop – Major tool needed</vt:lpstr>
      <vt:lpstr>  Base Cost Tables Starting point for valuation  </vt:lpstr>
      <vt:lpstr>Valuation Worksheet Organizes your approach to getting a value</vt:lpstr>
      <vt:lpstr>Appraise this billboard:</vt:lpstr>
      <vt:lpstr>PowerPoint Presentation</vt:lpstr>
      <vt:lpstr>Solution</vt:lpstr>
      <vt:lpstr>B) 3B  378 sf  25’ HAGL  Lights  2011  Stacked</vt:lpstr>
      <vt:lpstr>INTERSTATE OUTDOOR, INC. VS. JOHNSTON COUNTY</vt:lpstr>
      <vt:lpstr>North Carolina Court of Appeals: Interstate Outdoor, Inc. vs. Johnston County, 9-16-14</vt:lpstr>
      <vt:lpstr>North Carolina Court of Appeals: Interstate Outdoor, Inc. vs. Johnston County, 9-16-14</vt:lpstr>
      <vt:lpstr>North Carolina Court of Appeals: Interstate Outdoor, Inc. vs. Johnston County, 9-16-14</vt:lpstr>
      <vt:lpstr> </vt:lpstr>
      <vt:lpstr>Overview</vt:lpstr>
      <vt:lpstr>Schedule I</vt:lpstr>
      <vt:lpstr>Manual Calculation</vt:lpstr>
      <vt:lpstr>Setup</vt:lpstr>
      <vt:lpstr>Setup</vt:lpstr>
      <vt:lpstr>Overview </vt:lpstr>
      <vt:lpstr>Overview</vt:lpstr>
      <vt:lpstr>Overview</vt:lpstr>
      <vt:lpstr>Overview</vt:lpstr>
      <vt:lpstr>Overview</vt:lpstr>
      <vt:lpstr>Overview</vt:lpstr>
      <vt:lpstr>Overview</vt:lpstr>
      <vt:lpstr>Reporting</vt:lpstr>
      <vt:lpstr>Reporting</vt:lpstr>
      <vt:lpstr>Take-aways</vt:lpstr>
      <vt:lpstr>Summary</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attending the 2019 Billboard Structures Valuation Guide Workshop!!!</vt:lpstr>
    </vt:vector>
  </TitlesOfParts>
  <Company>NC Department of 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David D Duty</cp:lastModifiedBy>
  <cp:revision>252</cp:revision>
  <cp:lastPrinted>2019-08-29T12:45:27Z</cp:lastPrinted>
  <dcterms:created xsi:type="dcterms:W3CDTF">2008-08-06T13:38:56Z</dcterms:created>
  <dcterms:modified xsi:type="dcterms:W3CDTF">2019-08-29T17:42:58Z</dcterms:modified>
</cp:coreProperties>
</file>