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56" r:id="rId2"/>
    <p:sldId id="366" r:id="rId3"/>
    <p:sldId id="380" r:id="rId4"/>
    <p:sldId id="394" r:id="rId5"/>
    <p:sldId id="395" r:id="rId6"/>
    <p:sldId id="396" r:id="rId7"/>
    <p:sldId id="397" r:id="rId8"/>
    <p:sldId id="398" r:id="rId9"/>
    <p:sldId id="399" r:id="rId10"/>
    <p:sldId id="400" r:id="rId11"/>
    <p:sldId id="385" r:id="rId12"/>
    <p:sldId id="390" r:id="rId13"/>
    <p:sldId id="392" r:id="rId14"/>
    <p:sldId id="391" r:id="rId15"/>
    <p:sldId id="383" r:id="rId16"/>
    <p:sldId id="387" r:id="rId17"/>
    <p:sldId id="389" r:id="rId18"/>
    <p:sldId id="388" r:id="rId19"/>
    <p:sldId id="386" r:id="rId20"/>
    <p:sldId id="403" r:id="rId21"/>
    <p:sldId id="401" r:id="rId22"/>
    <p:sldId id="402" r:id="rId23"/>
    <p:sldId id="379" r:id="rId24"/>
    <p:sldId id="259" r:id="rId25"/>
  </p:sldIdLst>
  <p:sldSz cx="9144000" cy="6858000" type="screen4x3"/>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7" autoAdjust="0"/>
    <p:restoredTop sz="94648" autoAdjust="0"/>
  </p:normalViewPr>
  <p:slideViewPr>
    <p:cSldViewPr snapToGrid="0" snapToObjects="1">
      <p:cViewPr>
        <p:scale>
          <a:sx n="76" d="100"/>
          <a:sy n="76" d="100"/>
        </p:scale>
        <p:origin x="451" y="38"/>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0"/>
            <a:ext cx="3037840" cy="463408"/>
          </a:xfrm>
          <a:prstGeom prst="rect">
            <a:avLst/>
          </a:prstGeom>
        </p:spPr>
        <p:txBody>
          <a:bodyPr vert="horz" lIns="92830" tIns="46415" rIns="92830" bIns="46415" rtlCol="0"/>
          <a:lstStyle>
            <a:lvl1pPr algn="r">
              <a:defRPr sz="1200"/>
            </a:lvl1pPr>
          </a:lstStyle>
          <a:p>
            <a:fld id="{CA489D63-EE34-4CB2-A094-8874923FBEC1}" type="datetimeFigureOut">
              <a:rPr lang="en-US" smtClean="0"/>
              <a:t>9/16/2019</a:t>
            </a:fld>
            <a:endParaRPr lang="en-US" dirty="0"/>
          </a:p>
        </p:txBody>
      </p:sp>
      <p:sp>
        <p:nvSpPr>
          <p:cNvPr id="4" name="Slide Image Placeholder 3"/>
          <p:cNvSpPr>
            <a:spLocks noGrp="1" noRot="1" noChangeAspect="1"/>
          </p:cNvSpPr>
          <p:nvPr>
            <p:ph type="sldImg" idx="2"/>
          </p:nvPr>
        </p:nvSpPr>
        <p:spPr>
          <a:xfrm>
            <a:off x="1427163" y="1154113"/>
            <a:ext cx="4156075" cy="31178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2830" tIns="46415" rIns="92830" bIns="46415"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37840" cy="463407"/>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2830" tIns="46415" rIns="92830" bIns="46415" rtlCol="0" anchor="b"/>
          <a:lstStyle>
            <a:lvl1pPr algn="r">
              <a:defRPr sz="1200"/>
            </a:lvl1pPr>
          </a:lstStyle>
          <a:p>
            <a:fld id="{DD258DB1-8870-4A42-BD40-FF1BE265C803}" type="slidenum">
              <a:rPr lang="en-US" smtClean="0"/>
              <a:t>‹#›</a:t>
            </a:fld>
            <a:endParaRPr lang="en-US" dirty="0"/>
          </a:p>
        </p:txBody>
      </p:sp>
    </p:spTree>
    <p:extLst>
      <p:ext uri="{BB962C8B-B14F-4D97-AF65-F5344CB8AC3E}">
        <p14:creationId xmlns:p14="http://schemas.microsoft.com/office/powerpoint/2010/main" val="322193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258DB1-8870-4A42-BD40-FF1BE265C803}" type="slidenum">
              <a:rPr lang="en-US" smtClean="0"/>
              <a:t>10</a:t>
            </a:fld>
            <a:endParaRPr lang="en-US" dirty="0"/>
          </a:p>
        </p:txBody>
      </p:sp>
    </p:spTree>
    <p:extLst>
      <p:ext uri="{BB962C8B-B14F-4D97-AF65-F5344CB8AC3E}">
        <p14:creationId xmlns:p14="http://schemas.microsoft.com/office/powerpoint/2010/main" val="2144681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5E0B34-B412-8948-A675-6DB47EF5A5CF}" type="datetimeFigureOut">
              <a:rPr lang="en-US" smtClean="0"/>
              <a:t>9/16/2019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BA20EB-899F-7343-9560-1B13DD5F6C1F}" type="slidenum">
              <a:rPr lang="en-US" smtClean="0"/>
              <a:t>‹#›</a:t>
            </a:fld>
            <a:endParaRPr lang="en-US" dirty="0"/>
          </a:p>
        </p:txBody>
      </p:sp>
    </p:spTree>
    <p:extLst>
      <p:ext uri="{BB962C8B-B14F-4D97-AF65-F5344CB8AC3E}">
        <p14:creationId xmlns:p14="http://schemas.microsoft.com/office/powerpoint/2010/main" val="4057097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5E0B34-B412-8948-A675-6DB47EF5A5CF}" type="datetimeFigureOut">
              <a:rPr lang="en-US" smtClean="0"/>
              <a:t>9/16/2019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BA20EB-899F-7343-9560-1B13DD5F6C1F}" type="slidenum">
              <a:rPr lang="en-US" smtClean="0"/>
              <a:t>‹#›</a:t>
            </a:fld>
            <a:endParaRPr lang="en-US" dirty="0"/>
          </a:p>
        </p:txBody>
      </p:sp>
    </p:spTree>
    <p:extLst>
      <p:ext uri="{BB962C8B-B14F-4D97-AF65-F5344CB8AC3E}">
        <p14:creationId xmlns:p14="http://schemas.microsoft.com/office/powerpoint/2010/main" val="740341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5E0B34-B412-8948-A675-6DB47EF5A5CF}" type="datetimeFigureOut">
              <a:rPr lang="en-US" smtClean="0"/>
              <a:t>9/16/2019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BA20EB-899F-7343-9560-1B13DD5F6C1F}" type="slidenum">
              <a:rPr lang="en-US" smtClean="0"/>
              <a:t>‹#›</a:t>
            </a:fld>
            <a:endParaRPr lang="en-US" dirty="0"/>
          </a:p>
        </p:txBody>
      </p:sp>
    </p:spTree>
    <p:extLst>
      <p:ext uri="{BB962C8B-B14F-4D97-AF65-F5344CB8AC3E}">
        <p14:creationId xmlns:p14="http://schemas.microsoft.com/office/powerpoint/2010/main" val="1383245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5E0B34-B412-8948-A675-6DB47EF5A5CF}" type="datetimeFigureOut">
              <a:rPr lang="en-US" smtClean="0"/>
              <a:t>9/16/2019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BA20EB-899F-7343-9560-1B13DD5F6C1F}" type="slidenum">
              <a:rPr lang="en-US" smtClean="0"/>
              <a:t>‹#›</a:t>
            </a:fld>
            <a:endParaRPr lang="en-US" dirty="0"/>
          </a:p>
        </p:txBody>
      </p:sp>
    </p:spTree>
    <p:extLst>
      <p:ext uri="{BB962C8B-B14F-4D97-AF65-F5344CB8AC3E}">
        <p14:creationId xmlns:p14="http://schemas.microsoft.com/office/powerpoint/2010/main" val="1701671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5E0B34-B412-8948-A675-6DB47EF5A5CF}" type="datetimeFigureOut">
              <a:rPr lang="en-US" smtClean="0"/>
              <a:t>9/16/2019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BA20EB-899F-7343-9560-1B13DD5F6C1F}" type="slidenum">
              <a:rPr lang="en-US" smtClean="0"/>
              <a:t>‹#›</a:t>
            </a:fld>
            <a:endParaRPr lang="en-US" dirty="0"/>
          </a:p>
        </p:txBody>
      </p:sp>
    </p:spTree>
    <p:extLst>
      <p:ext uri="{BB962C8B-B14F-4D97-AF65-F5344CB8AC3E}">
        <p14:creationId xmlns:p14="http://schemas.microsoft.com/office/powerpoint/2010/main" val="2810972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5E0B34-B412-8948-A675-6DB47EF5A5CF}" type="datetimeFigureOut">
              <a:rPr lang="en-US" smtClean="0"/>
              <a:t>9/16/2019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BA20EB-899F-7343-9560-1B13DD5F6C1F}" type="slidenum">
              <a:rPr lang="en-US" smtClean="0"/>
              <a:t>‹#›</a:t>
            </a:fld>
            <a:endParaRPr lang="en-US" dirty="0"/>
          </a:p>
        </p:txBody>
      </p:sp>
    </p:spTree>
    <p:extLst>
      <p:ext uri="{BB962C8B-B14F-4D97-AF65-F5344CB8AC3E}">
        <p14:creationId xmlns:p14="http://schemas.microsoft.com/office/powerpoint/2010/main" val="3240681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5E0B34-B412-8948-A675-6DB47EF5A5CF}" type="datetimeFigureOut">
              <a:rPr lang="en-US" smtClean="0"/>
              <a:t>9/16/2019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0BA20EB-899F-7343-9560-1B13DD5F6C1F}" type="slidenum">
              <a:rPr lang="en-US" smtClean="0"/>
              <a:t>‹#›</a:t>
            </a:fld>
            <a:endParaRPr lang="en-US" dirty="0"/>
          </a:p>
        </p:txBody>
      </p:sp>
    </p:spTree>
    <p:extLst>
      <p:ext uri="{BB962C8B-B14F-4D97-AF65-F5344CB8AC3E}">
        <p14:creationId xmlns:p14="http://schemas.microsoft.com/office/powerpoint/2010/main" val="2873630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5E0B34-B412-8948-A675-6DB47EF5A5CF}" type="datetimeFigureOut">
              <a:rPr lang="en-US" smtClean="0"/>
              <a:t>9/16/2019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0BA20EB-899F-7343-9560-1B13DD5F6C1F}" type="slidenum">
              <a:rPr lang="en-US" smtClean="0"/>
              <a:t>‹#›</a:t>
            </a:fld>
            <a:endParaRPr lang="en-US" dirty="0"/>
          </a:p>
        </p:txBody>
      </p:sp>
    </p:spTree>
    <p:extLst>
      <p:ext uri="{BB962C8B-B14F-4D97-AF65-F5344CB8AC3E}">
        <p14:creationId xmlns:p14="http://schemas.microsoft.com/office/powerpoint/2010/main" val="1828419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5E0B34-B412-8948-A675-6DB47EF5A5CF}" type="datetimeFigureOut">
              <a:rPr lang="en-US" smtClean="0"/>
              <a:t>9/16/2019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0BA20EB-899F-7343-9560-1B13DD5F6C1F}" type="slidenum">
              <a:rPr lang="en-US" smtClean="0"/>
              <a:t>‹#›</a:t>
            </a:fld>
            <a:endParaRPr lang="en-US" dirty="0"/>
          </a:p>
        </p:txBody>
      </p:sp>
    </p:spTree>
    <p:extLst>
      <p:ext uri="{BB962C8B-B14F-4D97-AF65-F5344CB8AC3E}">
        <p14:creationId xmlns:p14="http://schemas.microsoft.com/office/powerpoint/2010/main" val="736938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5E0B34-B412-8948-A675-6DB47EF5A5CF}" type="datetimeFigureOut">
              <a:rPr lang="en-US" smtClean="0"/>
              <a:t>9/16/2019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BA20EB-899F-7343-9560-1B13DD5F6C1F}" type="slidenum">
              <a:rPr lang="en-US" smtClean="0"/>
              <a:t>‹#›</a:t>
            </a:fld>
            <a:endParaRPr lang="en-US" dirty="0"/>
          </a:p>
        </p:txBody>
      </p:sp>
    </p:spTree>
    <p:extLst>
      <p:ext uri="{BB962C8B-B14F-4D97-AF65-F5344CB8AC3E}">
        <p14:creationId xmlns:p14="http://schemas.microsoft.com/office/powerpoint/2010/main" val="389824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5E0B34-B412-8948-A675-6DB47EF5A5CF}" type="datetimeFigureOut">
              <a:rPr lang="en-US" smtClean="0"/>
              <a:t>9/16/2019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BA20EB-899F-7343-9560-1B13DD5F6C1F}" type="slidenum">
              <a:rPr lang="en-US" smtClean="0"/>
              <a:t>‹#›</a:t>
            </a:fld>
            <a:endParaRPr lang="en-US" dirty="0"/>
          </a:p>
        </p:txBody>
      </p:sp>
    </p:spTree>
    <p:extLst>
      <p:ext uri="{BB962C8B-B14F-4D97-AF65-F5344CB8AC3E}">
        <p14:creationId xmlns:p14="http://schemas.microsoft.com/office/powerpoint/2010/main" val="3479765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5E0B34-B412-8948-A675-6DB47EF5A5CF}" type="datetimeFigureOut">
              <a:rPr lang="en-US" smtClean="0"/>
              <a:t>9/16/2019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BA20EB-899F-7343-9560-1B13DD5F6C1F}" type="slidenum">
              <a:rPr lang="en-US" smtClean="0"/>
              <a:t>‹#›</a:t>
            </a:fld>
            <a:endParaRPr lang="en-US" dirty="0"/>
          </a:p>
        </p:txBody>
      </p:sp>
    </p:spTree>
    <p:extLst>
      <p:ext uri="{BB962C8B-B14F-4D97-AF65-F5344CB8AC3E}">
        <p14:creationId xmlns:p14="http://schemas.microsoft.com/office/powerpoint/2010/main" val="28567592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mainetrailerregistrations.com/"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s://staabagency.com/" TargetMode="External"/><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mainetrailerregistrations.com/register"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355595" y="3638038"/>
            <a:ext cx="5927966" cy="1040853"/>
          </a:xfrm>
        </p:spPr>
        <p:txBody>
          <a:bodyPr>
            <a:normAutofit fontScale="90000"/>
          </a:bodyPr>
          <a:lstStyle/>
          <a:p>
            <a:r>
              <a:rPr lang="en-US" sz="3600" b="1" dirty="0">
                <a:solidFill>
                  <a:srgbClr val="000000"/>
                </a:solidFill>
                <a:latin typeface="Century Gothic"/>
                <a:cs typeface="Century Gothic"/>
              </a:rPr>
              <a:t>David Baker, MPA, PPS</a:t>
            </a:r>
            <a:br>
              <a:rPr lang="en-US" sz="3600" b="1" dirty="0">
                <a:solidFill>
                  <a:srgbClr val="000000"/>
                </a:solidFill>
                <a:latin typeface="Century Gothic"/>
                <a:cs typeface="Century Gothic"/>
              </a:rPr>
            </a:br>
            <a:r>
              <a:rPr lang="en-US" sz="3100" b="1" dirty="0">
                <a:solidFill>
                  <a:srgbClr val="000000"/>
                </a:solidFill>
                <a:latin typeface="Century Gothic"/>
                <a:cs typeface="Century Gothic"/>
              </a:rPr>
              <a:t>NCACC</a:t>
            </a:r>
            <a:br>
              <a:rPr lang="en-US" sz="3100" b="1" dirty="0">
                <a:solidFill>
                  <a:srgbClr val="000000"/>
                </a:solidFill>
                <a:latin typeface="Century Gothic"/>
                <a:cs typeface="Century Gothic"/>
              </a:rPr>
            </a:br>
            <a:r>
              <a:rPr lang="en-US" sz="3100" b="1" dirty="0">
                <a:solidFill>
                  <a:srgbClr val="000000"/>
                </a:solidFill>
                <a:latin typeface="Century Gothic"/>
                <a:cs typeface="Century Gothic"/>
              </a:rPr>
              <a:t>Director of Tax and Revenue Outreach</a:t>
            </a:r>
            <a:br>
              <a:rPr lang="en-US" sz="3100" b="1" dirty="0">
                <a:solidFill>
                  <a:srgbClr val="000000"/>
                </a:solidFill>
                <a:latin typeface="Century Gothic"/>
                <a:cs typeface="Century Gothic"/>
              </a:rPr>
            </a:br>
            <a:endParaRPr lang="en-US" sz="3100" b="1" dirty="0">
              <a:ln w="12700">
                <a:solidFill>
                  <a:schemeClr val="tx1"/>
                </a:solidFill>
                <a:prstDash val="solid"/>
              </a:ln>
              <a:effectLst>
                <a:outerShdw blurRad="41275" dist="20320" dir="1800000" algn="tl" rotWithShape="0">
                  <a:srgbClr val="000000">
                    <a:alpha val="40000"/>
                  </a:srgbClr>
                </a:outerShdw>
              </a:effectLst>
              <a:latin typeface="Century Gothic"/>
              <a:cs typeface="Century Gothic"/>
            </a:endParaRPr>
          </a:p>
        </p:txBody>
      </p:sp>
      <p:sp>
        <p:nvSpPr>
          <p:cNvPr id="4" name="Rectangle 3"/>
          <p:cNvSpPr/>
          <p:nvPr/>
        </p:nvSpPr>
        <p:spPr>
          <a:xfrm>
            <a:off x="4400025" y="431008"/>
            <a:ext cx="4572000" cy="2431435"/>
          </a:xfrm>
          <a:prstGeom prst="rect">
            <a:avLst/>
          </a:prstGeom>
        </p:spPr>
        <p:txBody>
          <a:bodyPr>
            <a:spAutoFit/>
          </a:bodyPr>
          <a:lstStyle/>
          <a:p>
            <a:pPr algn="ctr"/>
            <a:r>
              <a:rPr lang="en-US" sz="3200" b="1" dirty="0" smtClean="0">
                <a:solidFill>
                  <a:srgbClr val="006600"/>
                </a:solidFill>
                <a:latin typeface="Arial" panose="020B0604020202020204" pitchFamily="34" charset="0"/>
              </a:rPr>
              <a:t>NCDOR Advance Appraisal Seminar</a:t>
            </a:r>
          </a:p>
          <a:p>
            <a:pPr algn="ctr"/>
            <a:r>
              <a:rPr lang="en-US" sz="3200" b="1" dirty="0" smtClean="0">
                <a:solidFill>
                  <a:srgbClr val="006600"/>
                </a:solidFill>
                <a:latin typeface="Arial" panose="020B0604020202020204" pitchFamily="34" charset="0"/>
              </a:rPr>
              <a:t>September 17, 2019</a:t>
            </a:r>
            <a:r>
              <a:rPr lang="en-US" sz="3200" b="1" dirty="0">
                <a:solidFill>
                  <a:srgbClr val="006600"/>
                </a:solidFill>
              </a:rPr>
              <a:t/>
            </a:r>
            <a:br>
              <a:rPr lang="en-US" sz="3200" b="1" dirty="0">
                <a:solidFill>
                  <a:srgbClr val="006600"/>
                </a:solidFill>
              </a:rPr>
            </a:br>
            <a:r>
              <a:rPr lang="en-US" sz="3200" b="1" dirty="0">
                <a:solidFill>
                  <a:srgbClr val="006600"/>
                </a:solidFill>
                <a:latin typeface="Arial" panose="020B0604020202020204" pitchFamily="34" charset="0"/>
              </a:rPr>
              <a:t>Guilford County</a:t>
            </a:r>
            <a:r>
              <a:rPr lang="en-US" sz="2400" b="1" dirty="0">
                <a:solidFill>
                  <a:srgbClr val="006600"/>
                </a:solidFill>
              </a:rPr>
              <a:t/>
            </a:r>
            <a:br>
              <a:rPr lang="en-US" sz="2400" b="1" dirty="0">
                <a:solidFill>
                  <a:srgbClr val="006600"/>
                </a:solidFill>
              </a:rPr>
            </a:br>
            <a:endParaRPr lang="en-US" sz="2400" b="1" dirty="0">
              <a:solidFill>
                <a:srgbClr val="006600"/>
              </a:solidFill>
            </a:endParaRPr>
          </a:p>
        </p:txBody>
      </p:sp>
    </p:spTree>
    <p:extLst>
      <p:ext uri="{BB962C8B-B14F-4D97-AF65-F5344CB8AC3E}">
        <p14:creationId xmlns:p14="http://schemas.microsoft.com/office/powerpoint/2010/main" val="10249234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
            </a:r>
            <a:br>
              <a:rPr lang="en-US" sz="4000" b="1" dirty="0" smtClean="0"/>
            </a:br>
            <a:r>
              <a:rPr lang="en-US" sz="4000" b="1" dirty="0" smtClean="0"/>
              <a:t>Mass </a:t>
            </a:r>
            <a:r>
              <a:rPr lang="en-US" sz="4000" b="1" dirty="0"/>
              <a:t>Appraisal and the </a:t>
            </a:r>
            <a:r>
              <a:rPr lang="en-US" sz="4000" b="1" dirty="0" smtClean="0"/>
              <a:t/>
            </a:r>
            <a:br>
              <a:rPr lang="en-US" sz="4000" b="1" dirty="0" smtClean="0"/>
            </a:br>
            <a:r>
              <a:rPr lang="en-US" sz="4000" b="1" dirty="0" smtClean="0"/>
              <a:t>Trending </a:t>
            </a:r>
            <a:r>
              <a:rPr lang="en-US" sz="4000" b="1" dirty="0"/>
              <a:t>Schedules</a:t>
            </a:r>
            <a:r>
              <a:rPr lang="en-US" dirty="0"/>
              <a:t/>
            </a:r>
            <a:br>
              <a:rPr lang="en-US" dirty="0"/>
            </a:br>
            <a:endParaRPr lang="en-US" dirty="0"/>
          </a:p>
        </p:txBody>
      </p:sp>
      <p:sp>
        <p:nvSpPr>
          <p:cNvPr id="5" name="Content Placeholder 4"/>
          <p:cNvSpPr>
            <a:spLocks noGrp="1"/>
          </p:cNvSpPr>
          <p:nvPr>
            <p:ph idx="1"/>
          </p:nvPr>
        </p:nvSpPr>
        <p:spPr>
          <a:xfrm>
            <a:off x="361741" y="1911699"/>
            <a:ext cx="8229600" cy="4525963"/>
          </a:xfrm>
        </p:spPr>
        <p:txBody>
          <a:bodyPr>
            <a:normAutofit/>
          </a:bodyPr>
          <a:lstStyle/>
          <a:p>
            <a:pPr marL="457200" lvl="1" indent="0">
              <a:buNone/>
            </a:pPr>
            <a:r>
              <a:rPr lang="en-US" dirty="0" smtClean="0"/>
              <a:t>	Value using 15 schedules  =  $1,573,138 </a:t>
            </a:r>
          </a:p>
          <a:p>
            <a:pPr marL="457200" lvl="1" indent="0">
              <a:buNone/>
            </a:pPr>
            <a:endParaRPr lang="en-US" i="1" dirty="0"/>
          </a:p>
          <a:p>
            <a:pPr marL="457200" lvl="1" indent="0">
              <a:buNone/>
            </a:pPr>
            <a:r>
              <a:rPr lang="en-US" dirty="0" smtClean="0"/>
              <a:t>	Value using 4 schedules     =  $1,546,283 </a:t>
            </a:r>
            <a:endParaRPr lang="en-US" dirty="0"/>
          </a:p>
          <a:p>
            <a:pPr marL="457200" lvl="1" indent="0">
              <a:buNone/>
            </a:pPr>
            <a:endParaRPr lang="en-US" dirty="0" smtClean="0"/>
          </a:p>
          <a:p>
            <a:pPr marL="457200" lvl="1" indent="0">
              <a:buNone/>
            </a:pPr>
            <a:r>
              <a:rPr lang="en-US" dirty="0" smtClean="0"/>
              <a:t>	Difference in Value              =  $     26,855 </a:t>
            </a:r>
            <a:endParaRPr lang="en-US" dirty="0"/>
          </a:p>
          <a:p>
            <a:pPr marL="457200" lvl="1" indent="0">
              <a:buNone/>
            </a:pPr>
            <a:endParaRPr lang="en-US" dirty="0" smtClean="0"/>
          </a:p>
          <a:p>
            <a:pPr marL="457200" lvl="1" indent="0">
              <a:buNone/>
            </a:pPr>
            <a:r>
              <a:rPr lang="en-US" dirty="0" smtClean="0"/>
              <a:t>					1.7% Difference</a:t>
            </a:r>
          </a:p>
        </p:txBody>
      </p:sp>
    </p:spTree>
    <p:extLst>
      <p:ext uri="{BB962C8B-B14F-4D97-AF65-F5344CB8AC3E}">
        <p14:creationId xmlns:p14="http://schemas.microsoft.com/office/powerpoint/2010/main" val="13923143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Trailers Registered in </a:t>
            </a:r>
            <a:br>
              <a:rPr lang="en-US" b="1" dirty="0"/>
            </a:br>
            <a:r>
              <a:rPr lang="en-US" b="1" dirty="0"/>
              <a:t>Other States</a:t>
            </a:r>
            <a:br>
              <a:rPr lang="en-US" b="1" dirty="0"/>
            </a:br>
            <a:endParaRPr lang="en-US" dirty="0"/>
          </a:p>
        </p:txBody>
      </p:sp>
      <p:pic>
        <p:nvPicPr>
          <p:cNvPr id="4098" name="Picture 2" descr="Image result for pics of semi trailer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2630" y="2371411"/>
            <a:ext cx="4882470" cy="3491182"/>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Image result for pics of semi trailer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9121" y="2259058"/>
            <a:ext cx="3863766" cy="24068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69341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4307" y="274638"/>
            <a:ext cx="6923315" cy="1143000"/>
          </a:xfrm>
        </p:spPr>
        <p:txBody>
          <a:bodyPr>
            <a:noAutofit/>
          </a:bodyPr>
          <a:lstStyle/>
          <a:p>
            <a:pPr marL="0" indent="0" algn="l"/>
            <a:r>
              <a:rPr lang="en-US" sz="2400" b="1" dirty="0"/>
              <a:t>§ 105-330.1.  Classification of motor vehicles.</a:t>
            </a:r>
            <a:br>
              <a:rPr lang="en-US" sz="2400" b="1" dirty="0"/>
            </a:br>
            <a:r>
              <a:rPr lang="en-US" sz="2400" dirty="0"/>
              <a:t>(a)   </a:t>
            </a:r>
            <a:r>
              <a:rPr lang="en-US" sz="2400" dirty="0" smtClean="0"/>
              <a:t>Classification</a:t>
            </a:r>
            <a:r>
              <a:rPr lang="en-US" sz="2400" dirty="0"/>
              <a:t>. - All motor vehicles other than the motor vehicles listed in subsection (b) of this section</a:t>
            </a:r>
          </a:p>
        </p:txBody>
      </p:sp>
      <p:sp>
        <p:nvSpPr>
          <p:cNvPr id="3" name="Content Placeholder 2"/>
          <p:cNvSpPr>
            <a:spLocks noGrp="1"/>
          </p:cNvSpPr>
          <p:nvPr>
            <p:ph idx="1"/>
          </p:nvPr>
        </p:nvSpPr>
        <p:spPr>
          <a:xfrm>
            <a:off x="70338" y="1951892"/>
            <a:ext cx="8927961" cy="4525963"/>
          </a:xfrm>
        </p:spPr>
        <p:txBody>
          <a:bodyPr>
            <a:noAutofit/>
          </a:bodyPr>
          <a:lstStyle/>
          <a:p>
            <a:pPr marL="0" indent="0">
              <a:buNone/>
            </a:pPr>
            <a:r>
              <a:rPr lang="en-US" sz="2000" dirty="0" smtClean="0"/>
              <a:t>(</a:t>
            </a:r>
            <a:r>
              <a:rPr lang="en-US" sz="2000" dirty="0"/>
              <a:t>b)        </a:t>
            </a:r>
            <a:r>
              <a:rPr lang="en-US" sz="2000" dirty="0" smtClean="0"/>
              <a:t>Exceptions:</a:t>
            </a:r>
            <a:endParaRPr lang="en-US" sz="2000" dirty="0"/>
          </a:p>
          <a:p>
            <a:pPr marL="0" indent="0">
              <a:buNone/>
            </a:pPr>
            <a:r>
              <a:rPr lang="en-US" sz="2400" dirty="0"/>
              <a:t>(1)  </a:t>
            </a:r>
            <a:r>
              <a:rPr lang="en-US" sz="2400" dirty="0" smtClean="0"/>
              <a:t>Motor </a:t>
            </a:r>
            <a:r>
              <a:rPr lang="en-US" sz="2400" dirty="0"/>
              <a:t>vehicles exempt from registration pursuant to G.S. 20-51.</a:t>
            </a:r>
          </a:p>
          <a:p>
            <a:pPr marL="0" indent="0">
              <a:buNone/>
            </a:pPr>
            <a:r>
              <a:rPr lang="en-US" sz="2400" dirty="0" smtClean="0"/>
              <a:t>(2)  Manufactured </a:t>
            </a:r>
            <a:r>
              <a:rPr lang="en-US" sz="2400" dirty="0"/>
              <a:t>homes, mobile classrooms, and mobile offices.</a:t>
            </a:r>
          </a:p>
          <a:p>
            <a:pPr marL="0" indent="0">
              <a:buNone/>
            </a:pPr>
            <a:r>
              <a:rPr lang="en-US" sz="2400" dirty="0">
                <a:solidFill>
                  <a:srgbClr val="FF0000"/>
                </a:solidFill>
              </a:rPr>
              <a:t>(3)  </a:t>
            </a:r>
            <a:r>
              <a:rPr lang="en-US" sz="2400" dirty="0" smtClean="0">
                <a:solidFill>
                  <a:srgbClr val="FF0000"/>
                </a:solidFill>
              </a:rPr>
              <a:t>Semitrailers </a:t>
            </a:r>
            <a:r>
              <a:rPr lang="en-US" sz="2400" dirty="0">
                <a:solidFill>
                  <a:srgbClr val="FF0000"/>
                </a:solidFill>
              </a:rPr>
              <a:t>or trailers registered on a multiyear basis.</a:t>
            </a:r>
          </a:p>
          <a:p>
            <a:pPr marL="0" indent="0">
              <a:buNone/>
            </a:pPr>
            <a:r>
              <a:rPr lang="en-US" sz="2400" dirty="0">
                <a:solidFill>
                  <a:srgbClr val="FF0000"/>
                </a:solidFill>
              </a:rPr>
              <a:t>(4)  </a:t>
            </a:r>
            <a:r>
              <a:rPr lang="en-US" sz="2400" dirty="0" smtClean="0">
                <a:solidFill>
                  <a:srgbClr val="FF0000"/>
                </a:solidFill>
              </a:rPr>
              <a:t>Motor </a:t>
            </a:r>
            <a:r>
              <a:rPr lang="en-US" sz="2400" dirty="0">
                <a:solidFill>
                  <a:srgbClr val="FF0000"/>
                </a:solidFill>
              </a:rPr>
              <a:t>vehicles owned or leased by a public service company and appraised </a:t>
            </a:r>
            <a:r>
              <a:rPr lang="en-US" sz="2400" dirty="0" smtClean="0">
                <a:solidFill>
                  <a:srgbClr val="FF0000"/>
                </a:solidFill>
              </a:rPr>
              <a:t>under </a:t>
            </a:r>
            <a:r>
              <a:rPr lang="en-US" sz="2400" dirty="0">
                <a:solidFill>
                  <a:srgbClr val="FF0000"/>
                </a:solidFill>
              </a:rPr>
              <a:t>G.S. 105-335.</a:t>
            </a:r>
          </a:p>
          <a:p>
            <a:pPr marL="0" indent="0">
              <a:buNone/>
            </a:pPr>
            <a:r>
              <a:rPr lang="en-US" sz="2400" dirty="0"/>
              <a:t>(5)  </a:t>
            </a:r>
            <a:r>
              <a:rPr lang="en-US" sz="2400" dirty="0" smtClean="0"/>
              <a:t>Repealed </a:t>
            </a:r>
            <a:r>
              <a:rPr lang="en-US" sz="2400" dirty="0"/>
              <a:t>by Session Laws 2000, c. 140, s. 75(a), effective July 1, 2000.</a:t>
            </a:r>
          </a:p>
          <a:p>
            <a:pPr marL="0" indent="0">
              <a:buNone/>
            </a:pPr>
            <a:r>
              <a:rPr lang="en-US" sz="2400" dirty="0">
                <a:solidFill>
                  <a:srgbClr val="FF0000"/>
                </a:solidFill>
              </a:rPr>
              <a:t>(6) </a:t>
            </a:r>
            <a:r>
              <a:rPr lang="en-US" sz="2400" dirty="0"/>
              <a:t> </a:t>
            </a:r>
            <a:r>
              <a:rPr lang="en-US" sz="2400" dirty="0" smtClean="0">
                <a:solidFill>
                  <a:srgbClr val="FF0000"/>
                </a:solidFill>
              </a:rPr>
              <a:t>Motor </a:t>
            </a:r>
            <a:r>
              <a:rPr lang="en-US" sz="2400" dirty="0">
                <a:solidFill>
                  <a:srgbClr val="FF0000"/>
                </a:solidFill>
              </a:rPr>
              <a:t>vehicles registered under the International Registration Plan.</a:t>
            </a:r>
          </a:p>
          <a:p>
            <a:pPr marL="0" indent="0">
              <a:buNone/>
            </a:pPr>
            <a:r>
              <a:rPr lang="en-US" sz="2400" dirty="0"/>
              <a:t>     </a:t>
            </a:r>
            <a:endParaRPr lang="en-US" sz="2400" dirty="0"/>
          </a:p>
        </p:txBody>
      </p:sp>
    </p:spTree>
    <p:extLst>
      <p:ext uri="{BB962C8B-B14F-4D97-AF65-F5344CB8AC3E}">
        <p14:creationId xmlns:p14="http://schemas.microsoft.com/office/powerpoint/2010/main" val="14109632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Trailers Registered in </a:t>
            </a:r>
            <a:br>
              <a:rPr lang="en-US" b="1" dirty="0"/>
            </a:br>
            <a:r>
              <a:rPr lang="en-US" b="1" dirty="0"/>
              <a:t>Other States</a:t>
            </a:r>
            <a:br>
              <a:rPr lang="en-US" b="1" dirty="0"/>
            </a:b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“Of </a:t>
            </a:r>
            <a:r>
              <a:rPr lang="en-US" dirty="0"/>
              <a:t>the 810,933 “long-term trailers” registered in Maine this year, 784,328 have a mailing or legal address outside of Maine — in virtually every other state, including Hawaii. Some 150,810 of those registrations are linked to New Jersey. Only 26,605 trailers have both a Maine mailing and legal address</a:t>
            </a:r>
            <a:r>
              <a:rPr lang="en-US" dirty="0" smtClean="0"/>
              <a:t>.”</a:t>
            </a:r>
            <a:endParaRPr lang="en-US" dirty="0"/>
          </a:p>
        </p:txBody>
      </p:sp>
    </p:spTree>
    <p:extLst>
      <p:ext uri="{BB962C8B-B14F-4D97-AF65-F5344CB8AC3E}">
        <p14:creationId xmlns:p14="http://schemas.microsoft.com/office/powerpoint/2010/main" val="26477257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
          <p:cNvSpPr>
            <a:spLocks noChangeArrowheads="1"/>
          </p:cNvSpPr>
          <p:nvPr/>
        </p:nvSpPr>
        <p:spPr bwMode="auto">
          <a:xfrm>
            <a:off x="1833824" y="307599"/>
            <a:ext cx="7219741"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smtClean="0">
                <a:solidFill>
                  <a:srgbClr val="232323"/>
                </a:solidFill>
                <a:latin typeface="Georgia" panose="02040502050405020303" pitchFamily="18" charset="0"/>
                <a:ea typeface="Times New Roman" panose="02020603050405020304" pitchFamily="18" charset="0"/>
              </a:rPr>
              <a:t>“</a:t>
            </a:r>
            <a:r>
              <a:rPr kumimoji="0" lang="en-US" altLang="en-US" sz="2400" b="0" i="0" u="none" strike="noStrike" cap="none" normalizeH="0" baseline="0" dirty="0" smtClean="0">
                <a:ln>
                  <a:noFill/>
                </a:ln>
                <a:solidFill>
                  <a:srgbClr val="232323"/>
                </a:solidFill>
                <a:effectLst/>
                <a:latin typeface="Georgia" panose="02040502050405020303" pitchFamily="18" charset="0"/>
                <a:ea typeface="Times New Roman" panose="02020603050405020304" pitchFamily="18" charset="0"/>
              </a:rPr>
              <a:t>Connecticut had some heartburn over this,” says an unapologetic Dunlap, when officials there noticed more and more Connecticut residents driving cars with Maine plates.</a:t>
            </a:r>
            <a:endParaRPr kumimoji="0" lang="en-US" altLang="en-US" sz="2400" b="0" i="0" u="none" strike="noStrike" cap="none" normalizeH="0" baseline="0" dirty="0" smtClean="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rgbClr val="232323"/>
              </a:solidFill>
              <a:latin typeface="Georgia" panose="02040502050405020303" pitchFamily="18"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232323"/>
                </a:solidFill>
                <a:effectLst/>
                <a:latin typeface="Georgia" panose="02040502050405020303" pitchFamily="18" charset="0"/>
                <a:ea typeface="Times New Roman" panose="02020603050405020304" pitchFamily="18" charset="0"/>
              </a:rPr>
              <a:t>In Connecticut, residents who owe property taxes can’t register their vehicles until the debt is paid.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rgbClr val="232323"/>
              </a:solidFill>
              <a:effectLst/>
              <a:latin typeface="Georgia" panose="02040502050405020303" pitchFamily="18"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232323"/>
                </a:solidFill>
                <a:effectLst/>
                <a:latin typeface="Georgia" panose="02040502050405020303" pitchFamily="18" charset="0"/>
                <a:ea typeface="Times New Roman" panose="02020603050405020304" pitchFamily="18" charset="0"/>
              </a:rPr>
              <a:t>Maine, incidentally, also prohibits its residents from registering their home-based cars in other states.</a:t>
            </a:r>
            <a:endParaRPr kumimoji="0" lang="en-US" altLang="en-US" sz="2400" b="0" i="0" u="none" strike="noStrike" cap="none" normalizeH="0" baseline="0" dirty="0" smtClean="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rgbClr val="232323"/>
              </a:solidFill>
              <a:effectLst/>
              <a:latin typeface="Georgia" panose="02040502050405020303" pitchFamily="18"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232323"/>
                </a:solidFill>
                <a:effectLst/>
                <a:latin typeface="Georgia" panose="02040502050405020303" pitchFamily="18" charset="0"/>
                <a:ea typeface="Times New Roman" panose="02020603050405020304" pitchFamily="18" charset="0"/>
              </a:rPr>
              <a:t>Of the Connecticut dustup and Maine’s easy registration practices, Dunlap says Maine is just being competitive.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232323"/>
                </a:solidFill>
                <a:effectLst/>
                <a:latin typeface="Georgia" panose="02040502050405020303" pitchFamily="18" charset="0"/>
                <a:ea typeface="Times New Roman" panose="02020603050405020304" pitchFamily="18" charset="0"/>
              </a:rPr>
              <a:t>“This is a program that works for us.”</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428982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3968" y="525847"/>
            <a:ext cx="6822831" cy="1143000"/>
          </a:xfrm>
        </p:spPr>
        <p:txBody>
          <a:bodyPr>
            <a:noAutofit/>
          </a:bodyPr>
          <a:lstStyle/>
          <a:p>
            <a:r>
              <a:rPr lang="en-US" b="1" dirty="0"/>
              <a:t>Trailers Registered in </a:t>
            </a:r>
            <a:r>
              <a:rPr lang="en-US" b="1" dirty="0" smtClean="0"/>
              <a:t/>
            </a:r>
            <a:br>
              <a:rPr lang="en-US" b="1" dirty="0" smtClean="0"/>
            </a:br>
            <a:r>
              <a:rPr lang="en-US" b="1" dirty="0" smtClean="0"/>
              <a:t>Other </a:t>
            </a:r>
            <a:r>
              <a:rPr lang="en-US" b="1" dirty="0"/>
              <a:t>States</a:t>
            </a:r>
            <a:br>
              <a:rPr lang="en-US" b="1" dirty="0"/>
            </a:br>
            <a:endParaRPr lang="en-US" b="1" dirty="0"/>
          </a:p>
        </p:txBody>
      </p:sp>
      <p:pic>
        <p:nvPicPr>
          <p:cNvPr id="1026" name="Picture 2" descr="Maine Trailer Registration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1401" y="2144094"/>
            <a:ext cx="8684493" cy="264394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321358" y="5032940"/>
            <a:ext cx="7405635" cy="584775"/>
          </a:xfrm>
          <a:prstGeom prst="rect">
            <a:avLst/>
          </a:prstGeom>
        </p:spPr>
        <p:txBody>
          <a:bodyPr wrap="square">
            <a:spAutoFit/>
          </a:bodyPr>
          <a:lstStyle/>
          <a:p>
            <a:r>
              <a:rPr lang="en-US" sz="3200" dirty="0">
                <a:hlinkClick r:id="rId3"/>
              </a:rPr>
              <a:t>https://mainetrailerregistrations.com</a:t>
            </a:r>
            <a:endParaRPr lang="en-US" sz="3200" dirty="0"/>
          </a:p>
        </p:txBody>
      </p:sp>
    </p:spTree>
    <p:extLst>
      <p:ext uri="{BB962C8B-B14F-4D97-AF65-F5344CB8AC3E}">
        <p14:creationId xmlns:p14="http://schemas.microsoft.com/office/powerpoint/2010/main" val="42511497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1354" y="1954405"/>
            <a:ext cx="8721969" cy="4031873"/>
          </a:xfrm>
          <a:prstGeom prst="rect">
            <a:avLst/>
          </a:prstGeom>
        </p:spPr>
        <p:txBody>
          <a:bodyPr wrap="square">
            <a:spAutoFit/>
          </a:bodyPr>
          <a:lstStyle/>
          <a:p>
            <a:r>
              <a:rPr lang="en-US" sz="3200" b="1" dirty="0">
                <a:solidFill>
                  <a:srgbClr val="666666"/>
                </a:solidFill>
                <a:latin typeface="Open Sans"/>
              </a:rPr>
              <a:t>Maine Trailer Registrations is a licensed Registration Agent  for the State of Maine Bureau of Motor Vehicles. </a:t>
            </a:r>
            <a:endParaRPr lang="en-US" sz="3200" b="1" dirty="0" smtClean="0">
              <a:solidFill>
                <a:srgbClr val="666666"/>
              </a:solidFill>
              <a:latin typeface="Open Sans"/>
            </a:endParaRPr>
          </a:p>
          <a:p>
            <a:endParaRPr lang="en-US" sz="3200" b="1" dirty="0" smtClean="0">
              <a:solidFill>
                <a:srgbClr val="666666"/>
              </a:solidFill>
              <a:latin typeface="Open Sans"/>
            </a:endParaRPr>
          </a:p>
          <a:p>
            <a:r>
              <a:rPr lang="en-US" sz="3200" b="1" dirty="0" smtClean="0">
                <a:solidFill>
                  <a:srgbClr val="666666"/>
                </a:solidFill>
                <a:latin typeface="Open Sans"/>
              </a:rPr>
              <a:t>We </a:t>
            </a:r>
            <a:r>
              <a:rPr lang="en-US" sz="3200" b="1" dirty="0">
                <a:solidFill>
                  <a:srgbClr val="666666"/>
                </a:solidFill>
                <a:latin typeface="Open Sans"/>
              </a:rPr>
              <a:t>are able to register and title trailers for in and out-of-state individuals, as well as all size businesses from Maine to California – this means YOU!</a:t>
            </a:r>
            <a:endParaRPr lang="en-US" sz="3200" b="1" dirty="0"/>
          </a:p>
        </p:txBody>
      </p:sp>
      <p:sp>
        <p:nvSpPr>
          <p:cNvPr id="3" name="Rectangle 2"/>
          <p:cNvSpPr/>
          <p:nvPr/>
        </p:nvSpPr>
        <p:spPr>
          <a:xfrm>
            <a:off x="2064936" y="155749"/>
            <a:ext cx="6626888" cy="2123658"/>
          </a:xfrm>
          <a:prstGeom prst="rect">
            <a:avLst/>
          </a:prstGeom>
        </p:spPr>
        <p:txBody>
          <a:bodyPr wrap="square">
            <a:spAutoFit/>
          </a:bodyPr>
          <a:lstStyle/>
          <a:p>
            <a:pPr algn="ctr"/>
            <a:r>
              <a:rPr lang="en-US" sz="4400" dirty="0"/>
              <a:t>Trailers Registered in </a:t>
            </a:r>
            <a:br>
              <a:rPr lang="en-US" sz="4400" dirty="0"/>
            </a:br>
            <a:r>
              <a:rPr lang="en-US" sz="4400" dirty="0"/>
              <a:t>Other States</a:t>
            </a:r>
            <a:br>
              <a:rPr lang="en-US" sz="4400" dirty="0"/>
            </a:br>
            <a:endParaRPr lang="en-US" sz="4400" dirty="0"/>
          </a:p>
        </p:txBody>
      </p:sp>
    </p:spTree>
    <p:extLst>
      <p:ext uri="{BB962C8B-B14F-4D97-AF65-F5344CB8AC3E}">
        <p14:creationId xmlns:p14="http://schemas.microsoft.com/office/powerpoint/2010/main" val="2221203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Staab Agenc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 y="1881136"/>
            <a:ext cx="9048750" cy="199072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034792" y="506158"/>
            <a:ext cx="5828044" cy="584775"/>
          </a:xfrm>
          <a:prstGeom prst="rect">
            <a:avLst/>
          </a:prstGeom>
        </p:spPr>
        <p:txBody>
          <a:bodyPr wrap="square">
            <a:spAutoFit/>
          </a:bodyPr>
          <a:lstStyle/>
          <a:p>
            <a:pPr algn="ctr"/>
            <a:r>
              <a:rPr lang="en-US" sz="3200" dirty="0">
                <a:hlinkClick r:id="rId3"/>
              </a:rPr>
              <a:t>https://staabagency.com/</a:t>
            </a:r>
            <a:endParaRPr lang="en-US" sz="3200" dirty="0"/>
          </a:p>
        </p:txBody>
      </p:sp>
      <p:sp>
        <p:nvSpPr>
          <p:cNvPr id="3" name="Rectangle 2"/>
          <p:cNvSpPr/>
          <p:nvPr/>
        </p:nvSpPr>
        <p:spPr>
          <a:xfrm>
            <a:off x="628022" y="4139920"/>
            <a:ext cx="8184382" cy="1938992"/>
          </a:xfrm>
          <a:prstGeom prst="rect">
            <a:avLst/>
          </a:prstGeom>
        </p:spPr>
        <p:txBody>
          <a:bodyPr wrap="square">
            <a:spAutoFit/>
          </a:bodyPr>
          <a:lstStyle/>
          <a:p>
            <a:r>
              <a:rPr lang="en-US" sz="2400" dirty="0">
                <a:solidFill>
                  <a:srgbClr val="545454"/>
                </a:solidFill>
                <a:latin typeface="arial" panose="020B0604020202020204" pitchFamily="34" charset="0"/>
              </a:rPr>
              <a:t>We processes </a:t>
            </a:r>
            <a:r>
              <a:rPr lang="en-US" sz="2400" b="1" dirty="0">
                <a:solidFill>
                  <a:srgbClr val="6A6A6A"/>
                </a:solidFill>
                <a:latin typeface="arial" panose="020B0604020202020204" pitchFamily="34" charset="0"/>
              </a:rPr>
              <a:t>Maine trailer </a:t>
            </a:r>
            <a:r>
              <a:rPr lang="en-US" sz="2400" b="1" dirty="0" smtClean="0">
                <a:solidFill>
                  <a:srgbClr val="6A6A6A"/>
                </a:solidFill>
                <a:latin typeface="arial" panose="020B0604020202020204" pitchFamily="34" charset="0"/>
              </a:rPr>
              <a:t>Registration</a:t>
            </a:r>
            <a:r>
              <a:rPr lang="en-US" sz="2400" dirty="0">
                <a:solidFill>
                  <a:srgbClr val="545454"/>
                </a:solidFill>
                <a:latin typeface="arial" panose="020B0604020202020204" pitchFamily="34" charset="0"/>
              </a:rPr>
              <a:t> &amp; </a:t>
            </a:r>
            <a:r>
              <a:rPr lang="en-US" sz="2400" b="1" dirty="0">
                <a:solidFill>
                  <a:srgbClr val="6A6A6A"/>
                </a:solidFill>
                <a:latin typeface="arial" panose="020B0604020202020204" pitchFamily="34" charset="0"/>
              </a:rPr>
              <a:t>title</a:t>
            </a:r>
            <a:r>
              <a:rPr lang="en-US" sz="2400" dirty="0">
                <a:solidFill>
                  <a:srgbClr val="545454"/>
                </a:solidFill>
                <a:latin typeface="arial" panose="020B0604020202020204" pitchFamily="34" charset="0"/>
              </a:rPr>
              <a:t> applications for trucking, shipping &amp; railroad companies, including ... </a:t>
            </a:r>
            <a:r>
              <a:rPr lang="en-US" sz="2400" b="1" dirty="0">
                <a:solidFill>
                  <a:srgbClr val="6A6A6A"/>
                </a:solidFill>
                <a:latin typeface="arial" panose="020B0604020202020204" pitchFamily="34" charset="0"/>
              </a:rPr>
              <a:t>Maine</a:t>
            </a:r>
            <a:r>
              <a:rPr lang="en-US" sz="2400" dirty="0">
                <a:solidFill>
                  <a:srgbClr val="545454"/>
                </a:solidFill>
                <a:latin typeface="arial" panose="020B0604020202020204" pitchFamily="34" charset="0"/>
              </a:rPr>
              <a:t> offers license plates </a:t>
            </a:r>
            <a:r>
              <a:rPr lang="en-US" sz="2400" b="1" dirty="0">
                <a:solidFill>
                  <a:srgbClr val="6A6A6A"/>
                </a:solidFill>
                <a:latin typeface="arial" panose="020B0604020202020204" pitchFamily="34" charset="0"/>
              </a:rPr>
              <a:t>that will</a:t>
            </a:r>
            <a:r>
              <a:rPr lang="en-US" sz="2400" dirty="0">
                <a:solidFill>
                  <a:srgbClr val="545454"/>
                </a:solidFill>
                <a:latin typeface="arial" panose="020B0604020202020204" pitchFamily="34" charset="0"/>
              </a:rPr>
              <a:t> expire from one through 12 years. You are tax exempt being an </a:t>
            </a:r>
            <a:r>
              <a:rPr lang="en-US" sz="2400" b="1" dirty="0">
                <a:solidFill>
                  <a:srgbClr val="6A6A6A"/>
                </a:solidFill>
                <a:latin typeface="arial" panose="020B0604020202020204" pitchFamily="34" charset="0"/>
              </a:rPr>
              <a:t>out of state</a:t>
            </a:r>
            <a:r>
              <a:rPr lang="en-US" sz="2400" dirty="0">
                <a:solidFill>
                  <a:srgbClr val="545454"/>
                </a:solidFill>
                <a:latin typeface="arial" panose="020B0604020202020204" pitchFamily="34" charset="0"/>
              </a:rPr>
              <a:t> customer.</a:t>
            </a:r>
            <a:endParaRPr lang="en-US" sz="2400" dirty="0"/>
          </a:p>
        </p:txBody>
      </p:sp>
    </p:spTree>
    <p:extLst>
      <p:ext uri="{BB962C8B-B14F-4D97-AF65-F5344CB8AC3E}">
        <p14:creationId xmlns:p14="http://schemas.microsoft.com/office/powerpoint/2010/main" val="18342171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Trailers Registered in </a:t>
            </a:r>
            <a:br>
              <a:rPr lang="en-US" dirty="0"/>
            </a:br>
            <a:r>
              <a:rPr lang="en-US" dirty="0"/>
              <a:t>Other States</a:t>
            </a:r>
          </a:p>
        </p:txBody>
      </p:sp>
      <p:sp>
        <p:nvSpPr>
          <p:cNvPr id="3" name="Content Placeholder 2"/>
          <p:cNvSpPr>
            <a:spLocks noGrp="1"/>
          </p:cNvSpPr>
          <p:nvPr>
            <p:ph idx="1"/>
          </p:nvPr>
        </p:nvSpPr>
        <p:spPr>
          <a:xfrm>
            <a:off x="854110" y="1650441"/>
            <a:ext cx="8229600" cy="4525963"/>
          </a:xfrm>
        </p:spPr>
        <p:txBody>
          <a:bodyPr/>
          <a:lstStyle/>
          <a:p>
            <a:r>
              <a:rPr lang="en-US" dirty="0"/>
              <a:t>Our registration service is the largest and fastest in the State of Maine. We are very efficient and cost-effective to </a:t>
            </a:r>
            <a:r>
              <a:rPr lang="en-US" u="sng" dirty="0"/>
              <a:t>your</a:t>
            </a:r>
            <a:r>
              <a:rPr lang="en-US" dirty="0"/>
              <a:t> Company. We are equipped to process one to thousands of registrations and or titles in any given order. We have over 75,000 customers.</a:t>
            </a:r>
          </a:p>
          <a:p>
            <a:r>
              <a:rPr lang="en-US" b="1" dirty="0"/>
              <a:t>Order a plate at two o’clock today and</a:t>
            </a:r>
            <a:br>
              <a:rPr lang="en-US" b="1" dirty="0"/>
            </a:br>
            <a:r>
              <a:rPr lang="en-US" b="1" dirty="0"/>
              <a:t>have it by next morning!</a:t>
            </a:r>
          </a:p>
          <a:p>
            <a:endParaRPr lang="en-US" dirty="0"/>
          </a:p>
        </p:txBody>
      </p:sp>
    </p:spTree>
    <p:extLst>
      <p:ext uri="{BB962C8B-B14F-4D97-AF65-F5344CB8AC3E}">
        <p14:creationId xmlns:p14="http://schemas.microsoft.com/office/powerpoint/2010/main" val="29482812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75467" y="417072"/>
            <a:ext cx="6747469" cy="6186309"/>
          </a:xfrm>
          <a:prstGeom prst="rect">
            <a:avLst/>
          </a:prstGeom>
        </p:spPr>
        <p:txBody>
          <a:bodyPr wrap="square">
            <a:spAutoFit/>
          </a:bodyPr>
          <a:lstStyle/>
          <a:p>
            <a:pPr algn="ctr" fontAlgn="base"/>
            <a:r>
              <a:rPr lang="en-US" b="1" dirty="0" smtClean="0">
                <a:solidFill>
                  <a:srgbClr val="999999"/>
                </a:solidFill>
                <a:latin typeface="Open Sans"/>
              </a:rPr>
              <a:t>$</a:t>
            </a:r>
            <a:r>
              <a:rPr lang="en-US" b="1" dirty="0">
                <a:solidFill>
                  <a:srgbClr val="4CAF50"/>
                </a:solidFill>
                <a:latin typeface="Open Sans"/>
              </a:rPr>
              <a:t>99</a:t>
            </a:r>
            <a:r>
              <a:rPr lang="en-US" b="1" dirty="0">
                <a:solidFill>
                  <a:srgbClr val="999999"/>
                </a:solidFill>
                <a:latin typeface="Open Sans"/>
              </a:rPr>
              <a:t>/5 Years</a:t>
            </a:r>
            <a:endParaRPr lang="en-US" b="1" dirty="0">
              <a:solidFill>
                <a:srgbClr val="666666"/>
              </a:solidFill>
              <a:latin typeface="Open Sans"/>
            </a:endParaRPr>
          </a:p>
          <a:p>
            <a:pPr fontAlgn="base">
              <a:buFont typeface="Arial" panose="020B0604020202020204" pitchFamily="34" charset="0"/>
              <a:buChar char="•"/>
            </a:pPr>
            <a:r>
              <a:rPr lang="en-US" b="1" dirty="0">
                <a:solidFill>
                  <a:srgbClr val="666666"/>
                </a:solidFill>
                <a:latin typeface="Open Sans"/>
              </a:rPr>
              <a:t>Processed Within 10 Business Days</a:t>
            </a:r>
          </a:p>
          <a:p>
            <a:pPr fontAlgn="base">
              <a:buFont typeface="Arial" panose="020B0604020202020204" pitchFamily="34" charset="0"/>
              <a:buChar char="•"/>
            </a:pPr>
            <a:r>
              <a:rPr lang="en-US" b="1" dirty="0">
                <a:solidFill>
                  <a:srgbClr val="666666"/>
                </a:solidFill>
                <a:latin typeface="Open Sans"/>
              </a:rPr>
              <a:t>Rush Available</a:t>
            </a:r>
          </a:p>
          <a:p>
            <a:pPr fontAlgn="base">
              <a:buFont typeface="Arial" panose="020B0604020202020204" pitchFamily="34" charset="0"/>
              <a:buChar char="•"/>
            </a:pPr>
            <a:r>
              <a:rPr lang="en-US" b="1" dirty="0">
                <a:solidFill>
                  <a:srgbClr val="666666"/>
                </a:solidFill>
                <a:latin typeface="Open Sans"/>
              </a:rPr>
              <a:t>Title Extra</a:t>
            </a:r>
          </a:p>
          <a:p>
            <a:pPr fontAlgn="base">
              <a:buFont typeface="Arial" panose="020B0604020202020204" pitchFamily="34" charset="0"/>
              <a:buChar char="•"/>
            </a:pPr>
            <a:r>
              <a:rPr lang="en-US" b="1" dirty="0">
                <a:solidFill>
                  <a:srgbClr val="666666"/>
                </a:solidFill>
                <a:latin typeface="Open Sans"/>
              </a:rPr>
              <a:t>Easy Renewals</a:t>
            </a:r>
          </a:p>
          <a:p>
            <a:pPr algn="ctr" fontAlgn="base"/>
            <a:r>
              <a:rPr lang="en-US" b="1" dirty="0">
                <a:solidFill>
                  <a:srgbClr val="4CAF50"/>
                </a:solidFill>
                <a:latin typeface="Open Sans"/>
                <a:hlinkClick r:id="rId2"/>
              </a:rPr>
              <a:t>Register Now!</a:t>
            </a:r>
            <a:endParaRPr lang="en-US" b="1" dirty="0">
              <a:solidFill>
                <a:srgbClr val="666666"/>
              </a:solidFill>
              <a:latin typeface="Open Sans"/>
            </a:endParaRPr>
          </a:p>
          <a:p>
            <a:pPr algn="ctr" fontAlgn="base"/>
            <a:r>
              <a:rPr lang="en-US" b="1" dirty="0">
                <a:solidFill>
                  <a:srgbClr val="FFFFFF"/>
                </a:solidFill>
                <a:latin typeface="Open Sans"/>
              </a:rPr>
              <a:t>12 Year Registration</a:t>
            </a:r>
          </a:p>
          <a:p>
            <a:pPr algn="ctr" fontAlgn="base"/>
            <a:r>
              <a:rPr lang="en-US" b="1" dirty="0">
                <a:solidFill>
                  <a:srgbClr val="999999"/>
                </a:solidFill>
                <a:latin typeface="Open Sans"/>
              </a:rPr>
              <a:t>$</a:t>
            </a:r>
            <a:r>
              <a:rPr lang="en-US" b="1" dirty="0">
                <a:solidFill>
                  <a:srgbClr val="4CAF50"/>
                </a:solidFill>
                <a:latin typeface="Open Sans"/>
              </a:rPr>
              <a:t>229</a:t>
            </a:r>
            <a:r>
              <a:rPr lang="en-US" b="1" dirty="0">
                <a:solidFill>
                  <a:srgbClr val="999999"/>
                </a:solidFill>
                <a:latin typeface="Open Sans"/>
              </a:rPr>
              <a:t>/12 Years</a:t>
            </a:r>
            <a:endParaRPr lang="en-US" b="1" dirty="0">
              <a:solidFill>
                <a:srgbClr val="666666"/>
              </a:solidFill>
              <a:latin typeface="Open Sans"/>
            </a:endParaRPr>
          </a:p>
          <a:p>
            <a:pPr fontAlgn="base">
              <a:buFont typeface="Arial" panose="020B0604020202020204" pitchFamily="34" charset="0"/>
              <a:buChar char="•"/>
            </a:pPr>
            <a:r>
              <a:rPr lang="en-US" b="1" dirty="0">
                <a:solidFill>
                  <a:srgbClr val="666666"/>
                </a:solidFill>
                <a:latin typeface="Open Sans"/>
              </a:rPr>
              <a:t>Best Value!</a:t>
            </a:r>
          </a:p>
          <a:p>
            <a:pPr fontAlgn="base">
              <a:buFont typeface="Arial" panose="020B0604020202020204" pitchFamily="34" charset="0"/>
              <a:buChar char="•"/>
            </a:pPr>
            <a:r>
              <a:rPr lang="en-US" b="1" dirty="0">
                <a:solidFill>
                  <a:srgbClr val="666666"/>
                </a:solidFill>
                <a:latin typeface="Open Sans"/>
              </a:rPr>
              <a:t>Processed Within 10 Business Days</a:t>
            </a:r>
          </a:p>
          <a:p>
            <a:pPr fontAlgn="base">
              <a:buFont typeface="Arial" panose="020B0604020202020204" pitchFamily="34" charset="0"/>
              <a:buChar char="•"/>
            </a:pPr>
            <a:r>
              <a:rPr lang="en-US" b="1" dirty="0">
                <a:solidFill>
                  <a:srgbClr val="666666"/>
                </a:solidFill>
                <a:latin typeface="Open Sans"/>
              </a:rPr>
              <a:t>Rush Available</a:t>
            </a:r>
          </a:p>
          <a:p>
            <a:pPr fontAlgn="base">
              <a:buFont typeface="Arial" panose="020B0604020202020204" pitchFamily="34" charset="0"/>
              <a:buChar char="•"/>
            </a:pPr>
            <a:r>
              <a:rPr lang="en-US" b="1" dirty="0">
                <a:solidFill>
                  <a:srgbClr val="666666"/>
                </a:solidFill>
                <a:latin typeface="Open Sans"/>
              </a:rPr>
              <a:t>Title Extra</a:t>
            </a:r>
          </a:p>
          <a:p>
            <a:pPr fontAlgn="base">
              <a:buFont typeface="Arial" panose="020B0604020202020204" pitchFamily="34" charset="0"/>
              <a:buChar char="•"/>
            </a:pPr>
            <a:r>
              <a:rPr lang="en-US" b="1" dirty="0">
                <a:solidFill>
                  <a:srgbClr val="666666"/>
                </a:solidFill>
                <a:latin typeface="Open Sans"/>
              </a:rPr>
              <a:t>Easy Renewal</a:t>
            </a:r>
          </a:p>
          <a:p>
            <a:pPr algn="ctr" fontAlgn="base"/>
            <a:r>
              <a:rPr lang="en-US" b="1" dirty="0">
                <a:solidFill>
                  <a:srgbClr val="4CAF50"/>
                </a:solidFill>
                <a:latin typeface="Open Sans"/>
                <a:hlinkClick r:id="rId2"/>
              </a:rPr>
              <a:t>Register Now!</a:t>
            </a:r>
            <a:endParaRPr lang="en-US" b="1" dirty="0">
              <a:solidFill>
                <a:srgbClr val="666666"/>
              </a:solidFill>
              <a:latin typeface="Open Sans"/>
            </a:endParaRPr>
          </a:p>
          <a:p>
            <a:pPr algn="ctr" fontAlgn="base"/>
            <a:r>
              <a:rPr lang="en-US" b="1" dirty="0">
                <a:solidFill>
                  <a:srgbClr val="FFFFFF"/>
                </a:solidFill>
                <a:latin typeface="Open Sans"/>
              </a:rPr>
              <a:t>10 Year Registration</a:t>
            </a:r>
          </a:p>
          <a:p>
            <a:pPr algn="ctr" fontAlgn="base"/>
            <a:r>
              <a:rPr lang="en-US" b="1" dirty="0">
                <a:solidFill>
                  <a:srgbClr val="999999"/>
                </a:solidFill>
                <a:latin typeface="Open Sans"/>
              </a:rPr>
              <a:t>$</a:t>
            </a:r>
            <a:r>
              <a:rPr lang="en-US" b="1" dirty="0">
                <a:solidFill>
                  <a:srgbClr val="4CAF50"/>
                </a:solidFill>
                <a:latin typeface="Open Sans"/>
              </a:rPr>
              <a:t>189</a:t>
            </a:r>
            <a:r>
              <a:rPr lang="en-US" b="1" dirty="0">
                <a:solidFill>
                  <a:srgbClr val="999999"/>
                </a:solidFill>
                <a:latin typeface="Open Sans"/>
              </a:rPr>
              <a:t>/10 Years</a:t>
            </a:r>
            <a:endParaRPr lang="en-US" b="1" dirty="0">
              <a:solidFill>
                <a:srgbClr val="666666"/>
              </a:solidFill>
              <a:latin typeface="Open Sans"/>
            </a:endParaRPr>
          </a:p>
          <a:p>
            <a:pPr fontAlgn="base">
              <a:buFont typeface="Arial" panose="020B0604020202020204" pitchFamily="34" charset="0"/>
              <a:buChar char="•"/>
            </a:pPr>
            <a:r>
              <a:rPr lang="en-US" b="1" dirty="0">
                <a:solidFill>
                  <a:srgbClr val="666666"/>
                </a:solidFill>
                <a:latin typeface="Open Sans"/>
              </a:rPr>
              <a:t>Processed Within 10 Business Days</a:t>
            </a:r>
          </a:p>
          <a:p>
            <a:pPr fontAlgn="base">
              <a:buFont typeface="Arial" panose="020B0604020202020204" pitchFamily="34" charset="0"/>
              <a:buChar char="•"/>
            </a:pPr>
            <a:r>
              <a:rPr lang="en-US" b="1" dirty="0">
                <a:solidFill>
                  <a:srgbClr val="666666"/>
                </a:solidFill>
                <a:latin typeface="Open Sans"/>
              </a:rPr>
              <a:t>Rush Available</a:t>
            </a:r>
          </a:p>
          <a:p>
            <a:pPr fontAlgn="base">
              <a:buFont typeface="Arial" panose="020B0604020202020204" pitchFamily="34" charset="0"/>
              <a:buChar char="•"/>
            </a:pPr>
            <a:r>
              <a:rPr lang="en-US" b="1" dirty="0">
                <a:solidFill>
                  <a:srgbClr val="666666"/>
                </a:solidFill>
                <a:latin typeface="Open Sans"/>
              </a:rPr>
              <a:t>Title Extra</a:t>
            </a:r>
          </a:p>
          <a:p>
            <a:pPr fontAlgn="base">
              <a:buFont typeface="Arial" panose="020B0604020202020204" pitchFamily="34" charset="0"/>
              <a:buChar char="•"/>
            </a:pPr>
            <a:r>
              <a:rPr lang="en-US" b="1" dirty="0">
                <a:solidFill>
                  <a:srgbClr val="666666"/>
                </a:solidFill>
                <a:latin typeface="Open Sans"/>
              </a:rPr>
              <a:t>Easy Renewals</a:t>
            </a:r>
          </a:p>
          <a:p>
            <a:pPr algn="ctr" fontAlgn="base"/>
            <a:r>
              <a:rPr lang="en-US" b="1" dirty="0">
                <a:solidFill>
                  <a:srgbClr val="4CAF50"/>
                </a:solidFill>
                <a:latin typeface="Open Sans"/>
                <a:hlinkClick r:id="rId2"/>
              </a:rPr>
              <a:t>Register Now!</a:t>
            </a:r>
            <a:endParaRPr lang="en-US" b="1" dirty="0">
              <a:solidFill>
                <a:srgbClr val="666666"/>
              </a:solidFill>
              <a:latin typeface="Open Sans"/>
            </a:endParaRPr>
          </a:p>
          <a:p>
            <a:pPr fontAlgn="base"/>
            <a:endParaRPr lang="en-US" dirty="0">
              <a:effectLst/>
            </a:endParaRPr>
          </a:p>
        </p:txBody>
      </p:sp>
    </p:spTree>
    <p:extLst>
      <p:ext uri="{BB962C8B-B14F-4D97-AF65-F5344CB8AC3E}">
        <p14:creationId xmlns:p14="http://schemas.microsoft.com/office/powerpoint/2010/main" val="633479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4614" y="274638"/>
            <a:ext cx="6592186" cy="1143000"/>
          </a:xfrm>
        </p:spPr>
        <p:txBody>
          <a:bodyPr>
            <a:normAutofit/>
          </a:bodyPr>
          <a:lstStyle/>
          <a:p>
            <a:r>
              <a:rPr lang="en-US" sz="4800" b="1" dirty="0" smtClean="0"/>
              <a:t>Personal Property Issues</a:t>
            </a:r>
            <a:endParaRPr lang="en-US" sz="4800" b="1" dirty="0"/>
          </a:p>
        </p:txBody>
      </p:sp>
      <p:sp>
        <p:nvSpPr>
          <p:cNvPr id="3" name="Content Placeholder 2"/>
          <p:cNvSpPr>
            <a:spLocks noGrp="1"/>
          </p:cNvSpPr>
          <p:nvPr>
            <p:ph idx="1"/>
          </p:nvPr>
        </p:nvSpPr>
        <p:spPr>
          <a:xfrm>
            <a:off x="190920" y="1948855"/>
            <a:ext cx="8782258" cy="4525963"/>
          </a:xfrm>
        </p:spPr>
        <p:txBody>
          <a:bodyPr>
            <a:normAutofit/>
          </a:bodyPr>
          <a:lstStyle/>
          <a:p>
            <a:r>
              <a:rPr lang="en-US" sz="3600" dirty="0" smtClean="0"/>
              <a:t>Mass Appraisal and the Trending Schedules</a:t>
            </a:r>
          </a:p>
          <a:p>
            <a:r>
              <a:rPr lang="en-US" sz="3600" dirty="0"/>
              <a:t>Trailers Registered in Other States</a:t>
            </a:r>
          </a:p>
          <a:p>
            <a:r>
              <a:rPr lang="en-US" sz="3600" dirty="0" smtClean="0"/>
              <a:t>Multiple Business Owners</a:t>
            </a:r>
          </a:p>
          <a:p>
            <a:r>
              <a:rPr lang="en-US" sz="3600" dirty="0" smtClean="0"/>
              <a:t>Tax Consultants</a:t>
            </a:r>
          </a:p>
          <a:p>
            <a:endParaRPr lang="en-US" sz="3600" dirty="0" smtClean="0"/>
          </a:p>
        </p:txBody>
      </p:sp>
    </p:spTree>
    <p:extLst>
      <p:ext uri="{BB962C8B-B14F-4D97-AF65-F5344CB8AC3E}">
        <p14:creationId xmlns:p14="http://schemas.microsoft.com/office/powerpoint/2010/main" val="20739247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4500" y="274638"/>
            <a:ext cx="6712299" cy="1143000"/>
          </a:xfrm>
        </p:spPr>
        <p:txBody>
          <a:bodyPr>
            <a:normAutofit fontScale="90000"/>
          </a:bodyPr>
          <a:lstStyle/>
          <a:p>
            <a:r>
              <a:rPr lang="en-US" b="1" dirty="0"/>
              <a:t>Multiple Business Owners</a:t>
            </a:r>
            <a:br>
              <a:rPr lang="en-US" b="1" dirty="0"/>
            </a:br>
            <a:endParaRPr lang="en-US" b="1" dirty="0"/>
          </a:p>
        </p:txBody>
      </p:sp>
      <p:sp>
        <p:nvSpPr>
          <p:cNvPr id="3" name="Content Placeholder 2"/>
          <p:cNvSpPr>
            <a:spLocks noGrp="1"/>
          </p:cNvSpPr>
          <p:nvPr>
            <p:ph idx="1"/>
          </p:nvPr>
        </p:nvSpPr>
        <p:spPr>
          <a:xfrm>
            <a:off x="683288" y="2260879"/>
            <a:ext cx="8003512" cy="3865284"/>
          </a:xfrm>
        </p:spPr>
        <p:txBody>
          <a:bodyPr/>
          <a:lstStyle/>
          <a:p>
            <a:r>
              <a:rPr lang="en-US" dirty="0" smtClean="0"/>
              <a:t>Businesses where the owners of the real property and the personal property are different.</a:t>
            </a:r>
          </a:p>
          <a:p>
            <a:r>
              <a:rPr lang="en-US" dirty="0" smtClean="0"/>
              <a:t>Businesses where there are multiple owners of the personal property.</a:t>
            </a:r>
          </a:p>
          <a:p>
            <a:r>
              <a:rPr lang="en-US" dirty="0" smtClean="0"/>
              <a:t>Businesses operating out of the same location but using the same address. </a:t>
            </a:r>
            <a:endParaRPr lang="en-US" dirty="0"/>
          </a:p>
        </p:txBody>
      </p:sp>
    </p:spTree>
    <p:extLst>
      <p:ext uri="{BB962C8B-B14F-4D97-AF65-F5344CB8AC3E}">
        <p14:creationId xmlns:p14="http://schemas.microsoft.com/office/powerpoint/2010/main" val="19008045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noAutofit/>
          </a:bodyPr>
          <a:lstStyle/>
          <a:p>
            <a:r>
              <a:rPr lang="en-US" b="1" dirty="0"/>
              <a:t>Tax Consultants</a:t>
            </a:r>
            <a:br>
              <a:rPr lang="en-US" b="1" dirty="0"/>
            </a:br>
            <a:endParaRPr lang="en-US" b="1" dirty="0"/>
          </a:p>
        </p:txBody>
      </p:sp>
      <p:pic>
        <p:nvPicPr>
          <p:cNvPr id="6146" name="Picture 2" descr="Image result for cartoons concerning cheating on your tax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0897" y="1170998"/>
            <a:ext cx="6439379" cy="55378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33738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noAutofit/>
          </a:bodyPr>
          <a:lstStyle/>
          <a:p>
            <a:r>
              <a:rPr lang="en-US" b="1" dirty="0"/>
              <a:t>Tax Consultants</a:t>
            </a:r>
            <a:br>
              <a:rPr lang="en-US" b="1" dirty="0"/>
            </a:br>
            <a:endParaRPr lang="en-US" b="1" dirty="0"/>
          </a:p>
        </p:txBody>
      </p:sp>
      <p:pic>
        <p:nvPicPr>
          <p:cNvPr id="7170" name="Picture 2" descr="Image result for cartoons concerning cheating on your tax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4356" y="812975"/>
            <a:ext cx="5491423" cy="54914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12075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endParaRPr lang="en-US" sz="6000" dirty="0" smtClean="0"/>
          </a:p>
          <a:p>
            <a:pPr marL="0" indent="0" algn="ctr">
              <a:buNone/>
            </a:pPr>
            <a:r>
              <a:rPr lang="en-US" sz="6000" dirty="0" smtClean="0"/>
              <a:t>Questions?????</a:t>
            </a:r>
            <a:endParaRPr lang="en-US" sz="6000" dirty="0"/>
          </a:p>
        </p:txBody>
      </p:sp>
    </p:spTree>
    <p:extLst>
      <p:ext uri="{BB962C8B-B14F-4D97-AF65-F5344CB8AC3E}">
        <p14:creationId xmlns:p14="http://schemas.microsoft.com/office/powerpoint/2010/main" val="15977075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0140" y="5330410"/>
            <a:ext cx="6853382" cy="1040853"/>
          </a:xfrm>
        </p:spPr>
        <p:txBody>
          <a:bodyPr>
            <a:normAutofit/>
          </a:bodyPr>
          <a:lstStyle/>
          <a:p>
            <a:r>
              <a:rPr lang="en-US" sz="3100" dirty="0" smtClean="0">
                <a:solidFill>
                  <a:srgbClr val="000000"/>
                </a:solidFill>
                <a:latin typeface="Century Gothic"/>
                <a:cs typeface="Century Gothic"/>
              </a:rPr>
              <a:t>Thank you!</a:t>
            </a:r>
            <a:endParaRPr lang="en-US" dirty="0">
              <a:solidFill>
                <a:srgbClr val="000000"/>
              </a:solidFill>
              <a:latin typeface="Century Gothic"/>
              <a:cs typeface="Century Gothic"/>
            </a:endParaRPr>
          </a:p>
        </p:txBody>
      </p:sp>
      <p:sp>
        <p:nvSpPr>
          <p:cNvPr id="3" name="Title 1"/>
          <p:cNvSpPr txBox="1">
            <a:spLocks/>
          </p:cNvSpPr>
          <p:nvPr/>
        </p:nvSpPr>
        <p:spPr>
          <a:xfrm>
            <a:off x="4249177" y="2497355"/>
            <a:ext cx="4583324" cy="2655462"/>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800" dirty="0" smtClean="0">
                <a:solidFill>
                  <a:srgbClr val="000000"/>
                </a:solidFill>
                <a:latin typeface="Century Gothic"/>
                <a:cs typeface="Century Gothic"/>
              </a:rPr>
              <a:t>David Baker, MPA, </a:t>
            </a:r>
            <a:r>
              <a:rPr lang="en-US" sz="2800" dirty="0" smtClean="0">
                <a:solidFill>
                  <a:srgbClr val="000000"/>
                </a:solidFill>
                <a:latin typeface="Century Gothic"/>
                <a:cs typeface="Century Gothic"/>
              </a:rPr>
              <a:t>PPS</a:t>
            </a:r>
          </a:p>
          <a:p>
            <a:endParaRPr lang="en-US" sz="2800" dirty="0" smtClean="0">
              <a:solidFill>
                <a:srgbClr val="000000"/>
              </a:solidFill>
              <a:latin typeface="Century Gothic"/>
              <a:cs typeface="Century Gothic"/>
            </a:endParaRPr>
          </a:p>
          <a:p>
            <a:r>
              <a:rPr lang="en-US" sz="2800" dirty="0" smtClean="0">
                <a:solidFill>
                  <a:srgbClr val="000000"/>
                </a:solidFill>
                <a:latin typeface="Century Gothic"/>
                <a:cs typeface="Century Gothic"/>
              </a:rPr>
              <a:t>Director of Tax and Revenue </a:t>
            </a:r>
            <a:r>
              <a:rPr lang="en-US" sz="2800" dirty="0" smtClean="0">
                <a:solidFill>
                  <a:srgbClr val="000000"/>
                </a:solidFill>
                <a:latin typeface="Century Gothic"/>
                <a:cs typeface="Century Gothic"/>
              </a:rPr>
              <a:t>Outreach</a:t>
            </a:r>
          </a:p>
          <a:p>
            <a:endParaRPr lang="en-US" sz="2800" dirty="0" smtClean="0">
              <a:solidFill>
                <a:srgbClr val="000000"/>
              </a:solidFill>
              <a:latin typeface="Century Gothic"/>
              <a:cs typeface="Century Gothic"/>
            </a:endParaRPr>
          </a:p>
          <a:p>
            <a:r>
              <a:rPr lang="en-US" sz="2800" dirty="0" smtClean="0">
                <a:solidFill>
                  <a:srgbClr val="000000"/>
                </a:solidFill>
                <a:latin typeface="Century Gothic"/>
                <a:cs typeface="Century Gothic"/>
              </a:rPr>
              <a:t>David.baker@ncacc.org</a:t>
            </a:r>
            <a:endParaRPr lang="en-US" sz="2800" dirty="0">
              <a:solidFill>
                <a:srgbClr val="000000"/>
              </a:solidFill>
              <a:latin typeface="Century Gothic"/>
              <a:cs typeface="Century Gothic"/>
            </a:endParaRPr>
          </a:p>
        </p:txBody>
      </p:sp>
    </p:spTree>
    <p:extLst>
      <p:ext uri="{BB962C8B-B14F-4D97-AF65-F5344CB8AC3E}">
        <p14:creationId xmlns:p14="http://schemas.microsoft.com/office/powerpoint/2010/main" val="5497905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
            </a:r>
            <a:br>
              <a:rPr lang="en-US" sz="4000" b="1" dirty="0" smtClean="0"/>
            </a:br>
            <a:r>
              <a:rPr lang="en-US" sz="4000" b="1" dirty="0" smtClean="0"/>
              <a:t>Mass </a:t>
            </a:r>
            <a:r>
              <a:rPr lang="en-US" sz="4000" b="1" dirty="0"/>
              <a:t>Appraisal and the </a:t>
            </a:r>
            <a:r>
              <a:rPr lang="en-US" sz="4000" b="1" dirty="0" smtClean="0"/>
              <a:t/>
            </a:r>
            <a:br>
              <a:rPr lang="en-US" sz="4000" b="1" dirty="0" smtClean="0"/>
            </a:br>
            <a:r>
              <a:rPr lang="en-US" sz="4000" b="1" dirty="0" smtClean="0"/>
              <a:t>Trending </a:t>
            </a:r>
            <a:r>
              <a:rPr lang="en-US" sz="4000" b="1" dirty="0"/>
              <a:t>Schedules</a:t>
            </a:r>
            <a:r>
              <a:rPr lang="en-US" dirty="0"/>
              <a:t/>
            </a:r>
            <a:br>
              <a:rPr lang="en-US" dirty="0"/>
            </a:br>
            <a:endParaRPr lang="en-US" dirty="0"/>
          </a:p>
        </p:txBody>
      </p:sp>
      <p:sp>
        <p:nvSpPr>
          <p:cNvPr id="5" name="Content Placeholder 4"/>
          <p:cNvSpPr>
            <a:spLocks noGrp="1"/>
          </p:cNvSpPr>
          <p:nvPr>
            <p:ph idx="1"/>
          </p:nvPr>
        </p:nvSpPr>
        <p:spPr>
          <a:xfrm>
            <a:off x="457200" y="1921747"/>
            <a:ext cx="8229600" cy="4525963"/>
          </a:xfrm>
        </p:spPr>
        <p:txBody>
          <a:bodyPr/>
          <a:lstStyle/>
          <a:p>
            <a:r>
              <a:rPr lang="en-US" dirty="0" smtClean="0"/>
              <a:t>Mass appraising</a:t>
            </a:r>
          </a:p>
          <a:p>
            <a:r>
              <a:rPr lang="en-US" dirty="0" smtClean="0"/>
              <a:t>Trending Tables – Cost Index and Depreciation Schedules.</a:t>
            </a:r>
          </a:p>
          <a:p>
            <a:r>
              <a:rPr lang="en-US" dirty="0" smtClean="0"/>
              <a:t>Developed in the late 70’s and early 80’s</a:t>
            </a:r>
          </a:p>
          <a:p>
            <a:r>
              <a:rPr lang="en-US" dirty="0" smtClean="0"/>
              <a:t>Uses the cost approach to appraise business personal property.</a:t>
            </a:r>
          </a:p>
          <a:p>
            <a:endParaRPr lang="en-US" dirty="0"/>
          </a:p>
        </p:txBody>
      </p:sp>
    </p:spTree>
    <p:extLst>
      <p:ext uri="{BB962C8B-B14F-4D97-AF65-F5344CB8AC3E}">
        <p14:creationId xmlns:p14="http://schemas.microsoft.com/office/powerpoint/2010/main" val="29410734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
            </a:r>
            <a:br>
              <a:rPr lang="en-US" sz="4000" b="1" dirty="0" smtClean="0"/>
            </a:br>
            <a:r>
              <a:rPr lang="en-US" sz="4000" b="1" dirty="0" smtClean="0"/>
              <a:t>Mass </a:t>
            </a:r>
            <a:r>
              <a:rPr lang="en-US" sz="4000" b="1" dirty="0"/>
              <a:t>Appraisal and the </a:t>
            </a:r>
            <a:r>
              <a:rPr lang="en-US" sz="4000" b="1" dirty="0" smtClean="0"/>
              <a:t/>
            </a:r>
            <a:br>
              <a:rPr lang="en-US" sz="4000" b="1" dirty="0" smtClean="0"/>
            </a:br>
            <a:r>
              <a:rPr lang="en-US" sz="4000" b="1" dirty="0" smtClean="0"/>
              <a:t>Trending </a:t>
            </a:r>
            <a:r>
              <a:rPr lang="en-US" sz="4000" b="1" dirty="0"/>
              <a:t>Schedules</a:t>
            </a:r>
            <a:r>
              <a:rPr lang="en-US" dirty="0"/>
              <a:t/>
            </a:r>
            <a:br>
              <a:rPr lang="en-US" dirty="0"/>
            </a:br>
            <a:endParaRPr lang="en-US" dirty="0"/>
          </a:p>
        </p:txBody>
      </p:sp>
      <p:sp>
        <p:nvSpPr>
          <p:cNvPr id="5" name="Content Placeholder 4"/>
          <p:cNvSpPr>
            <a:spLocks noGrp="1"/>
          </p:cNvSpPr>
          <p:nvPr>
            <p:ph idx="1"/>
          </p:nvPr>
        </p:nvSpPr>
        <p:spPr>
          <a:xfrm>
            <a:off x="457200" y="1921747"/>
            <a:ext cx="8229600" cy="4525963"/>
          </a:xfrm>
        </p:spPr>
        <p:txBody>
          <a:bodyPr>
            <a:normAutofit lnSpcReduction="10000"/>
          </a:bodyPr>
          <a:lstStyle/>
          <a:p>
            <a:r>
              <a:rPr lang="en-US" dirty="0" smtClean="0"/>
              <a:t>Major categories of property:</a:t>
            </a:r>
          </a:p>
          <a:p>
            <a:pPr lvl="1"/>
            <a:r>
              <a:rPr lang="en-US" dirty="0"/>
              <a:t>Group (1) MACHINERY &amp; EQUIPMENT This is the group used for reporting the cost of all machinery and equipment. This includes all store equipment, manufacturing equipment, production lines (hi-tech or low-tech), as well as warehouse and packaging </a:t>
            </a:r>
            <a:r>
              <a:rPr lang="en-US" dirty="0" smtClean="0"/>
              <a:t>equipment</a:t>
            </a:r>
          </a:p>
          <a:p>
            <a:pPr lvl="1"/>
            <a:r>
              <a:rPr lang="en-US" dirty="0"/>
              <a:t>Group (2) Construction in Progress (CIP) CIP is business personal property which is under construction on January 1</a:t>
            </a:r>
          </a:p>
        </p:txBody>
      </p:sp>
    </p:spTree>
    <p:extLst>
      <p:ext uri="{BB962C8B-B14F-4D97-AF65-F5344CB8AC3E}">
        <p14:creationId xmlns:p14="http://schemas.microsoft.com/office/powerpoint/2010/main" val="36286243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
            </a:r>
            <a:br>
              <a:rPr lang="en-US" sz="4000" b="1" dirty="0" smtClean="0"/>
            </a:br>
            <a:r>
              <a:rPr lang="en-US" sz="4000" b="1" dirty="0" smtClean="0"/>
              <a:t>Mass </a:t>
            </a:r>
            <a:r>
              <a:rPr lang="en-US" sz="4000" b="1" dirty="0"/>
              <a:t>Appraisal and the </a:t>
            </a:r>
            <a:r>
              <a:rPr lang="en-US" sz="4000" b="1" dirty="0" smtClean="0"/>
              <a:t/>
            </a:r>
            <a:br>
              <a:rPr lang="en-US" sz="4000" b="1" dirty="0" smtClean="0"/>
            </a:br>
            <a:r>
              <a:rPr lang="en-US" sz="4000" b="1" dirty="0" smtClean="0"/>
              <a:t>Trending </a:t>
            </a:r>
            <a:r>
              <a:rPr lang="en-US" sz="4000" b="1" dirty="0"/>
              <a:t>Schedules</a:t>
            </a:r>
            <a:r>
              <a:rPr lang="en-US" dirty="0"/>
              <a:t/>
            </a:r>
            <a:br>
              <a:rPr lang="en-US" dirty="0"/>
            </a:br>
            <a:endParaRPr lang="en-US" dirty="0"/>
          </a:p>
        </p:txBody>
      </p:sp>
      <p:sp>
        <p:nvSpPr>
          <p:cNvPr id="5" name="Content Placeholder 4"/>
          <p:cNvSpPr>
            <a:spLocks noGrp="1"/>
          </p:cNvSpPr>
          <p:nvPr>
            <p:ph idx="1"/>
          </p:nvPr>
        </p:nvSpPr>
        <p:spPr>
          <a:xfrm>
            <a:off x="457200" y="1921747"/>
            <a:ext cx="8229600" cy="4525963"/>
          </a:xfrm>
        </p:spPr>
        <p:txBody>
          <a:bodyPr>
            <a:normAutofit/>
          </a:bodyPr>
          <a:lstStyle/>
          <a:p>
            <a:r>
              <a:rPr lang="en-US" dirty="0" smtClean="0"/>
              <a:t>Major categories of property:</a:t>
            </a:r>
          </a:p>
          <a:p>
            <a:pPr lvl="1"/>
            <a:r>
              <a:rPr lang="en-US" dirty="0"/>
              <a:t>Group (3) Office Furniture &amp; Fixtures This group is for reporting the costs of all furniture &amp; fixtures and small office machines used in the business operation. This includes, but is not limited to, file cabinets, desks, chairs, adding machines, curtains, blinds, ceiling fans, window air conditioners, telephones, intercom systems, and burglar alarm systems.</a:t>
            </a:r>
            <a:endParaRPr lang="en-US" dirty="0" smtClean="0"/>
          </a:p>
        </p:txBody>
      </p:sp>
    </p:spTree>
    <p:extLst>
      <p:ext uri="{BB962C8B-B14F-4D97-AF65-F5344CB8AC3E}">
        <p14:creationId xmlns:p14="http://schemas.microsoft.com/office/powerpoint/2010/main" val="26219434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
            </a:r>
            <a:br>
              <a:rPr lang="en-US" sz="4000" b="1" dirty="0" smtClean="0"/>
            </a:br>
            <a:r>
              <a:rPr lang="en-US" sz="4000" b="1" dirty="0" smtClean="0"/>
              <a:t>Mass </a:t>
            </a:r>
            <a:r>
              <a:rPr lang="en-US" sz="4000" b="1" dirty="0"/>
              <a:t>Appraisal and the </a:t>
            </a:r>
            <a:r>
              <a:rPr lang="en-US" sz="4000" b="1" dirty="0" smtClean="0"/>
              <a:t/>
            </a:r>
            <a:br>
              <a:rPr lang="en-US" sz="4000" b="1" dirty="0" smtClean="0"/>
            </a:br>
            <a:r>
              <a:rPr lang="en-US" sz="4000" b="1" dirty="0" smtClean="0"/>
              <a:t>Trending </a:t>
            </a:r>
            <a:r>
              <a:rPr lang="en-US" sz="4000" b="1" dirty="0"/>
              <a:t>Schedules</a:t>
            </a:r>
            <a:r>
              <a:rPr lang="en-US" dirty="0"/>
              <a:t/>
            </a:r>
            <a:br>
              <a:rPr lang="en-US" dirty="0"/>
            </a:br>
            <a:endParaRPr lang="en-US" dirty="0"/>
          </a:p>
        </p:txBody>
      </p:sp>
      <p:sp>
        <p:nvSpPr>
          <p:cNvPr id="5" name="Content Placeholder 4"/>
          <p:cNvSpPr>
            <a:spLocks noGrp="1"/>
          </p:cNvSpPr>
          <p:nvPr>
            <p:ph idx="1"/>
          </p:nvPr>
        </p:nvSpPr>
        <p:spPr>
          <a:xfrm>
            <a:off x="457200" y="1921747"/>
            <a:ext cx="8229600" cy="4525963"/>
          </a:xfrm>
        </p:spPr>
        <p:txBody>
          <a:bodyPr>
            <a:normAutofit/>
          </a:bodyPr>
          <a:lstStyle/>
          <a:p>
            <a:r>
              <a:rPr lang="en-US" dirty="0" smtClean="0"/>
              <a:t>Major categories of property:</a:t>
            </a:r>
          </a:p>
          <a:p>
            <a:pPr lvl="1"/>
            <a:r>
              <a:rPr lang="en-US" dirty="0"/>
              <a:t>Group (4) Computer Equipment This group is for reporting the costs of non-production computers &amp; peripherals</a:t>
            </a:r>
            <a:r>
              <a:rPr lang="en-US" dirty="0" smtClean="0"/>
              <a:t>.</a:t>
            </a:r>
          </a:p>
          <a:p>
            <a:pPr lvl="1"/>
            <a:r>
              <a:rPr lang="en-US" dirty="0"/>
              <a:t>Group (5) Improvements to Leased Property This group includes improvements made by or for the business to real property leased or used by the business. </a:t>
            </a:r>
            <a:endParaRPr lang="en-US" dirty="0" smtClean="0"/>
          </a:p>
        </p:txBody>
      </p:sp>
    </p:spTree>
    <p:extLst>
      <p:ext uri="{BB962C8B-B14F-4D97-AF65-F5344CB8AC3E}">
        <p14:creationId xmlns:p14="http://schemas.microsoft.com/office/powerpoint/2010/main" val="9614702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
            </a:r>
            <a:br>
              <a:rPr lang="en-US" sz="4000" b="1" dirty="0" smtClean="0"/>
            </a:br>
            <a:r>
              <a:rPr lang="en-US" sz="4000" b="1" dirty="0" smtClean="0"/>
              <a:t>Mass </a:t>
            </a:r>
            <a:r>
              <a:rPr lang="en-US" sz="4000" b="1" dirty="0"/>
              <a:t>Appraisal and the </a:t>
            </a:r>
            <a:r>
              <a:rPr lang="en-US" sz="4000" b="1" dirty="0" smtClean="0"/>
              <a:t/>
            </a:r>
            <a:br>
              <a:rPr lang="en-US" sz="4000" b="1" dirty="0" smtClean="0"/>
            </a:br>
            <a:r>
              <a:rPr lang="en-US" sz="4000" b="1" dirty="0" smtClean="0"/>
              <a:t>Trending </a:t>
            </a:r>
            <a:r>
              <a:rPr lang="en-US" sz="4000" b="1" dirty="0"/>
              <a:t>Schedules</a:t>
            </a:r>
            <a:r>
              <a:rPr lang="en-US" dirty="0"/>
              <a:t/>
            </a:r>
            <a:br>
              <a:rPr lang="en-US" dirty="0"/>
            </a:br>
            <a:endParaRPr lang="en-US" dirty="0"/>
          </a:p>
        </p:txBody>
      </p:sp>
      <p:sp>
        <p:nvSpPr>
          <p:cNvPr id="5" name="Content Placeholder 4"/>
          <p:cNvSpPr>
            <a:spLocks noGrp="1"/>
          </p:cNvSpPr>
          <p:nvPr>
            <p:ph idx="1"/>
          </p:nvPr>
        </p:nvSpPr>
        <p:spPr>
          <a:xfrm>
            <a:off x="457200" y="1921747"/>
            <a:ext cx="8229600" cy="4525963"/>
          </a:xfrm>
        </p:spPr>
        <p:txBody>
          <a:bodyPr>
            <a:normAutofit lnSpcReduction="10000"/>
          </a:bodyPr>
          <a:lstStyle/>
          <a:p>
            <a:r>
              <a:rPr lang="en-US" dirty="0" smtClean="0"/>
              <a:t>Major categories of property:</a:t>
            </a:r>
          </a:p>
          <a:p>
            <a:pPr lvl="1"/>
            <a:r>
              <a:rPr lang="en-US" dirty="0"/>
              <a:t>Group (6) Expensed Items This group is for reporting any assets which would typically be capitalized, but due to the business’ capitalization threshold, they have been expensed. </a:t>
            </a:r>
            <a:endParaRPr lang="en-US" dirty="0" smtClean="0"/>
          </a:p>
          <a:p>
            <a:pPr lvl="1"/>
            <a:r>
              <a:rPr lang="en-US" dirty="0" smtClean="0"/>
              <a:t>(Group </a:t>
            </a:r>
            <a:r>
              <a:rPr lang="en-US" dirty="0"/>
              <a:t>(7) Supplies Almost all businesses have supplies. These include normal business operating supplies. </a:t>
            </a:r>
            <a:endParaRPr lang="en-US" dirty="0" smtClean="0"/>
          </a:p>
          <a:p>
            <a:pPr lvl="1"/>
            <a:r>
              <a:rPr lang="en-US" dirty="0" smtClean="0"/>
              <a:t>(</a:t>
            </a:r>
            <a:r>
              <a:rPr lang="en-US" dirty="0"/>
              <a:t>8) Other This group will not be used unless instructed by authorized county tax personnel.</a:t>
            </a:r>
          </a:p>
          <a:p>
            <a:endParaRPr lang="en-US" dirty="0" smtClean="0"/>
          </a:p>
        </p:txBody>
      </p:sp>
    </p:spTree>
    <p:extLst>
      <p:ext uri="{BB962C8B-B14F-4D97-AF65-F5344CB8AC3E}">
        <p14:creationId xmlns:p14="http://schemas.microsoft.com/office/powerpoint/2010/main" val="16182800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
            </a:r>
            <a:br>
              <a:rPr lang="en-US" sz="4000" b="1" dirty="0" smtClean="0"/>
            </a:br>
            <a:r>
              <a:rPr lang="en-US" sz="4000" b="1" dirty="0" smtClean="0"/>
              <a:t>Mass </a:t>
            </a:r>
            <a:r>
              <a:rPr lang="en-US" sz="4000" b="1" dirty="0"/>
              <a:t>Appraisal and the </a:t>
            </a:r>
            <a:r>
              <a:rPr lang="en-US" sz="4000" b="1" dirty="0" smtClean="0"/>
              <a:t/>
            </a:r>
            <a:br>
              <a:rPr lang="en-US" sz="4000" b="1" dirty="0" smtClean="0"/>
            </a:br>
            <a:r>
              <a:rPr lang="en-US" sz="4000" b="1" dirty="0" smtClean="0"/>
              <a:t>Trending </a:t>
            </a:r>
            <a:r>
              <a:rPr lang="en-US" sz="4000" b="1" dirty="0"/>
              <a:t>Schedules</a:t>
            </a:r>
            <a:r>
              <a:rPr lang="en-US" dirty="0"/>
              <a:t/>
            </a:r>
            <a:br>
              <a:rPr lang="en-US" dirty="0"/>
            </a:br>
            <a:endParaRPr lang="en-US" dirty="0"/>
          </a:p>
        </p:txBody>
      </p:sp>
      <p:sp>
        <p:nvSpPr>
          <p:cNvPr id="5" name="Content Placeholder 4"/>
          <p:cNvSpPr>
            <a:spLocks noGrp="1"/>
          </p:cNvSpPr>
          <p:nvPr>
            <p:ph idx="1"/>
          </p:nvPr>
        </p:nvSpPr>
        <p:spPr>
          <a:xfrm>
            <a:off x="457200" y="1921747"/>
            <a:ext cx="8229600" cy="4525963"/>
          </a:xfrm>
        </p:spPr>
        <p:txBody>
          <a:bodyPr>
            <a:normAutofit/>
          </a:bodyPr>
          <a:lstStyle/>
          <a:p>
            <a:r>
              <a:rPr lang="en-US" dirty="0" smtClean="0"/>
              <a:t>Retail Store: What schedules to use?</a:t>
            </a:r>
          </a:p>
          <a:p>
            <a:pPr lvl="1"/>
            <a:r>
              <a:rPr lang="en-US" dirty="0" smtClean="0"/>
              <a:t>D10 Store equipment</a:t>
            </a:r>
          </a:p>
          <a:p>
            <a:pPr lvl="1"/>
            <a:r>
              <a:rPr lang="en-US" dirty="0" smtClean="0"/>
              <a:t>K10 Office furniture and fixtures</a:t>
            </a:r>
          </a:p>
          <a:p>
            <a:pPr lvl="1"/>
            <a:r>
              <a:rPr lang="en-US" dirty="0" smtClean="0"/>
              <a:t>U5   Computer</a:t>
            </a:r>
          </a:p>
          <a:p>
            <a:pPr lvl="1"/>
            <a:r>
              <a:rPr lang="en-US" dirty="0" smtClean="0"/>
              <a:t>D6	Point of Sale</a:t>
            </a:r>
          </a:p>
          <a:p>
            <a:pPr marL="457200" lvl="1" indent="0">
              <a:buNone/>
            </a:pPr>
            <a:endParaRPr lang="en-US" dirty="0" smtClean="0"/>
          </a:p>
          <a:p>
            <a:pPr lvl="1"/>
            <a:endParaRPr lang="en-US" dirty="0" smtClean="0"/>
          </a:p>
        </p:txBody>
      </p:sp>
    </p:spTree>
    <p:extLst>
      <p:ext uri="{BB962C8B-B14F-4D97-AF65-F5344CB8AC3E}">
        <p14:creationId xmlns:p14="http://schemas.microsoft.com/office/powerpoint/2010/main" val="37625974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
            </a:r>
            <a:br>
              <a:rPr lang="en-US" sz="4000" b="1" dirty="0" smtClean="0"/>
            </a:br>
            <a:r>
              <a:rPr lang="en-US" sz="4000" b="1" dirty="0" smtClean="0"/>
              <a:t>Mass </a:t>
            </a:r>
            <a:r>
              <a:rPr lang="en-US" sz="4000" b="1" dirty="0"/>
              <a:t>Appraisal and the </a:t>
            </a:r>
            <a:r>
              <a:rPr lang="en-US" sz="4000" b="1" dirty="0" smtClean="0"/>
              <a:t/>
            </a:r>
            <a:br>
              <a:rPr lang="en-US" sz="4000" b="1" dirty="0" smtClean="0"/>
            </a:br>
            <a:r>
              <a:rPr lang="en-US" sz="4000" b="1" dirty="0" smtClean="0"/>
              <a:t>Trending </a:t>
            </a:r>
            <a:r>
              <a:rPr lang="en-US" sz="4000" b="1" dirty="0"/>
              <a:t>Schedules</a:t>
            </a:r>
            <a:r>
              <a:rPr lang="en-US" dirty="0"/>
              <a:t/>
            </a:r>
            <a:br>
              <a:rPr lang="en-US" dirty="0"/>
            </a:br>
            <a:endParaRPr lang="en-US" dirty="0"/>
          </a:p>
        </p:txBody>
      </p:sp>
      <p:sp>
        <p:nvSpPr>
          <p:cNvPr id="5" name="Content Placeholder 4"/>
          <p:cNvSpPr>
            <a:spLocks noGrp="1"/>
          </p:cNvSpPr>
          <p:nvPr>
            <p:ph idx="1"/>
          </p:nvPr>
        </p:nvSpPr>
        <p:spPr>
          <a:xfrm>
            <a:off x="457200" y="1921747"/>
            <a:ext cx="8229600" cy="4525963"/>
          </a:xfrm>
        </p:spPr>
        <p:txBody>
          <a:bodyPr>
            <a:normAutofit/>
          </a:bodyPr>
          <a:lstStyle/>
          <a:p>
            <a:pPr marL="457200" lvl="1" indent="0">
              <a:buNone/>
            </a:pPr>
            <a:r>
              <a:rPr lang="en-US" dirty="0" smtClean="0"/>
              <a:t>	D10								K10</a:t>
            </a:r>
          </a:p>
          <a:p>
            <a:pPr marL="457200" lvl="1" indent="0">
              <a:buNone/>
            </a:pPr>
            <a:r>
              <a:rPr lang="en-US" dirty="0" smtClean="0"/>
              <a:t>	U5									D6</a:t>
            </a:r>
          </a:p>
          <a:p>
            <a:pPr marL="457200" lvl="1" indent="0">
              <a:buNone/>
            </a:pPr>
            <a:r>
              <a:rPr lang="en-US" dirty="0" smtClean="0"/>
              <a:t>	J10								A10</a:t>
            </a:r>
          </a:p>
          <a:p>
            <a:pPr marL="457200" lvl="1" indent="0">
              <a:buNone/>
            </a:pPr>
            <a:r>
              <a:rPr lang="en-US" dirty="0" smtClean="0"/>
              <a:t>	B8									B10</a:t>
            </a:r>
          </a:p>
          <a:p>
            <a:pPr marL="457200" lvl="1" indent="0">
              <a:buNone/>
            </a:pPr>
            <a:r>
              <a:rPr lang="en-US" dirty="0" smtClean="0"/>
              <a:t>	C9									C10</a:t>
            </a:r>
          </a:p>
          <a:p>
            <a:pPr marL="457200" lvl="1" indent="0">
              <a:buNone/>
            </a:pPr>
            <a:r>
              <a:rPr lang="en-US" dirty="0" smtClean="0"/>
              <a:t>	E10								I8</a:t>
            </a:r>
          </a:p>
          <a:p>
            <a:pPr marL="457200" lvl="1" indent="0">
              <a:buNone/>
            </a:pPr>
            <a:r>
              <a:rPr lang="en-US" dirty="0" smtClean="0"/>
              <a:t>	A16								N2</a:t>
            </a:r>
          </a:p>
          <a:p>
            <a:pPr marL="457200" lvl="1" indent="0">
              <a:buNone/>
            </a:pPr>
            <a:r>
              <a:rPr lang="en-US" dirty="0" smtClean="0"/>
              <a:t>	N7								</a:t>
            </a:r>
          </a:p>
        </p:txBody>
      </p:sp>
    </p:spTree>
    <p:extLst>
      <p:ext uri="{BB962C8B-B14F-4D97-AF65-F5344CB8AC3E}">
        <p14:creationId xmlns:p14="http://schemas.microsoft.com/office/powerpoint/2010/main" val="15959327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5575</TotalTime>
  <Words>687</Words>
  <Application>Microsoft Office PowerPoint</Application>
  <PresentationFormat>On-screen Show (4:3)</PresentationFormat>
  <Paragraphs>121</Paragraphs>
  <Slides>24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Arial</vt:lpstr>
      <vt:lpstr>Calibri</vt:lpstr>
      <vt:lpstr>Century Gothic</vt:lpstr>
      <vt:lpstr>Georgia</vt:lpstr>
      <vt:lpstr>Open Sans</vt:lpstr>
      <vt:lpstr>Times New Roman</vt:lpstr>
      <vt:lpstr>Office Theme</vt:lpstr>
      <vt:lpstr>David Baker, MPA, PPS NCACC Director of Tax and Revenue Outreach </vt:lpstr>
      <vt:lpstr>Personal Property Issues</vt:lpstr>
      <vt:lpstr> Mass Appraisal and the  Trending Schedules </vt:lpstr>
      <vt:lpstr> Mass Appraisal and the  Trending Schedules </vt:lpstr>
      <vt:lpstr> Mass Appraisal and the  Trending Schedules </vt:lpstr>
      <vt:lpstr> Mass Appraisal and the  Trending Schedules </vt:lpstr>
      <vt:lpstr> Mass Appraisal and the  Trending Schedules </vt:lpstr>
      <vt:lpstr> Mass Appraisal and the  Trending Schedules </vt:lpstr>
      <vt:lpstr> Mass Appraisal and the  Trending Schedules </vt:lpstr>
      <vt:lpstr> Mass Appraisal and the  Trending Schedules </vt:lpstr>
      <vt:lpstr>Trailers Registered in  Other States </vt:lpstr>
      <vt:lpstr>§ 105-330.1.  Classification of motor vehicles. (a)   Classification. - All motor vehicles other than the motor vehicles listed in subsection (b) of this section</vt:lpstr>
      <vt:lpstr>Trailers Registered in  Other States </vt:lpstr>
      <vt:lpstr>PowerPoint Presentation</vt:lpstr>
      <vt:lpstr>Trailers Registered in  Other States </vt:lpstr>
      <vt:lpstr>PowerPoint Presentation</vt:lpstr>
      <vt:lpstr>PowerPoint Presentation</vt:lpstr>
      <vt:lpstr>Trailers Registered in  Other States</vt:lpstr>
      <vt:lpstr>PowerPoint Presentation</vt:lpstr>
      <vt:lpstr>Multiple Business Owners </vt:lpstr>
      <vt:lpstr>Tax Consultants </vt:lpstr>
      <vt:lpstr>Tax Consultants </vt:lpstr>
      <vt:lpstr>PowerPoint Presentation</vt:lpstr>
      <vt:lpstr>Thank you!</vt:lpstr>
    </vt:vector>
  </TitlesOfParts>
  <Company>NC Association of County Commissioners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March 25, 2015 Martin County</dc:title>
  <dc:creator>Chris Baucom</dc:creator>
  <cp:lastModifiedBy>David Baker</cp:lastModifiedBy>
  <cp:revision>88</cp:revision>
  <cp:lastPrinted>2019-08-15T20:11:02Z</cp:lastPrinted>
  <dcterms:created xsi:type="dcterms:W3CDTF">2015-03-19T15:38:38Z</dcterms:created>
  <dcterms:modified xsi:type="dcterms:W3CDTF">2019-09-17T17:29:17Z</dcterms:modified>
</cp:coreProperties>
</file>